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9.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21.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23.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2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2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2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2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3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3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3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3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3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3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3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3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4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41.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42.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43.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4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45.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4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4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notesSlides/notesSlide48.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notesSlides/notesSlide49.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50.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51.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52.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53.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54.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notesSlides/notesSlide55.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notesSlides/notesSlide5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57.xml" ContentType="application/vnd.openxmlformats-officedocument.presentationml.notesSlide+xml"/>
  <Override PartName="/ppt/tags/tag116.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2"/>
    <p:sldMasterId id="2147483750" r:id="rId3"/>
    <p:sldMasterId id="2147483757" r:id="rId4"/>
  </p:sldMasterIdLst>
  <p:notesMasterIdLst>
    <p:notesMasterId r:id="rId62"/>
  </p:notesMasterIdLst>
  <p:handoutMasterIdLst>
    <p:handoutMasterId r:id="rId63"/>
  </p:handoutMasterIdLst>
  <p:sldIdLst>
    <p:sldId id="281" r:id="rId5"/>
    <p:sldId id="592" r:id="rId6"/>
    <p:sldId id="593" r:id="rId7"/>
    <p:sldId id="594" r:id="rId8"/>
    <p:sldId id="595" r:id="rId9"/>
    <p:sldId id="596" r:id="rId10"/>
    <p:sldId id="597" r:id="rId11"/>
    <p:sldId id="598" r:id="rId12"/>
    <p:sldId id="616" r:id="rId13"/>
    <p:sldId id="603" r:id="rId14"/>
    <p:sldId id="604" r:id="rId15"/>
    <p:sldId id="605" r:id="rId16"/>
    <p:sldId id="590" r:id="rId17"/>
    <p:sldId id="385" r:id="rId18"/>
    <p:sldId id="576" r:id="rId19"/>
    <p:sldId id="583" r:id="rId20"/>
    <p:sldId id="370" r:id="rId21"/>
    <p:sldId id="371" r:id="rId22"/>
    <p:sldId id="357" r:id="rId23"/>
    <p:sldId id="347" r:id="rId24"/>
    <p:sldId id="377" r:id="rId25"/>
    <p:sldId id="608" r:id="rId26"/>
    <p:sldId id="346" r:id="rId27"/>
    <p:sldId id="345" r:id="rId28"/>
    <p:sldId id="609" r:id="rId29"/>
    <p:sldId id="389" r:id="rId30"/>
    <p:sldId id="581" r:id="rId31"/>
    <p:sldId id="391" r:id="rId32"/>
    <p:sldId id="368" r:id="rId33"/>
    <p:sldId id="361" r:id="rId34"/>
    <p:sldId id="356" r:id="rId35"/>
    <p:sldId id="359" r:id="rId36"/>
    <p:sldId id="344" r:id="rId37"/>
    <p:sldId id="362" r:id="rId38"/>
    <p:sldId id="364" r:id="rId39"/>
    <p:sldId id="363" r:id="rId40"/>
    <p:sldId id="365" r:id="rId41"/>
    <p:sldId id="378" r:id="rId42"/>
    <p:sldId id="535" r:id="rId43"/>
    <p:sldId id="530" r:id="rId44"/>
    <p:sldId id="531" r:id="rId45"/>
    <p:sldId id="612" r:id="rId46"/>
    <p:sldId id="571" r:id="rId47"/>
    <p:sldId id="573" r:id="rId48"/>
    <p:sldId id="614" r:id="rId49"/>
    <p:sldId id="613" r:id="rId50"/>
    <p:sldId id="615" r:id="rId51"/>
    <p:sldId id="574" r:id="rId52"/>
    <p:sldId id="570" r:id="rId53"/>
    <p:sldId id="611" r:id="rId54"/>
    <p:sldId id="567" r:id="rId55"/>
    <p:sldId id="545" r:id="rId56"/>
    <p:sldId id="579" r:id="rId57"/>
    <p:sldId id="610" r:id="rId58"/>
    <p:sldId id="533" r:id="rId59"/>
    <p:sldId id="375" r:id="rId60"/>
    <p:sldId id="534" r:id="rId61"/>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4474C4-2809-5E15-B155-3C692F2E7618}" name="Maher, Stephen" initials="SM" userId="S::smaher@centralbank.ie::7c7f564b-d439-4b30-99eb-e786dde2522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roczek, Magdalena" initials="MM" lastIdx="5" clrIdx="0">
    <p:extLst>
      <p:ext uri="{19B8F6BF-5375-455C-9EA6-DF929625EA0E}">
        <p15:presenceInfo xmlns:p15="http://schemas.microsoft.com/office/powerpoint/2012/main" userId="S-1-5-21-1998871454-676034023-922709458-828089" providerId="AD"/>
      </p:ext>
    </p:extLst>
  </p:cmAuthor>
  <p:cmAuthor id="2" name="Maher, Stephen" initials="MS" lastIdx="1" clrIdx="1">
    <p:extLst>
      <p:ext uri="{19B8F6BF-5375-455C-9EA6-DF929625EA0E}">
        <p15:presenceInfo xmlns:p15="http://schemas.microsoft.com/office/powerpoint/2012/main" userId="S-1-5-21-1998871454-676034023-922709458-380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2E00"/>
    <a:srgbClr val="FF3300"/>
    <a:srgbClr val="0B5E7F"/>
    <a:srgbClr val="FF0101"/>
    <a:srgbClr val="5EC5C2"/>
    <a:srgbClr val="09506C"/>
    <a:srgbClr val="E07722"/>
    <a:srgbClr val="DFF3F3"/>
    <a:srgbClr val="F57E20"/>
    <a:srgbClr val="7C477E"/>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02" autoAdjust="0"/>
    <p:restoredTop sz="63107" autoAdjust="0"/>
  </p:normalViewPr>
  <p:slideViewPr>
    <p:cSldViewPr snapToGrid="0">
      <p:cViewPr varScale="1">
        <p:scale>
          <a:sx n="64" d="100"/>
          <a:sy n="64" d="100"/>
        </p:scale>
        <p:origin x="2448" y="66"/>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6" d="100"/>
          <a:sy n="66" d="100"/>
        </p:scale>
        <p:origin x="31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1.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69"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2.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390866-94E7-4B1D-8F90-AC00F32E477A}"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0D9035C5-4274-4567-8080-0DF2BDC29E60}">
      <dgm:prSet phldrT="[Text]"/>
      <dgm:spPr/>
      <dgm:t>
        <a:bodyPr/>
        <a:lstStyle/>
        <a:p>
          <a:r>
            <a:rPr lang="en-US" dirty="0"/>
            <a:t>AMLA Rating</a:t>
          </a:r>
        </a:p>
      </dgm:t>
    </dgm:pt>
    <dgm:pt modelId="{E2CD3BD2-F101-45C5-BE3F-6A52D0D9B38B}" type="parTrans" cxnId="{142AF105-AC94-40F1-9BD2-0DDFFBA24D12}">
      <dgm:prSet/>
      <dgm:spPr/>
      <dgm:t>
        <a:bodyPr/>
        <a:lstStyle/>
        <a:p>
          <a:endParaRPr lang="en-US"/>
        </a:p>
      </dgm:t>
    </dgm:pt>
    <dgm:pt modelId="{3D226A2F-FFB9-4090-B645-DAFFF1753533}" type="sibTrans" cxnId="{142AF105-AC94-40F1-9BD2-0DDFFBA24D12}">
      <dgm:prSet/>
      <dgm:spPr/>
      <dgm:t>
        <a:bodyPr/>
        <a:lstStyle/>
        <a:p>
          <a:endParaRPr lang="en-US"/>
        </a:p>
      </dgm:t>
    </dgm:pt>
    <dgm:pt modelId="{912E9CC7-BF93-43A0-B135-0E70AFDBE174}">
      <dgm:prSet/>
      <dgm:spPr/>
      <dgm:t>
        <a:bodyPr/>
        <a:lstStyle/>
        <a:p>
          <a:r>
            <a:rPr lang="en-US" dirty="0"/>
            <a:t>CBI Supervision</a:t>
          </a:r>
        </a:p>
      </dgm:t>
    </dgm:pt>
    <dgm:pt modelId="{10F44307-C922-4D60-9AF9-AFE8E4626768}" type="parTrans" cxnId="{62A863D2-87AE-4EDA-A91D-509EC2C0E096}">
      <dgm:prSet/>
      <dgm:spPr/>
      <dgm:t>
        <a:bodyPr/>
        <a:lstStyle/>
        <a:p>
          <a:endParaRPr lang="en-US"/>
        </a:p>
      </dgm:t>
    </dgm:pt>
    <dgm:pt modelId="{4CC1A165-16BB-4DEA-B6CC-57421300BE07}" type="sibTrans" cxnId="{62A863D2-87AE-4EDA-A91D-509EC2C0E096}">
      <dgm:prSet/>
      <dgm:spPr/>
      <dgm:t>
        <a:bodyPr/>
        <a:lstStyle/>
        <a:p>
          <a:endParaRPr lang="en-US"/>
        </a:p>
      </dgm:t>
    </dgm:pt>
    <dgm:pt modelId="{9A6DE877-28D1-41C5-91DE-BDE46B1A8C0A}">
      <dgm:prSet/>
      <dgm:spPr/>
      <dgm:t>
        <a:bodyPr/>
        <a:lstStyle/>
        <a:p>
          <a:r>
            <a:rPr lang="en-US" dirty="0"/>
            <a:t>National Risk Assessment</a:t>
          </a:r>
        </a:p>
      </dgm:t>
    </dgm:pt>
    <dgm:pt modelId="{40DA48BF-EDAD-4D3C-BB85-6A94C54758FC}" type="parTrans" cxnId="{165017D7-2398-4659-860A-B7FAD8294C16}">
      <dgm:prSet/>
      <dgm:spPr/>
      <dgm:t>
        <a:bodyPr/>
        <a:lstStyle/>
        <a:p>
          <a:endParaRPr lang="en-IE"/>
        </a:p>
      </dgm:t>
    </dgm:pt>
    <dgm:pt modelId="{323FC1FF-9196-412F-A290-048083605172}" type="sibTrans" cxnId="{165017D7-2398-4659-860A-B7FAD8294C16}">
      <dgm:prSet/>
      <dgm:spPr/>
      <dgm:t>
        <a:bodyPr/>
        <a:lstStyle/>
        <a:p>
          <a:endParaRPr lang="en-IE"/>
        </a:p>
      </dgm:t>
    </dgm:pt>
    <dgm:pt modelId="{AA5064BC-3E8F-4479-A996-DF63D4A22257}">
      <dgm:prSet/>
      <dgm:spPr/>
      <dgm:t>
        <a:bodyPr/>
        <a:lstStyle/>
        <a:p>
          <a:r>
            <a:rPr lang="en-US" dirty="0"/>
            <a:t>CBI Sectoral Review</a:t>
          </a:r>
        </a:p>
      </dgm:t>
    </dgm:pt>
    <dgm:pt modelId="{3AE80F45-481C-45EA-B37C-59F71BBB7B6E}" type="parTrans" cxnId="{EAF5D6A8-EFA6-40CB-B1C8-61D2E6886ADC}">
      <dgm:prSet/>
      <dgm:spPr/>
      <dgm:t>
        <a:bodyPr/>
        <a:lstStyle/>
        <a:p>
          <a:endParaRPr lang="en-IE"/>
        </a:p>
      </dgm:t>
    </dgm:pt>
    <dgm:pt modelId="{A202ACF8-A2C9-4F59-B849-BB1605136DE4}" type="sibTrans" cxnId="{EAF5D6A8-EFA6-40CB-B1C8-61D2E6886ADC}">
      <dgm:prSet/>
      <dgm:spPr/>
      <dgm:t>
        <a:bodyPr/>
        <a:lstStyle/>
        <a:p>
          <a:endParaRPr lang="en-IE"/>
        </a:p>
      </dgm:t>
    </dgm:pt>
    <dgm:pt modelId="{7738288F-9DDF-4000-96A3-67398A13EB74}">
      <dgm:prSet/>
      <dgm:spPr/>
      <dgm:t>
        <a:bodyPr/>
        <a:lstStyle/>
        <a:p>
          <a:r>
            <a:rPr lang="en-US" dirty="0"/>
            <a:t>CBI Thematic Reviews</a:t>
          </a:r>
        </a:p>
      </dgm:t>
    </dgm:pt>
    <dgm:pt modelId="{FFB24E1A-81B9-4143-B304-81EB97D62238}" type="parTrans" cxnId="{31785896-037D-406A-A654-5F5C195FED07}">
      <dgm:prSet/>
      <dgm:spPr/>
      <dgm:t>
        <a:bodyPr/>
        <a:lstStyle/>
        <a:p>
          <a:endParaRPr lang="en-IE"/>
        </a:p>
      </dgm:t>
    </dgm:pt>
    <dgm:pt modelId="{AF9EA088-DD40-4A37-8121-15980C1D1082}" type="sibTrans" cxnId="{31785896-037D-406A-A654-5F5C195FED07}">
      <dgm:prSet/>
      <dgm:spPr/>
      <dgm:t>
        <a:bodyPr/>
        <a:lstStyle/>
        <a:p>
          <a:endParaRPr lang="en-IE"/>
        </a:p>
      </dgm:t>
    </dgm:pt>
    <dgm:pt modelId="{75E7B0AB-E7FA-4244-A7E6-2E9A643E05BD}" type="pres">
      <dgm:prSet presAssocID="{90390866-94E7-4B1D-8F90-AC00F32E477A}" presName="cycle" presStyleCnt="0">
        <dgm:presLayoutVars>
          <dgm:dir/>
          <dgm:resizeHandles val="exact"/>
        </dgm:presLayoutVars>
      </dgm:prSet>
      <dgm:spPr/>
    </dgm:pt>
    <dgm:pt modelId="{FC6D3867-356D-42E3-B3B8-B821E9DC5731}" type="pres">
      <dgm:prSet presAssocID="{0D9035C5-4274-4567-8080-0DF2BDC29E60}" presName="node" presStyleLbl="node1" presStyleIdx="0" presStyleCnt="5">
        <dgm:presLayoutVars>
          <dgm:bulletEnabled val="1"/>
        </dgm:presLayoutVars>
      </dgm:prSet>
      <dgm:spPr/>
    </dgm:pt>
    <dgm:pt modelId="{24AE5C39-0546-443F-AB4E-C669BC05F18E}" type="pres">
      <dgm:prSet presAssocID="{0D9035C5-4274-4567-8080-0DF2BDC29E60}" presName="spNode" presStyleCnt="0"/>
      <dgm:spPr/>
    </dgm:pt>
    <dgm:pt modelId="{C3490414-DD01-4DD8-B659-ECCC1A32A7E7}" type="pres">
      <dgm:prSet presAssocID="{3D226A2F-FFB9-4090-B645-DAFFF1753533}" presName="sibTrans" presStyleLbl="sibTrans1D1" presStyleIdx="0" presStyleCnt="5"/>
      <dgm:spPr/>
    </dgm:pt>
    <dgm:pt modelId="{E8E535E2-9622-4084-9391-252220B654EC}" type="pres">
      <dgm:prSet presAssocID="{912E9CC7-BF93-43A0-B135-0E70AFDBE174}" presName="node" presStyleLbl="node1" presStyleIdx="1" presStyleCnt="5">
        <dgm:presLayoutVars>
          <dgm:bulletEnabled val="1"/>
        </dgm:presLayoutVars>
      </dgm:prSet>
      <dgm:spPr/>
    </dgm:pt>
    <dgm:pt modelId="{906368E5-3657-4B10-A61A-16D8096E6CC6}" type="pres">
      <dgm:prSet presAssocID="{912E9CC7-BF93-43A0-B135-0E70AFDBE174}" presName="spNode" presStyleCnt="0"/>
      <dgm:spPr/>
    </dgm:pt>
    <dgm:pt modelId="{8854A40C-8867-4772-B4CB-29C3D364773F}" type="pres">
      <dgm:prSet presAssocID="{4CC1A165-16BB-4DEA-B6CC-57421300BE07}" presName="sibTrans" presStyleLbl="sibTrans1D1" presStyleIdx="1" presStyleCnt="5"/>
      <dgm:spPr/>
    </dgm:pt>
    <dgm:pt modelId="{C24E6375-1185-4E76-9F07-D24C72509C6F}" type="pres">
      <dgm:prSet presAssocID="{AA5064BC-3E8F-4479-A996-DF63D4A22257}" presName="node" presStyleLbl="node1" presStyleIdx="2" presStyleCnt="5">
        <dgm:presLayoutVars>
          <dgm:bulletEnabled val="1"/>
        </dgm:presLayoutVars>
      </dgm:prSet>
      <dgm:spPr/>
    </dgm:pt>
    <dgm:pt modelId="{4493D4CB-2E7C-4CBE-8BC5-99230E1501A6}" type="pres">
      <dgm:prSet presAssocID="{AA5064BC-3E8F-4479-A996-DF63D4A22257}" presName="spNode" presStyleCnt="0"/>
      <dgm:spPr/>
    </dgm:pt>
    <dgm:pt modelId="{85D6C356-4C91-4538-B003-19F9403BD02D}" type="pres">
      <dgm:prSet presAssocID="{A202ACF8-A2C9-4F59-B849-BB1605136DE4}" presName="sibTrans" presStyleLbl="sibTrans1D1" presStyleIdx="2" presStyleCnt="5"/>
      <dgm:spPr/>
    </dgm:pt>
    <dgm:pt modelId="{2726D879-ABE1-41CD-A09E-65CC2E3D0823}" type="pres">
      <dgm:prSet presAssocID="{7738288F-9DDF-4000-96A3-67398A13EB74}" presName="node" presStyleLbl="node1" presStyleIdx="3" presStyleCnt="5">
        <dgm:presLayoutVars>
          <dgm:bulletEnabled val="1"/>
        </dgm:presLayoutVars>
      </dgm:prSet>
      <dgm:spPr/>
    </dgm:pt>
    <dgm:pt modelId="{52D63FA9-7767-45D5-B65D-63DF8B553874}" type="pres">
      <dgm:prSet presAssocID="{7738288F-9DDF-4000-96A3-67398A13EB74}" presName="spNode" presStyleCnt="0"/>
      <dgm:spPr/>
    </dgm:pt>
    <dgm:pt modelId="{4EA1CCC5-8A21-40E0-A73B-34166EB68A4C}" type="pres">
      <dgm:prSet presAssocID="{AF9EA088-DD40-4A37-8121-15980C1D1082}" presName="sibTrans" presStyleLbl="sibTrans1D1" presStyleIdx="3" presStyleCnt="5"/>
      <dgm:spPr/>
    </dgm:pt>
    <dgm:pt modelId="{924AD1B7-F409-4FD8-87E3-EA792DAE2E92}" type="pres">
      <dgm:prSet presAssocID="{9A6DE877-28D1-41C5-91DE-BDE46B1A8C0A}" presName="node" presStyleLbl="node1" presStyleIdx="4" presStyleCnt="5">
        <dgm:presLayoutVars>
          <dgm:bulletEnabled val="1"/>
        </dgm:presLayoutVars>
      </dgm:prSet>
      <dgm:spPr/>
    </dgm:pt>
    <dgm:pt modelId="{ED3EB430-C6A0-4CE8-BE15-C913056B15BB}" type="pres">
      <dgm:prSet presAssocID="{9A6DE877-28D1-41C5-91DE-BDE46B1A8C0A}" presName="spNode" presStyleCnt="0"/>
      <dgm:spPr/>
    </dgm:pt>
    <dgm:pt modelId="{2D1151D2-C77C-4E70-A2DE-14B944C44283}" type="pres">
      <dgm:prSet presAssocID="{323FC1FF-9196-412F-A290-048083605172}" presName="sibTrans" presStyleLbl="sibTrans1D1" presStyleIdx="4" presStyleCnt="5"/>
      <dgm:spPr/>
    </dgm:pt>
  </dgm:ptLst>
  <dgm:cxnLst>
    <dgm:cxn modelId="{142AF105-AC94-40F1-9BD2-0DDFFBA24D12}" srcId="{90390866-94E7-4B1D-8F90-AC00F32E477A}" destId="{0D9035C5-4274-4567-8080-0DF2BDC29E60}" srcOrd="0" destOrd="0" parTransId="{E2CD3BD2-F101-45C5-BE3F-6A52D0D9B38B}" sibTransId="{3D226A2F-FFB9-4090-B645-DAFFF1753533}"/>
    <dgm:cxn modelId="{F882F314-8888-41D6-9F85-850CA64581DE}" type="presOf" srcId="{912E9CC7-BF93-43A0-B135-0E70AFDBE174}" destId="{E8E535E2-9622-4084-9391-252220B654EC}" srcOrd="0" destOrd="0" presId="urn:microsoft.com/office/officeart/2005/8/layout/cycle6"/>
    <dgm:cxn modelId="{00B68D19-6CEB-4632-B04C-D8E02FF18443}" type="presOf" srcId="{AA5064BC-3E8F-4479-A996-DF63D4A22257}" destId="{C24E6375-1185-4E76-9F07-D24C72509C6F}" srcOrd="0" destOrd="0" presId="urn:microsoft.com/office/officeart/2005/8/layout/cycle6"/>
    <dgm:cxn modelId="{06FF9C1A-4B1F-4808-B712-C5EDFE4BE6C4}" type="presOf" srcId="{3D226A2F-FFB9-4090-B645-DAFFF1753533}" destId="{C3490414-DD01-4DD8-B659-ECCC1A32A7E7}" srcOrd="0" destOrd="0" presId="urn:microsoft.com/office/officeart/2005/8/layout/cycle6"/>
    <dgm:cxn modelId="{F3E90920-05FC-4B82-9321-C052BBEDDD9D}" type="presOf" srcId="{323FC1FF-9196-412F-A290-048083605172}" destId="{2D1151D2-C77C-4E70-A2DE-14B944C44283}" srcOrd="0" destOrd="0" presId="urn:microsoft.com/office/officeart/2005/8/layout/cycle6"/>
    <dgm:cxn modelId="{B9D4022A-AB8D-41E8-8971-FFE02FE37381}" type="presOf" srcId="{7738288F-9DDF-4000-96A3-67398A13EB74}" destId="{2726D879-ABE1-41CD-A09E-65CC2E3D0823}" srcOrd="0" destOrd="0" presId="urn:microsoft.com/office/officeart/2005/8/layout/cycle6"/>
    <dgm:cxn modelId="{23BBE361-8D32-4BA7-B265-73CA976B355C}" type="presOf" srcId="{AF9EA088-DD40-4A37-8121-15980C1D1082}" destId="{4EA1CCC5-8A21-40E0-A73B-34166EB68A4C}" srcOrd="0" destOrd="0" presId="urn:microsoft.com/office/officeart/2005/8/layout/cycle6"/>
    <dgm:cxn modelId="{401C1F62-883F-4E2F-BEB3-AC2DB451EF6B}" type="presOf" srcId="{0D9035C5-4274-4567-8080-0DF2BDC29E60}" destId="{FC6D3867-356D-42E3-B3B8-B821E9DC5731}" srcOrd="0" destOrd="0" presId="urn:microsoft.com/office/officeart/2005/8/layout/cycle6"/>
    <dgm:cxn modelId="{795F6C55-923E-4374-8F14-EEEC4DA93623}" type="presOf" srcId="{A202ACF8-A2C9-4F59-B849-BB1605136DE4}" destId="{85D6C356-4C91-4538-B003-19F9403BD02D}" srcOrd="0" destOrd="0" presId="urn:microsoft.com/office/officeart/2005/8/layout/cycle6"/>
    <dgm:cxn modelId="{6F69C15A-4594-49B9-BE50-1F9EE802C2D5}" type="presOf" srcId="{90390866-94E7-4B1D-8F90-AC00F32E477A}" destId="{75E7B0AB-E7FA-4244-A7E6-2E9A643E05BD}" srcOrd="0" destOrd="0" presId="urn:microsoft.com/office/officeart/2005/8/layout/cycle6"/>
    <dgm:cxn modelId="{29F1617E-96F4-4D3E-B288-C73C493E047F}" type="presOf" srcId="{4CC1A165-16BB-4DEA-B6CC-57421300BE07}" destId="{8854A40C-8867-4772-B4CB-29C3D364773F}" srcOrd="0" destOrd="0" presId="urn:microsoft.com/office/officeart/2005/8/layout/cycle6"/>
    <dgm:cxn modelId="{31785896-037D-406A-A654-5F5C195FED07}" srcId="{90390866-94E7-4B1D-8F90-AC00F32E477A}" destId="{7738288F-9DDF-4000-96A3-67398A13EB74}" srcOrd="3" destOrd="0" parTransId="{FFB24E1A-81B9-4143-B304-81EB97D62238}" sibTransId="{AF9EA088-DD40-4A37-8121-15980C1D1082}"/>
    <dgm:cxn modelId="{EAF5D6A8-EFA6-40CB-B1C8-61D2E6886ADC}" srcId="{90390866-94E7-4B1D-8F90-AC00F32E477A}" destId="{AA5064BC-3E8F-4479-A996-DF63D4A22257}" srcOrd="2" destOrd="0" parTransId="{3AE80F45-481C-45EA-B37C-59F71BBB7B6E}" sibTransId="{A202ACF8-A2C9-4F59-B849-BB1605136DE4}"/>
    <dgm:cxn modelId="{62A863D2-87AE-4EDA-A91D-509EC2C0E096}" srcId="{90390866-94E7-4B1D-8F90-AC00F32E477A}" destId="{912E9CC7-BF93-43A0-B135-0E70AFDBE174}" srcOrd="1" destOrd="0" parTransId="{10F44307-C922-4D60-9AF9-AFE8E4626768}" sibTransId="{4CC1A165-16BB-4DEA-B6CC-57421300BE07}"/>
    <dgm:cxn modelId="{165017D7-2398-4659-860A-B7FAD8294C16}" srcId="{90390866-94E7-4B1D-8F90-AC00F32E477A}" destId="{9A6DE877-28D1-41C5-91DE-BDE46B1A8C0A}" srcOrd="4" destOrd="0" parTransId="{40DA48BF-EDAD-4D3C-BB85-6A94C54758FC}" sibTransId="{323FC1FF-9196-412F-A290-048083605172}"/>
    <dgm:cxn modelId="{6743C4F4-3978-40C8-995F-E6C911407C17}" type="presOf" srcId="{9A6DE877-28D1-41C5-91DE-BDE46B1A8C0A}" destId="{924AD1B7-F409-4FD8-87E3-EA792DAE2E92}" srcOrd="0" destOrd="0" presId="urn:microsoft.com/office/officeart/2005/8/layout/cycle6"/>
    <dgm:cxn modelId="{37AE9624-BDFC-4703-8F85-C194C282DEDC}" type="presParOf" srcId="{75E7B0AB-E7FA-4244-A7E6-2E9A643E05BD}" destId="{FC6D3867-356D-42E3-B3B8-B821E9DC5731}" srcOrd="0" destOrd="0" presId="urn:microsoft.com/office/officeart/2005/8/layout/cycle6"/>
    <dgm:cxn modelId="{3B1FB1AC-ABEE-4F39-80F2-C3A3049EA657}" type="presParOf" srcId="{75E7B0AB-E7FA-4244-A7E6-2E9A643E05BD}" destId="{24AE5C39-0546-443F-AB4E-C669BC05F18E}" srcOrd="1" destOrd="0" presId="urn:microsoft.com/office/officeart/2005/8/layout/cycle6"/>
    <dgm:cxn modelId="{30B917AE-2B8E-4FE8-B46E-C37FF0CDEB44}" type="presParOf" srcId="{75E7B0AB-E7FA-4244-A7E6-2E9A643E05BD}" destId="{C3490414-DD01-4DD8-B659-ECCC1A32A7E7}" srcOrd="2" destOrd="0" presId="urn:microsoft.com/office/officeart/2005/8/layout/cycle6"/>
    <dgm:cxn modelId="{5EE19ED7-F15E-4173-98CD-8E130A08A2F6}" type="presParOf" srcId="{75E7B0AB-E7FA-4244-A7E6-2E9A643E05BD}" destId="{E8E535E2-9622-4084-9391-252220B654EC}" srcOrd="3" destOrd="0" presId="urn:microsoft.com/office/officeart/2005/8/layout/cycle6"/>
    <dgm:cxn modelId="{62DEB99B-5962-4B9A-BE89-DBB74AAB9334}" type="presParOf" srcId="{75E7B0AB-E7FA-4244-A7E6-2E9A643E05BD}" destId="{906368E5-3657-4B10-A61A-16D8096E6CC6}" srcOrd="4" destOrd="0" presId="urn:microsoft.com/office/officeart/2005/8/layout/cycle6"/>
    <dgm:cxn modelId="{1A30C0A0-EFF5-456E-AC08-35FD01921539}" type="presParOf" srcId="{75E7B0AB-E7FA-4244-A7E6-2E9A643E05BD}" destId="{8854A40C-8867-4772-B4CB-29C3D364773F}" srcOrd="5" destOrd="0" presId="urn:microsoft.com/office/officeart/2005/8/layout/cycle6"/>
    <dgm:cxn modelId="{CD87E7B6-37EE-47EC-84B3-687552B4503E}" type="presParOf" srcId="{75E7B0AB-E7FA-4244-A7E6-2E9A643E05BD}" destId="{C24E6375-1185-4E76-9F07-D24C72509C6F}" srcOrd="6" destOrd="0" presId="urn:microsoft.com/office/officeart/2005/8/layout/cycle6"/>
    <dgm:cxn modelId="{6D70AF94-28F4-4A0B-B1B0-6C54C1781145}" type="presParOf" srcId="{75E7B0AB-E7FA-4244-A7E6-2E9A643E05BD}" destId="{4493D4CB-2E7C-4CBE-8BC5-99230E1501A6}" srcOrd="7" destOrd="0" presId="urn:microsoft.com/office/officeart/2005/8/layout/cycle6"/>
    <dgm:cxn modelId="{543DFB8A-C3BA-4FCB-BD26-72F816416665}" type="presParOf" srcId="{75E7B0AB-E7FA-4244-A7E6-2E9A643E05BD}" destId="{85D6C356-4C91-4538-B003-19F9403BD02D}" srcOrd="8" destOrd="0" presId="urn:microsoft.com/office/officeart/2005/8/layout/cycle6"/>
    <dgm:cxn modelId="{0F4C5ABA-8154-4152-B269-B943806B510D}" type="presParOf" srcId="{75E7B0AB-E7FA-4244-A7E6-2E9A643E05BD}" destId="{2726D879-ABE1-41CD-A09E-65CC2E3D0823}" srcOrd="9" destOrd="0" presId="urn:microsoft.com/office/officeart/2005/8/layout/cycle6"/>
    <dgm:cxn modelId="{87E17BE5-DB5D-4951-97D7-F773D7170445}" type="presParOf" srcId="{75E7B0AB-E7FA-4244-A7E6-2E9A643E05BD}" destId="{52D63FA9-7767-45D5-B65D-63DF8B553874}" srcOrd="10" destOrd="0" presId="urn:microsoft.com/office/officeart/2005/8/layout/cycle6"/>
    <dgm:cxn modelId="{5115D8A0-353C-48F9-A2A3-7857967F4F86}" type="presParOf" srcId="{75E7B0AB-E7FA-4244-A7E6-2E9A643E05BD}" destId="{4EA1CCC5-8A21-40E0-A73B-34166EB68A4C}" srcOrd="11" destOrd="0" presId="urn:microsoft.com/office/officeart/2005/8/layout/cycle6"/>
    <dgm:cxn modelId="{AA2B539D-9690-4D23-B72E-1C4A99A324EE}" type="presParOf" srcId="{75E7B0AB-E7FA-4244-A7E6-2E9A643E05BD}" destId="{924AD1B7-F409-4FD8-87E3-EA792DAE2E92}" srcOrd="12" destOrd="0" presId="urn:microsoft.com/office/officeart/2005/8/layout/cycle6"/>
    <dgm:cxn modelId="{58D5259D-3D76-47D2-802E-E5B9A0AAA5F6}" type="presParOf" srcId="{75E7B0AB-E7FA-4244-A7E6-2E9A643E05BD}" destId="{ED3EB430-C6A0-4CE8-BE15-C913056B15BB}" srcOrd="13" destOrd="0" presId="urn:microsoft.com/office/officeart/2005/8/layout/cycle6"/>
    <dgm:cxn modelId="{89B828C7-D350-4E6B-B023-651607FDAC03}" type="presParOf" srcId="{75E7B0AB-E7FA-4244-A7E6-2E9A643E05BD}" destId="{2D1151D2-C77C-4E70-A2DE-14B944C44283}" srcOrd="14" destOrd="0" presId="urn:microsoft.com/office/officeart/2005/8/layout/cycle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6D3867-356D-42E3-B3B8-B821E9DC5731}">
      <dsp:nvSpPr>
        <dsp:cNvPr id="0" name=""/>
        <dsp:cNvSpPr/>
      </dsp:nvSpPr>
      <dsp:spPr>
        <a:xfrm>
          <a:off x="3087872" y="404"/>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AMLA Rating</a:t>
          </a:r>
        </a:p>
      </dsp:txBody>
      <dsp:txXfrm>
        <a:off x="3144001" y="56533"/>
        <a:ext cx="1656674" cy="1037547"/>
      </dsp:txXfrm>
    </dsp:sp>
    <dsp:sp modelId="{C3490414-DD01-4DD8-B659-ECCC1A32A7E7}">
      <dsp:nvSpPr>
        <dsp:cNvPr id="0" name=""/>
        <dsp:cNvSpPr/>
      </dsp:nvSpPr>
      <dsp:spPr>
        <a:xfrm>
          <a:off x="1674415" y="575307"/>
          <a:ext cx="4595846" cy="4595846"/>
        </a:xfrm>
        <a:custGeom>
          <a:avLst/>
          <a:gdLst/>
          <a:ahLst/>
          <a:cxnLst/>
          <a:rect l="0" t="0" r="0" b="0"/>
          <a:pathLst>
            <a:path>
              <a:moveTo>
                <a:pt x="3194550" y="182146"/>
              </a:moveTo>
              <a:arcTo wR="2297923" hR="2297923" stAng="17577980"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E535E2-9622-4084-9391-252220B654EC}">
      <dsp:nvSpPr>
        <dsp:cNvPr id="0" name=""/>
        <dsp:cNvSpPr/>
      </dsp:nvSpPr>
      <dsp:spPr>
        <a:xfrm>
          <a:off x="527332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Supervision</a:t>
          </a:r>
        </a:p>
      </dsp:txBody>
      <dsp:txXfrm>
        <a:off x="5329456" y="1644359"/>
        <a:ext cx="1656674" cy="1037547"/>
      </dsp:txXfrm>
    </dsp:sp>
    <dsp:sp modelId="{8854A40C-8867-4772-B4CB-29C3D364773F}">
      <dsp:nvSpPr>
        <dsp:cNvPr id="0" name=""/>
        <dsp:cNvSpPr/>
      </dsp:nvSpPr>
      <dsp:spPr>
        <a:xfrm>
          <a:off x="1674415" y="575307"/>
          <a:ext cx="4595846" cy="4595846"/>
        </a:xfrm>
        <a:custGeom>
          <a:avLst/>
          <a:gdLst/>
          <a:ahLst/>
          <a:cxnLst/>
          <a:rect l="0" t="0" r="0" b="0"/>
          <a:pathLst>
            <a:path>
              <a:moveTo>
                <a:pt x="4592685" y="2177421"/>
              </a:moveTo>
              <a:arcTo wR="2297923" hR="2297923" stAng="21419643"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24E6375-1185-4E76-9F07-D24C72509C6F}">
      <dsp:nvSpPr>
        <dsp:cNvPr id="0" name=""/>
        <dsp:cNvSpPr/>
      </dsp:nvSpPr>
      <dsp:spPr>
        <a:xfrm>
          <a:off x="4438558"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Sectoral Review</a:t>
          </a:r>
        </a:p>
      </dsp:txBody>
      <dsp:txXfrm>
        <a:off x="4494687" y="4213515"/>
        <a:ext cx="1656674" cy="1037547"/>
      </dsp:txXfrm>
    </dsp:sp>
    <dsp:sp modelId="{85D6C356-4C91-4538-B003-19F9403BD02D}">
      <dsp:nvSpPr>
        <dsp:cNvPr id="0" name=""/>
        <dsp:cNvSpPr/>
      </dsp:nvSpPr>
      <dsp:spPr>
        <a:xfrm>
          <a:off x="1674415" y="575307"/>
          <a:ext cx="4595846" cy="4595846"/>
        </a:xfrm>
        <a:custGeom>
          <a:avLst/>
          <a:gdLst/>
          <a:ahLst/>
          <a:cxnLst/>
          <a:rect l="0" t="0" r="0" b="0"/>
          <a:pathLst>
            <a:path>
              <a:moveTo>
                <a:pt x="2755008" y="4549928"/>
              </a:moveTo>
              <a:arcTo wR="2297923" hR="2297923" stAng="4711599" swAng="13768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726D879-ABE1-41CD-A09E-65CC2E3D0823}">
      <dsp:nvSpPr>
        <dsp:cNvPr id="0" name=""/>
        <dsp:cNvSpPr/>
      </dsp:nvSpPr>
      <dsp:spPr>
        <a:xfrm>
          <a:off x="1737187"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Thematic Reviews</a:t>
          </a:r>
        </a:p>
      </dsp:txBody>
      <dsp:txXfrm>
        <a:off x="1793316" y="4213515"/>
        <a:ext cx="1656674" cy="1037547"/>
      </dsp:txXfrm>
    </dsp:sp>
    <dsp:sp modelId="{4EA1CCC5-8A21-40E0-A73B-34166EB68A4C}">
      <dsp:nvSpPr>
        <dsp:cNvPr id="0" name=""/>
        <dsp:cNvSpPr/>
      </dsp:nvSpPr>
      <dsp:spPr>
        <a:xfrm>
          <a:off x="1674415" y="575307"/>
          <a:ext cx="4595846" cy="4595846"/>
        </a:xfrm>
        <a:custGeom>
          <a:avLst/>
          <a:gdLst/>
          <a:ahLst/>
          <a:cxnLst/>
          <a:rect l="0" t="0" r="0" b="0"/>
          <a:pathLst>
            <a:path>
              <a:moveTo>
                <a:pt x="384117" y="3569850"/>
              </a:moveTo>
              <a:arcTo wR="2297923" hR="2297923" stAng="8783505"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24AD1B7-F409-4FD8-87E3-EA792DAE2E92}">
      <dsp:nvSpPr>
        <dsp:cNvPr id="0" name=""/>
        <dsp:cNvSpPr/>
      </dsp:nvSpPr>
      <dsp:spPr>
        <a:xfrm>
          <a:off x="90241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National Risk Assessment</a:t>
          </a:r>
        </a:p>
      </dsp:txBody>
      <dsp:txXfrm>
        <a:off x="958546" y="1644359"/>
        <a:ext cx="1656674" cy="1037547"/>
      </dsp:txXfrm>
    </dsp:sp>
    <dsp:sp modelId="{2D1151D2-C77C-4E70-A2DE-14B944C44283}">
      <dsp:nvSpPr>
        <dsp:cNvPr id="0" name=""/>
        <dsp:cNvSpPr/>
      </dsp:nvSpPr>
      <dsp:spPr>
        <a:xfrm>
          <a:off x="1674415" y="575307"/>
          <a:ext cx="4595846" cy="4595846"/>
        </a:xfrm>
        <a:custGeom>
          <a:avLst/>
          <a:gdLst/>
          <a:ahLst/>
          <a:cxnLst/>
          <a:rect l="0" t="0" r="0" b="0"/>
          <a:pathLst>
            <a:path>
              <a:moveTo>
                <a:pt x="400278" y="1002007"/>
              </a:moveTo>
              <a:arcTo wR="2297923" hR="2297923" stAng="12859768"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2C0BE570-0A64-4890-B00B-134910718396}" type="datetimeFigureOut">
              <a:rPr lang="en-IE" smtClean="0"/>
              <a:t>25/05/2026</a:t>
            </a:fld>
            <a:endParaRPr lang="en-IE"/>
          </a:p>
        </p:txBody>
      </p:sp>
      <p:sp>
        <p:nvSpPr>
          <p:cNvPr id="4" name="Footer Placeholder 3"/>
          <p:cNvSpPr>
            <a:spLocks noGrp="1"/>
          </p:cNvSpPr>
          <p:nvPr>
            <p:ph type="ftr" sz="quarter" idx="2"/>
            <p:custDataLst>
              <p:tags r:id="rId2"/>
            </p:custDataLst>
          </p:nvPr>
        </p:nvSpPr>
        <p:spPr>
          <a:xfrm>
            <a:off x="0" y="9430091"/>
            <a:ext cx="6797675" cy="498134"/>
          </a:xfrm>
          <a:prstGeom prst="rect">
            <a:avLst/>
          </a:prstGeom>
        </p:spPr>
        <p:txBody>
          <a:bodyPr vert="horz" lIns="91440" tIns="45720" rIns="91440" bIns="45720" rtlCol="0" anchor="b"/>
          <a:lstStyle>
            <a:lvl1pPr algn="l">
              <a:defRPr sz="1200"/>
            </a:lvl1pPr>
          </a:lstStyle>
          <a:p>
            <a:r>
              <a:rPr lang="en-IE">
                <a:solidFill>
                  <a:srgbClr val="000000"/>
                </a:solidFill>
                <a:latin typeface="Times New Roman" panose="02020603050405020304" pitchFamily="18" charset="0"/>
              </a:rPr>
              <a:t> </a:t>
            </a:r>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FA337E1A-F6AE-4622-9D54-EF8FF7601711}" type="slidenum">
              <a:rPr lang="en-IE" smtClean="0"/>
              <a:t>‹#›</a:t>
            </a:fld>
            <a:endParaRPr lang="en-IE"/>
          </a:p>
        </p:txBody>
      </p:sp>
    </p:spTree>
    <p:extLst>
      <p:ext uri="{BB962C8B-B14F-4D97-AF65-F5344CB8AC3E}">
        <p14:creationId xmlns:p14="http://schemas.microsoft.com/office/powerpoint/2010/main" val="195393806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CFA41D30-7693-4FB2-9A25-2C298D3533EE}" type="datetimeFigureOut">
              <a:rPr lang="en-IE" smtClean="0"/>
              <a:t>25/05/2026</a:t>
            </a:fld>
            <a:endParaRPr lang="en-IE"/>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custDataLst>
              <p:tags r:id="rId2"/>
            </p:custDataLst>
          </p:nvPr>
        </p:nvSpPr>
        <p:spPr>
          <a:xfrm>
            <a:off x="0" y="9430091"/>
            <a:ext cx="6797675" cy="498134"/>
          </a:xfrm>
          <a:prstGeom prst="rect">
            <a:avLst/>
          </a:prstGeom>
        </p:spPr>
        <p:txBody>
          <a:bodyPr vert="horz" lIns="91440" tIns="45720" rIns="91440" bIns="45720" rtlCol="0" anchor="b"/>
          <a:lstStyle>
            <a:lvl1pPr algn="l">
              <a:defRPr lang="en-IE" sz="1200" b="0" i="0" u="none">
                <a:solidFill>
                  <a:srgbClr val="000000"/>
                </a:solidFill>
                <a:latin typeface="Times New Roman" panose="02020603050405020304" pitchFamily="18" charset="0"/>
              </a:defRPr>
            </a:lvl1pPr>
          </a:lstStyle>
          <a:p>
            <a:r>
              <a:rPr lang="en-US"/>
              <a:t> </a:t>
            </a:r>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DF0A2F2-EB33-4162-89FE-5EB1BF7A693A}" type="slidenum">
              <a:rPr lang="en-IE" smtClean="0"/>
              <a:t>‹#›</a:t>
            </a:fld>
            <a:endParaRPr lang="en-IE"/>
          </a:p>
        </p:txBody>
      </p:sp>
    </p:spTree>
    <p:extLst>
      <p:ext uri="{BB962C8B-B14F-4D97-AF65-F5344CB8AC3E}">
        <p14:creationId xmlns:p14="http://schemas.microsoft.com/office/powerpoint/2010/main" val="1599888638"/>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32.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48.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50.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54.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56.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60.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ags" Target="../tags/tag62.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64.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ags" Target="../tags/tag66.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ags" Target="../tags/tag68.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ags" Target="../tags/tag70.xml"/></Relationships>
</file>

<file path=ppt/notesSlides/_rels/notesSlide3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ags" Target="../tags/tag72.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tags" Target="../tags/tag74.xml"/></Relationships>
</file>

<file path=ppt/notesSlides/_rels/notesSlide37.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ags" Target="../tags/tag76.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ags" Target="../tags/tag78.xm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ags" Target="../tags/tag80.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40.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notesMaster" Target="../notesMasters/notesMaster1.xml"/><Relationship Id="rId1" Type="http://schemas.openxmlformats.org/officeDocument/2006/relationships/tags" Target="../tags/tag82.xml"/></Relationships>
</file>

<file path=ppt/notesSlides/_rels/notesSlide41.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notesMaster" Target="../notesMasters/notesMaster1.xml"/><Relationship Id="rId1" Type="http://schemas.openxmlformats.org/officeDocument/2006/relationships/tags" Target="../tags/tag84.xml"/></Relationships>
</file>

<file path=ppt/notesSlides/_rels/notesSlide42.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ags" Target="../tags/tag86.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notesMaster" Target="../notesMasters/notesMaster1.xml"/><Relationship Id="rId1" Type="http://schemas.openxmlformats.org/officeDocument/2006/relationships/tags" Target="../tags/tag88.xml"/></Relationships>
</file>

<file path=ppt/notesSlides/_rels/notesSlide44.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notesMaster" Target="../notesMasters/notesMaster1.xml"/><Relationship Id="rId1" Type="http://schemas.openxmlformats.org/officeDocument/2006/relationships/tags" Target="../tags/tag90.xml"/></Relationships>
</file>

<file path=ppt/notesSlides/_rels/notesSlide45.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notesMaster" Target="../notesMasters/notesMaster1.xml"/><Relationship Id="rId1" Type="http://schemas.openxmlformats.org/officeDocument/2006/relationships/tags" Target="../tags/tag92.xml"/></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notesMaster" Target="../notesMasters/notesMaster1.xml"/><Relationship Id="rId1" Type="http://schemas.openxmlformats.org/officeDocument/2006/relationships/tags" Target="../tags/tag94.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ags" Target="../tags/tag96.xml"/></Relationships>
</file>

<file path=ppt/notesSlides/_rels/notesSlide48.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tags" Target="../tags/tag98.xml"/></Relationships>
</file>

<file path=ppt/notesSlides/_rels/notesSlide49.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notesMaster" Target="../notesMasters/notesMaster1.xml"/><Relationship Id="rId1" Type="http://schemas.openxmlformats.org/officeDocument/2006/relationships/tags" Target="../tags/tag100.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50.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notesMaster" Target="../notesMasters/notesMaster1.xml"/><Relationship Id="rId1" Type="http://schemas.openxmlformats.org/officeDocument/2006/relationships/tags" Target="../tags/tag102.xml"/></Relationships>
</file>

<file path=ppt/notesSlides/_rels/notesSlide51.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notesMaster" Target="../notesMasters/notesMaster1.xml"/><Relationship Id="rId1" Type="http://schemas.openxmlformats.org/officeDocument/2006/relationships/tags" Target="../tags/tag104.xml"/></Relationships>
</file>

<file path=ppt/notesSlides/_rels/notesSlide52.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notesMaster" Target="../notesMasters/notesMaster1.xml"/><Relationship Id="rId1" Type="http://schemas.openxmlformats.org/officeDocument/2006/relationships/tags" Target="../tags/tag106.xml"/></Relationships>
</file>

<file path=ppt/notesSlides/_rels/notesSlide53.xml.rels><?xml version="1.0" encoding="UTF-8" standalone="yes"?>
<Relationships xmlns="http://schemas.openxmlformats.org/package/2006/relationships"><Relationship Id="rId3" Type="http://schemas.openxmlformats.org/officeDocument/2006/relationships/slide" Target="../slides/slide53.xml"/><Relationship Id="rId2" Type="http://schemas.openxmlformats.org/officeDocument/2006/relationships/notesMaster" Target="../notesMasters/notesMaster1.xml"/><Relationship Id="rId1" Type="http://schemas.openxmlformats.org/officeDocument/2006/relationships/tags" Target="../tags/tag108.xml"/></Relationships>
</file>

<file path=ppt/notesSlides/_rels/notesSlide54.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ags" Target="../tags/tag110.xml"/></Relationships>
</file>

<file path=ppt/notesSlides/_rels/notesSlide55.xml.rels><?xml version="1.0" encoding="UTF-8" standalone="yes"?>
<Relationships xmlns="http://schemas.openxmlformats.org/package/2006/relationships"><Relationship Id="rId3" Type="http://schemas.openxmlformats.org/officeDocument/2006/relationships/slide" Target="../slides/slide55.xml"/><Relationship Id="rId2" Type="http://schemas.openxmlformats.org/officeDocument/2006/relationships/notesMaster" Target="../notesMasters/notesMaster1.xml"/><Relationship Id="rId1" Type="http://schemas.openxmlformats.org/officeDocument/2006/relationships/tags" Target="../tags/tag112.xml"/></Relationships>
</file>

<file path=ppt/notesSlides/_rels/notesSlide56.xml.rels><?xml version="1.0" encoding="UTF-8" standalone="yes"?>
<Relationships xmlns="http://schemas.openxmlformats.org/package/2006/relationships"><Relationship Id="rId3" Type="http://schemas.openxmlformats.org/officeDocument/2006/relationships/slide" Target="../slides/slide56.xml"/><Relationship Id="rId2" Type="http://schemas.openxmlformats.org/officeDocument/2006/relationships/notesMaster" Target="../notesMasters/notesMaster1.xml"/><Relationship Id="rId1" Type="http://schemas.openxmlformats.org/officeDocument/2006/relationships/tags" Target="../tags/tag114.xml"/></Relationships>
</file>

<file path=ppt/notesSlides/_rels/notesSlide57.xml.rels><?xml version="1.0" encoding="UTF-8" standalone="yes"?>
<Relationships xmlns="http://schemas.openxmlformats.org/package/2006/relationships"><Relationship Id="rId3" Type="http://schemas.openxmlformats.org/officeDocument/2006/relationships/slide" Target="../slides/slide57.xml"/><Relationship Id="rId2" Type="http://schemas.openxmlformats.org/officeDocument/2006/relationships/notesMaster" Target="../notesMasters/notesMaster1.xml"/><Relationship Id="rId1" Type="http://schemas.openxmlformats.org/officeDocument/2006/relationships/tags" Target="../tags/tag116.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a:t>
            </a:fld>
            <a:endParaRPr lang="en-IE"/>
          </a:p>
        </p:txBody>
      </p:sp>
    </p:spTree>
    <p:extLst>
      <p:ext uri="{BB962C8B-B14F-4D97-AF65-F5344CB8AC3E}">
        <p14:creationId xmlns:p14="http://schemas.microsoft.com/office/powerpoint/2010/main" val="1534549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200" kern="1200" dirty="0">
              <a:solidFill>
                <a:schemeClr val="tx1"/>
              </a:solidFill>
              <a:latin typeface="+mn-lt"/>
              <a:ea typeface="+mn-ea"/>
              <a:cs typeface="+mn-cs"/>
            </a:endParaRPr>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20261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59653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0368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custDataLst>
              <p:tags r:id="rId1"/>
            </p:custDataLst>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9122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14</a:t>
            </a:fld>
            <a:endParaRPr lang="en-IE"/>
          </a:p>
        </p:txBody>
      </p:sp>
    </p:spTree>
    <p:extLst>
      <p:ext uri="{BB962C8B-B14F-4D97-AF65-F5344CB8AC3E}">
        <p14:creationId xmlns:p14="http://schemas.microsoft.com/office/powerpoint/2010/main" val="18984547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6E534-57D7-C14C-7A64-B91D6F45A6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B13672-21DA-507D-C8D5-E51529B789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925EC2-C01B-F8E4-7D54-0F28069F64D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old REQ was an excel based submission so there is a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step change needed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when working with XML files.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Today we will focus on the items within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red circle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mainly the XML (the file you will submit on the portal) and XSD files (the file with the rules). Niamh has already mentioned CBI portal/test Portal.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items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the left of this circle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excel, in house software and purchased software. Or maybe you don’t leave the circle and choose purely to work in XML. This is a choice to be made on a firm by firm basis. There are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 right or wrong answers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regard.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end result is that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all firms will be submitting a single XML file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Uploading this XML file onto the Portal to see if the passes the rules in the XSD file (which is attached to the portal)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want to walk you through some key insights we've gained that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will help you submit a valid XML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file right from the start. </a:t>
            </a:r>
          </a:p>
          <a:p>
            <a:endParaRPr lang="en-IE" dirty="0"/>
          </a:p>
          <a:p>
            <a:endParaRPr lang="en-IE" dirty="0"/>
          </a:p>
        </p:txBody>
      </p:sp>
      <p:sp>
        <p:nvSpPr>
          <p:cNvPr id="4" name="Header Placeholder 3">
            <a:extLst>
              <a:ext uri="{FF2B5EF4-FFF2-40B4-BE49-F238E27FC236}">
                <a16:creationId xmlns:a16="http://schemas.microsoft.com/office/drawing/2014/main" id="{760A59FB-08E1-9DA9-78D3-F2DED68970AA}"/>
              </a:ext>
            </a:extLst>
          </p:cNvPr>
          <p:cNvSpPr>
            <a:spLocks noGrp="1"/>
          </p:cNvSpPr>
          <p:nvPr>
            <p:ph type="hdr" sz="quarter"/>
          </p:nvPr>
        </p:nvSpPr>
        <p:spPr/>
        <p:txBody>
          <a:bodyPr/>
          <a:lstStyle/>
          <a:p>
            <a:endParaRPr lang="en-IE"/>
          </a:p>
        </p:txBody>
      </p:sp>
      <p:sp>
        <p:nvSpPr>
          <p:cNvPr id="5" name="Footer Placeholder 4">
            <a:extLst>
              <a:ext uri="{FF2B5EF4-FFF2-40B4-BE49-F238E27FC236}">
                <a16:creationId xmlns:a16="http://schemas.microsoft.com/office/drawing/2014/main" id="{747CB98F-8C57-5A9A-6C4C-314B0D7C2360}"/>
              </a:ext>
            </a:extLst>
          </p:cNvPr>
          <p:cNvSpPr>
            <a:spLocks noGrp="1"/>
          </p:cNvSpPr>
          <p:nvPr>
            <p:ph type="ftr" sz="quarter" idx="4"/>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EC9F852C-518C-4C86-0441-B2DA03B9CE7E}"/>
              </a:ext>
            </a:extLst>
          </p:cNvPr>
          <p:cNvSpPr>
            <a:spLocks noGrp="1"/>
          </p:cNvSpPr>
          <p:nvPr>
            <p:ph type="sldNum" sz="quarter" idx="5"/>
          </p:nvPr>
        </p:nvSpPr>
        <p:spPr/>
        <p:txBody>
          <a:bodyPr/>
          <a:lstStyle/>
          <a:p>
            <a:fld id="{EDF0A2F2-EB33-4162-89FE-5EB1BF7A693A}" type="slidenum">
              <a:rPr lang="en-IE" smtClean="0"/>
              <a:t>15</a:t>
            </a:fld>
            <a:endParaRPr lang="en-IE"/>
          </a:p>
        </p:txBody>
      </p:sp>
    </p:spTree>
    <p:extLst>
      <p:ext uri="{BB962C8B-B14F-4D97-AF65-F5344CB8AC3E}">
        <p14:creationId xmlns:p14="http://schemas.microsoft.com/office/powerpoint/2010/main" val="38411135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A7E6D-4A8F-341B-8AAF-8453BCF7B1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A88838-093B-6E64-7368-9D6606FDEB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AC3A17-3BC5-6DD1-4663-E1172FC182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old REQ was an excel based submission so there is a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step change needed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when working with XML files.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Today we will focus on the items within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red circle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mainly the XML (the file you will submit on the portal) and XSD files (the file with the rules). Niamh has already mentioned CBI portal/test Portal.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items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the left of this circle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excel, in house software and purchased software. Or maybe you don’t leave the circle and choose purely to work in XML. This is a choice to be made on a firm by firm basis. There are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 right or wrong answers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regard.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end result is that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all firms will be submitting a single XML file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Uploading this XML file onto the Portal to see if the passes the rules in the XSD file (which is attached to the portal)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want to walk you through some key insights we've gained that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will help you submit a valid XML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file right from the start. </a:t>
            </a:r>
          </a:p>
          <a:p>
            <a:endParaRPr lang="en-IE" dirty="0"/>
          </a:p>
        </p:txBody>
      </p:sp>
      <p:sp>
        <p:nvSpPr>
          <p:cNvPr id="4" name="Header Placeholder 3">
            <a:extLst>
              <a:ext uri="{FF2B5EF4-FFF2-40B4-BE49-F238E27FC236}">
                <a16:creationId xmlns:a16="http://schemas.microsoft.com/office/drawing/2014/main" id="{6BE1A9A2-2D5B-04A9-11F5-A6CF75D1268F}"/>
              </a:ext>
            </a:extLst>
          </p:cNvPr>
          <p:cNvSpPr>
            <a:spLocks noGrp="1"/>
          </p:cNvSpPr>
          <p:nvPr>
            <p:ph type="hdr" sz="quarter"/>
          </p:nvPr>
        </p:nvSpPr>
        <p:spPr/>
        <p:txBody>
          <a:bodyPr/>
          <a:lstStyle/>
          <a:p>
            <a:endParaRPr lang="en-IE"/>
          </a:p>
        </p:txBody>
      </p:sp>
      <p:sp>
        <p:nvSpPr>
          <p:cNvPr id="5" name="Footer Placeholder 4">
            <a:extLst>
              <a:ext uri="{FF2B5EF4-FFF2-40B4-BE49-F238E27FC236}">
                <a16:creationId xmlns:a16="http://schemas.microsoft.com/office/drawing/2014/main" id="{41427C24-B5C5-2448-F585-D3FCEC725815}"/>
              </a:ext>
            </a:extLst>
          </p:cNvPr>
          <p:cNvSpPr>
            <a:spLocks noGrp="1"/>
          </p:cNvSpPr>
          <p:nvPr>
            <p:ph type="ftr" sz="quarter" idx="4"/>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4BD91BC1-A280-AD77-F74B-EA395D72DDF8}"/>
              </a:ext>
            </a:extLst>
          </p:cNvPr>
          <p:cNvSpPr>
            <a:spLocks noGrp="1"/>
          </p:cNvSpPr>
          <p:nvPr>
            <p:ph type="sldNum" sz="quarter" idx="5"/>
          </p:nvPr>
        </p:nvSpPr>
        <p:spPr/>
        <p:txBody>
          <a:bodyPr/>
          <a:lstStyle/>
          <a:p>
            <a:fld id="{EDF0A2F2-EB33-4162-89FE-5EB1BF7A693A}" type="slidenum">
              <a:rPr lang="en-IE" smtClean="0"/>
              <a:t>16</a:t>
            </a:fld>
            <a:endParaRPr lang="en-IE"/>
          </a:p>
        </p:txBody>
      </p:sp>
    </p:spTree>
    <p:extLst>
      <p:ext uri="{BB962C8B-B14F-4D97-AF65-F5344CB8AC3E}">
        <p14:creationId xmlns:p14="http://schemas.microsoft.com/office/powerpoint/2010/main" val="42123135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17</a:t>
            </a:fld>
            <a:endParaRPr lang="en-IE"/>
          </a:p>
        </p:txBody>
      </p:sp>
    </p:spTree>
    <p:extLst>
      <p:ext uri="{BB962C8B-B14F-4D97-AF65-F5344CB8AC3E}">
        <p14:creationId xmlns:p14="http://schemas.microsoft.com/office/powerpoint/2010/main" val="1448604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XSD schema contains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 lot of information</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so it can look intimidating at first glance. But let’s break down two examples to see the kind of vital rules it contains.</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we have an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 list'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for the BWRAConducted. As you can see, there are exactly three valid options. The data you submit in your XML file </a:t>
            </a:r>
            <a:r>
              <a:rPr lang="en-IE" sz="1200" i="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must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be formatted to match one of these items perfectly.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Second, we see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definition for a decimal 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 rule here is clear: your number can have up to 20 digits in total, with no more than 6 of those being after the decimal point. Any other format will cause a validation error.</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These are just two small examples from a very large file, but they illustrate how the XSD is packed with precise, critical information that is essential for a successful submission. Much of the information within the XSD is only contained within the XSD.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18</a:t>
            </a:fld>
            <a:endParaRPr lang="en-IE"/>
          </a:p>
        </p:txBody>
      </p:sp>
    </p:spTree>
    <p:extLst>
      <p:ext uri="{BB962C8B-B14F-4D97-AF65-F5344CB8AC3E}">
        <p14:creationId xmlns:p14="http://schemas.microsoft.com/office/powerpoint/2010/main" val="1693616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As we go deeper into the XSD, you'll find there are two different ways that tables are structured. It is crucial to understand the difference, as it changes how you build your XML file.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100" dirty="0">
                <a:effectLst/>
                <a:latin typeface="Calibri" panose="020F0502020204030204" pitchFamily="34" charset="0"/>
                <a:ea typeface="Calibri" panose="020F0502020204030204" pitchFamily="34" charset="0"/>
                <a:cs typeface="Times New Roman" panose="02020603050405020304" pitchFamily="18" charset="0"/>
              </a:rPr>
              <a:t>We have named these </a:t>
            </a:r>
            <a:r>
              <a:rPr lang="en-IE" sz="11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A and Table Structure B.</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up is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A</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Let’s use the Politically Exposed Person table as an example.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wish to highlight a number of key items:</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Technical identifiers (to be used in the XML file)</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min and max rows are usually different (although not always the case)</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tag is defined</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tag is strictly required </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19</a:t>
            </a:fld>
            <a:endParaRPr lang="en-IE"/>
          </a:p>
        </p:txBody>
      </p:sp>
    </p:spTree>
    <p:extLst>
      <p:ext uri="{BB962C8B-B14F-4D97-AF65-F5344CB8AC3E}">
        <p14:creationId xmlns:p14="http://schemas.microsoft.com/office/powerpoint/2010/main" val="830696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1535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Now let's contrast that with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B</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This looks quite different.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Again, I wish to highlight 4 items:</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Again, we have the technical identifiers (to be used in the XML file)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min and max are set (always the same) This means that there is a set number of occurrences and you must have the correct number in each.</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Key point is the use of “identifier” (contains the 3 letter tags) which are defined in the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GeneralCloseTableRowIdentifer</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One value must be reported per tag (as defined by the guidance)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20</a:t>
            </a:fld>
            <a:endParaRPr lang="en-IE"/>
          </a:p>
        </p:txBody>
      </p:sp>
    </p:spTree>
    <p:extLst>
      <p:ext uri="{BB962C8B-B14F-4D97-AF65-F5344CB8AC3E}">
        <p14:creationId xmlns:p14="http://schemas.microsoft.com/office/powerpoint/2010/main" val="36043033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Okay, so we've looked at the XSD blueprint. Now let's talk about the final file you'll actually submit: an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XML file.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Regardless of whether you use Excel or other software to gather your data, the final output must </a:t>
            </a:r>
            <a:r>
              <a:rPr lang="en-IE" sz="1200" i="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always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be a single XML file that perfectly follows the XSD's rules.</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100" dirty="0">
                <a:effectLst/>
                <a:latin typeface="Calibri" panose="020F0502020204030204" pitchFamily="34" charset="0"/>
                <a:ea typeface="Calibri" panose="020F0502020204030204" pitchFamily="34" charset="0"/>
                <a:cs typeface="Times New Roman" panose="02020603050405020304" pitchFamily="18" charset="0"/>
              </a:rPr>
              <a:t>On the CBI website we have published a ZIP file. If you download and look inside the ZIP file you will see many useful documents.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IE" sz="1100" dirty="0">
                <a:effectLst/>
                <a:latin typeface="Calibri" panose="020F0502020204030204" pitchFamily="34" charset="0"/>
                <a:ea typeface="Calibri" panose="020F0502020204030204" pitchFamily="34" charset="0"/>
                <a:cs typeface="Times New Roman" panose="02020603050405020304" pitchFamily="18" charset="0"/>
              </a:rPr>
              <a:t>We can see the XSD file I just mentioned, the excel version of the REQ, the guidance (which</a:t>
            </a:r>
            <a:r>
              <a:rPr lang="en-IE" sz="11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contains essential information).</a:t>
            </a:r>
          </a:p>
          <a:p>
            <a:pPr>
              <a:lnSpc>
                <a:spcPct val="107000"/>
              </a:lnSpc>
              <a:spcAft>
                <a:spcPts val="1200"/>
              </a:spcAft>
              <a:buNone/>
            </a:pPr>
            <a:endParaRPr lang="en-IE"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But I wish to draw your attention to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two valid XML examples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on the CBI website. There are two files as one is a worked example and one is a “blank” file. </a:t>
            </a:r>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21</a:t>
            </a:fld>
            <a:endParaRPr lang="en-IE"/>
          </a:p>
        </p:txBody>
      </p:sp>
    </p:spTree>
    <p:extLst>
      <p:ext uri="{BB962C8B-B14F-4D97-AF65-F5344CB8AC3E}">
        <p14:creationId xmlns:p14="http://schemas.microsoft.com/office/powerpoint/2010/main" val="3406279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If you open these samples files you will see an XML file which is 100% accurate again the XSD.</a:t>
            </a:r>
          </a:p>
          <a:p>
            <a:endParaRPr lang="en-IE" dirty="0"/>
          </a:p>
          <a:p>
            <a:r>
              <a:rPr lang="en-IE" dirty="0"/>
              <a:t>They will also pass the 4 data quality checks my colleague Fran will discuss later. </a:t>
            </a:r>
          </a:p>
          <a:p>
            <a:endParaRPr lang="en-IE" dirty="0"/>
          </a:p>
          <a:p>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would highly recommend look at the xml examples. They will show you what to report if a section/question is not applicable to you, could well be a good starting point in building your xml file or at the very least will be some useful worked examples as references. </a:t>
            </a:r>
            <a:endParaRPr lang="en-IE" dirty="0"/>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IE"/>
              <a:t> </a:t>
            </a:r>
          </a:p>
        </p:txBody>
      </p:sp>
      <p:sp>
        <p:nvSpPr>
          <p:cNvPr id="6" name="Slide Number Placeholder 5"/>
          <p:cNvSpPr>
            <a:spLocks noGrp="1"/>
          </p:cNvSpPr>
          <p:nvPr>
            <p:ph type="sldNum" sz="quarter" idx="5"/>
          </p:nvPr>
        </p:nvSpPr>
        <p:spPr/>
        <p:txBody>
          <a:bodyPr/>
          <a:lstStyle/>
          <a:p>
            <a:fld id="{EDF0A2F2-EB33-4162-89FE-5EB1BF7A693A}" type="slidenum">
              <a:rPr lang="en-IE" smtClean="0"/>
              <a:t>22</a:t>
            </a:fld>
            <a:endParaRPr lang="en-IE"/>
          </a:p>
        </p:txBody>
      </p:sp>
    </p:spTree>
    <p:extLst>
      <p:ext uri="{BB962C8B-B14F-4D97-AF65-F5344CB8AC3E}">
        <p14:creationId xmlns:p14="http://schemas.microsoft.com/office/powerpoint/2010/main" val="42729704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It's important to recognize the two different ways tables are built in the XML.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A and Table Structure B</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 way to complete each table structure in is very different.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build the XML file for table structure A, two items have to be reviewed in the guidance: the first column “REF” and the third column “Description”.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“REF” identifies the code associated to the specific data point while “Description” includes the Data Type for each data point.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three different “REFs” are needed; JSL, JSM and JSN. In the third column we can see that the respective Data Types for these three fields under “Description” are “EnumerationValue”, “IntegerValue”. and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IntegerValue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JSL, JSM and JSN with their respective data types.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23</a:t>
            </a:fld>
            <a:endParaRPr lang="en-IE"/>
          </a:p>
        </p:txBody>
      </p:sp>
    </p:spTree>
    <p:extLst>
      <p:ext uri="{BB962C8B-B14F-4D97-AF65-F5344CB8AC3E}">
        <p14:creationId xmlns:p14="http://schemas.microsoft.com/office/powerpoint/2010/main" val="32629459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Now we will compare with Table structure B.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Different from Table Structure A, in this case we do not use “REF” in the same way. Now we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use only the items “Identifier” and Variable Name.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Variable Name is specified under “Description” in this guidance.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 can see from the guidance for JAA under “Description” is the variable name is  “</a:t>
            </a:r>
            <a:r>
              <a:rPr lang="en-IE" dirty="0"/>
              <a:t>IntegerValue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while for JAB the variable name is “</a:t>
            </a:r>
            <a:r>
              <a:rPr lang="en-IE" dirty="0"/>
              <a:t>EnumerationYesNo”</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JAA, JAB…. with their respective variable names.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24</a:t>
            </a:fld>
            <a:endParaRPr lang="en-IE"/>
          </a:p>
        </p:txBody>
      </p:sp>
    </p:spTree>
    <p:extLst>
      <p:ext uri="{BB962C8B-B14F-4D97-AF65-F5344CB8AC3E}">
        <p14:creationId xmlns:p14="http://schemas.microsoft.com/office/powerpoint/2010/main" val="2257893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To provide a quick side by side comparison of these two table structure. </a:t>
            </a:r>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IE"/>
              <a:t> </a:t>
            </a:r>
          </a:p>
        </p:txBody>
      </p:sp>
      <p:sp>
        <p:nvSpPr>
          <p:cNvPr id="6" name="Slide Number Placeholder 5"/>
          <p:cNvSpPr>
            <a:spLocks noGrp="1"/>
          </p:cNvSpPr>
          <p:nvPr>
            <p:ph type="sldNum" sz="quarter" idx="5"/>
          </p:nvPr>
        </p:nvSpPr>
        <p:spPr/>
        <p:txBody>
          <a:bodyPr/>
          <a:lstStyle/>
          <a:p>
            <a:fld id="{EDF0A2F2-EB33-4162-89FE-5EB1BF7A693A}" type="slidenum">
              <a:rPr lang="en-IE" smtClean="0"/>
              <a:t>25</a:t>
            </a:fld>
            <a:endParaRPr lang="en-IE"/>
          </a:p>
        </p:txBody>
      </p:sp>
    </p:spTree>
    <p:extLst>
      <p:ext uri="{BB962C8B-B14F-4D97-AF65-F5344CB8AC3E}">
        <p14:creationId xmlns:p14="http://schemas.microsoft.com/office/powerpoint/2010/main" val="24213205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 are not aware of any technical issues.</a:t>
            </a:r>
          </a:p>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But if by any chance you find any technical issue please do let us know using this email address on this slide.</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If any issues are found we shall release a hotfix after the external testing has been completed. If no issues are identified then no hotfix will be released.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26</a:t>
            </a:fld>
            <a:endParaRPr lang="en-IE"/>
          </a:p>
        </p:txBody>
      </p:sp>
    </p:spTree>
    <p:extLst>
      <p:ext uri="{BB962C8B-B14F-4D97-AF65-F5344CB8AC3E}">
        <p14:creationId xmlns:p14="http://schemas.microsoft.com/office/powerpoint/2010/main" val="356099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5D892-4E6D-34C7-727F-EB27B2895A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912235-0DCE-14AA-9D87-D5914C01F4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DF4672-44DC-B3F6-ECED-76B6B5F62C53}"/>
              </a:ext>
            </a:extLst>
          </p:cNvPr>
          <p:cNvSpPr>
            <a:spLocks noGrp="1"/>
          </p:cNvSpPr>
          <p:nvPr>
            <p:ph type="body" idx="1"/>
          </p:nvPr>
        </p:nvSpPr>
        <p:spPr/>
        <p:txBody>
          <a:bodyPr/>
          <a:lstStyle/>
          <a:p>
            <a:pPr>
              <a:lnSpc>
                <a:spcPct val="107000"/>
              </a:lnSpc>
              <a:spcAft>
                <a:spcPts val="1200"/>
              </a:spcAft>
              <a:buNone/>
            </a:pPr>
            <a:endParaRPr lang="en-IE" dirty="0"/>
          </a:p>
        </p:txBody>
      </p:sp>
      <p:sp>
        <p:nvSpPr>
          <p:cNvPr id="4" name="Header Placeholder 3">
            <a:extLst>
              <a:ext uri="{FF2B5EF4-FFF2-40B4-BE49-F238E27FC236}">
                <a16:creationId xmlns:a16="http://schemas.microsoft.com/office/drawing/2014/main" id="{8421A2C1-00DB-B024-19E6-9581CADE905F}"/>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28CA1ACD-9701-24E5-CE27-E7AB8942031D}"/>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0F998A1-AAF7-32B9-898F-38505F17BF79}"/>
              </a:ext>
            </a:extLst>
          </p:cNvPr>
          <p:cNvSpPr>
            <a:spLocks noGrp="1"/>
          </p:cNvSpPr>
          <p:nvPr>
            <p:ph type="sldNum" sz="quarter" idx="12"/>
          </p:nvPr>
        </p:nvSpPr>
        <p:spPr/>
        <p:txBody>
          <a:bodyPr/>
          <a:lstStyle/>
          <a:p>
            <a:fld id="{EDF0A2F2-EB33-4162-89FE-5EB1BF7A693A}" type="slidenum">
              <a:rPr lang="en-IE" smtClean="0"/>
              <a:t>27</a:t>
            </a:fld>
            <a:endParaRPr lang="en-IE"/>
          </a:p>
        </p:txBody>
      </p:sp>
    </p:spTree>
    <p:extLst>
      <p:ext uri="{BB962C8B-B14F-4D97-AF65-F5344CB8AC3E}">
        <p14:creationId xmlns:p14="http://schemas.microsoft.com/office/powerpoint/2010/main" val="1640495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Based on our experience of with other sectors, there are four common errors that can cause your XML to be rejected. </a:t>
            </a:r>
          </a:p>
          <a:p>
            <a:pPr>
              <a:lnSpc>
                <a:spcPct val="107000"/>
              </a:lnSpc>
              <a:spcAft>
                <a:spcPts val="12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I'm sharing with you these so you can implement all the checks that you consider to be necessary in your processes, so your XML file is not rejected.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IE"/>
              <a:t> </a:t>
            </a:r>
          </a:p>
        </p:txBody>
      </p:sp>
      <p:sp>
        <p:nvSpPr>
          <p:cNvPr id="6" name="Slide Number Placeholder 5"/>
          <p:cNvSpPr>
            <a:spLocks noGrp="1"/>
          </p:cNvSpPr>
          <p:nvPr>
            <p:ph type="sldNum" sz="quarter" idx="5"/>
          </p:nvPr>
        </p:nvSpPr>
        <p:spPr/>
        <p:txBody>
          <a:bodyPr/>
          <a:lstStyle/>
          <a:p>
            <a:fld id="{EDF0A2F2-EB33-4162-89FE-5EB1BF7A693A}" type="slidenum">
              <a:rPr lang="en-IE" smtClean="0"/>
              <a:t>28</a:t>
            </a:fld>
            <a:endParaRPr lang="en-IE"/>
          </a:p>
        </p:txBody>
      </p:sp>
    </p:spTree>
    <p:extLst>
      <p:ext uri="{BB962C8B-B14F-4D97-AF65-F5344CB8AC3E}">
        <p14:creationId xmlns:p14="http://schemas.microsoft.com/office/powerpoint/2010/main" val="663975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You need to know that all questions are mandatory.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If any data point doesn’t apply to your business, you can't leave it blank. You must use the specific 'not applicable' value that you see on this slide and that is also on page 7 of the guidance. Pay special attention to date value which not applicable value is the first of January 2000.</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if we look at this </a:t>
            </a:r>
            <a:r>
              <a:rPr lang="en-IE" sz="1200" b="0" i="0" u="none" strike="noStrike" kern="1200" baseline="0" dirty="0">
                <a:solidFill>
                  <a:schemeClr val="tx1"/>
                </a:solidFill>
                <a:latin typeface="+mn-lt"/>
                <a:ea typeface="+mn-ea"/>
                <a:cs typeface="+mn-cs"/>
              </a:rPr>
              <a:t>Mitigation and Control table here we can see that the not applicable values “No”, N/A or 0 have been reported.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29</a:t>
            </a:fld>
            <a:endParaRPr lang="en-IE"/>
          </a:p>
        </p:txBody>
      </p:sp>
    </p:spTree>
    <p:extLst>
      <p:ext uri="{BB962C8B-B14F-4D97-AF65-F5344CB8AC3E}">
        <p14:creationId xmlns:p14="http://schemas.microsoft.com/office/powerpoint/2010/main" val="4222327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0609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XML wrapper is the address on an envelope.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If this wrapper is missing or incorrect, your XML file will be rejected, regardless of the data inside.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correct wrapper is shown on screen and is also on page 5 of the guidance.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1200"/>
              </a:spcAft>
              <a:buClrTx/>
              <a:buSzTx/>
              <a:buFontTx/>
              <a:buNone/>
              <a:tabLst/>
              <a:defRP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wrapper you see here is specific to </a:t>
            </a:r>
            <a:r>
              <a:rPr lang="en-IE" dirty="0" err="1"/>
              <a:t>CreditUnions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other sectors will have a different one.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30</a:t>
            </a:fld>
            <a:endParaRPr lang="en-IE"/>
          </a:p>
        </p:txBody>
      </p:sp>
    </p:spTree>
    <p:extLst>
      <p:ext uri="{BB962C8B-B14F-4D97-AF65-F5344CB8AC3E}">
        <p14:creationId xmlns:p14="http://schemas.microsoft.com/office/powerpoint/2010/main" val="38142083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tables in your XML file must follow a strict table order, because if not your file will be rejected.</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That order is defined in the XSD schema/taxonomy.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the first table that you have to report is the 'General' table, followed by ‘Inherent Risk', then 'Inherent Risk Segment', and so on.</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All the XML files that we have on our website follow this strict order.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31</a:t>
            </a:fld>
            <a:endParaRPr lang="en-IE"/>
          </a:p>
        </p:txBody>
      </p:sp>
    </p:spTree>
    <p:extLst>
      <p:ext uri="{BB962C8B-B14F-4D97-AF65-F5344CB8AC3E}">
        <p14:creationId xmlns:p14="http://schemas.microsoft.com/office/powerpoint/2010/main" val="11492282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There are 5 Special characters that you need to be aware of</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They are the ones that you see in this column. It is possible that you need to use any of them in the XML file, in which case they have to be escaped, and instead you need to use these values in this other column.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if the </a:t>
            </a:r>
            <a:r>
              <a:rPr lang="en-US" sz="1200" b="0" i="0" u="none" strike="noStrike" kern="1200" baseline="0" dirty="0">
                <a:solidFill>
                  <a:schemeClr val="tx1"/>
                </a:solidFill>
                <a:effectLst/>
                <a:latin typeface="+mn-lt"/>
                <a:ea typeface="+mn-ea"/>
                <a:cs typeface="+mn-cs"/>
              </a:rPr>
              <a:t>p</a:t>
            </a:r>
            <a:r>
              <a:rPr lang="en-US" sz="1200" b="0" i="0" u="none" strike="noStrike" kern="1200" baseline="0" dirty="0">
                <a:solidFill>
                  <a:schemeClr val="tx1"/>
                </a:solidFill>
                <a:latin typeface="+mn-lt"/>
                <a:ea typeface="+mn-ea"/>
                <a:cs typeface="+mn-cs"/>
              </a:rPr>
              <a:t>osition of the person signing the Statement of Compliance </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is </a:t>
            </a:r>
            <a:r>
              <a:rPr lang="en-US" dirty="0"/>
              <a:t>"</a:t>
            </a:r>
            <a:r>
              <a:rPr lang="en-IE" dirty="0"/>
              <a:t>Director </a:t>
            </a:r>
            <a:r>
              <a:rPr lang="en-IE" dirty="0">
                <a:solidFill>
                  <a:srgbClr val="92D050"/>
                </a:solidFill>
              </a:rPr>
              <a:t>&amp; </a:t>
            </a:r>
            <a:r>
              <a:rPr lang="en-IE" dirty="0"/>
              <a:t>CEO</a:t>
            </a:r>
            <a:r>
              <a:rPr lang="en-IE" sz="1200" dirty="0">
                <a:solidFill>
                  <a:srgbClr val="1B1C1D"/>
                </a:solidFill>
                <a:effectLst/>
                <a:latin typeface="Times New Roman" panose="02020603050405020304" pitchFamily="18" charset="0"/>
                <a:cs typeface="Times New Roman" panose="02020603050405020304" pitchFamily="18" charset="0"/>
              </a:rPr>
              <a: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you cannot use the ampersand symbol here in red. You must use </a:t>
            </a:r>
            <a:r>
              <a:rPr lang="en-IE" sz="1000" dirty="0">
                <a:solidFill>
                  <a:srgbClr val="575B5F"/>
                </a:solidFill>
                <a:effectLst/>
                <a:latin typeface="Courier New" panose="02070309020205020404" pitchFamily="49" charset="0"/>
                <a:ea typeface="Times New Roman" panose="02020603050405020304" pitchFamily="18" charset="0"/>
                <a:cs typeface="Times New Roman" panose="02020603050405020304" pitchFamily="18" charset="0"/>
              </a:rPr>
              <a:t>&amp;amp; here in green</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If you don't do this your XML file will be rejected.</a:t>
            </a:r>
          </a:p>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column: Symbol (entity references)</a:t>
            </a: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Second column: XML (predefined entity references)</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32</a:t>
            </a:fld>
            <a:endParaRPr lang="en-IE"/>
          </a:p>
        </p:txBody>
      </p:sp>
    </p:spTree>
    <p:extLst>
      <p:ext uri="{BB962C8B-B14F-4D97-AF65-F5344CB8AC3E}">
        <p14:creationId xmlns:p14="http://schemas.microsoft.com/office/powerpoint/2010/main" val="18964084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33</a:t>
            </a:fld>
            <a:endParaRPr lang="en-IE"/>
          </a:p>
        </p:txBody>
      </p:sp>
    </p:spTree>
    <p:extLst>
      <p:ext uri="{BB962C8B-B14F-4D97-AF65-F5344CB8AC3E}">
        <p14:creationId xmlns:p14="http://schemas.microsoft.com/office/powerpoint/2010/main" val="22995450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You may remember that there are 2 different type of tables, table structure A and table Structure B. This rule has to do with table structure B, and it’s that no duplicate tags are allowed in table structure B.</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What we see here is part of an XML file and the problem is that the same datapoint JAA here in red was reported twice, which is incorrect. They have to be unique.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34</a:t>
            </a:fld>
            <a:endParaRPr lang="en-IE"/>
          </a:p>
        </p:txBody>
      </p:sp>
    </p:spTree>
    <p:extLst>
      <p:ext uri="{BB962C8B-B14F-4D97-AF65-F5344CB8AC3E}">
        <p14:creationId xmlns:p14="http://schemas.microsoft.com/office/powerpoint/2010/main" val="39250933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table structure B all the data points are associated to a specific variable name. </a:t>
            </a:r>
          </a:p>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As we can see, in this example the JAB data point is associated to the variable name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EnumerationYesNo</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in the guidance. The problem is that in the XML file it was associated to the </a:t>
            </a:r>
            <a:r>
              <a:rPr lang="en-US" dirty="0">
                <a:solidFill>
                  <a:srgbClr val="FF0000"/>
                </a:solidFill>
              </a:rPr>
              <a:t>String500</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variable name in red, which is incorrect, because we see that the EnumerationYesNo variable name should have been used.</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35</a:t>
            </a:fld>
            <a:endParaRPr lang="en-IE"/>
          </a:p>
        </p:txBody>
      </p:sp>
    </p:spTree>
    <p:extLst>
      <p:ext uri="{BB962C8B-B14F-4D97-AF65-F5344CB8AC3E}">
        <p14:creationId xmlns:p14="http://schemas.microsoft.com/office/powerpoint/2010/main" val="27958873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table structure A there are some data points that have to do with lists. Those data points are the ones that you see on this table. When it comes to dealing with them you need to know that the elements that are part of these lists have to be unique.</a:t>
            </a:r>
          </a:p>
          <a:p>
            <a:pPr>
              <a:lnSpc>
                <a:spcPct val="107000"/>
              </a:lnSpc>
              <a:spcAft>
                <a:spcPts val="1200"/>
              </a:spcAft>
              <a:buNone/>
            </a:pPr>
            <a:endPar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For example, the data point JAR has to do with the </a:t>
            </a:r>
            <a:r>
              <a:rPr lang="en-IE" sz="1200" dirty="0" err="1">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CustomerSegment</a:t>
            </a:r>
            <a:r>
              <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 list. The problem here is that the same element </a:t>
            </a:r>
            <a:r>
              <a:rPr lang="en-IE" sz="1200" dirty="0" err="1">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Club_Society</a:t>
            </a:r>
            <a:r>
              <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 was repeated twice, and as I said elements of a list have to be unique.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36</a:t>
            </a:fld>
            <a:endParaRPr lang="en-IE"/>
          </a:p>
        </p:txBody>
      </p:sp>
    </p:spTree>
    <p:extLst>
      <p:ext uri="{BB962C8B-B14F-4D97-AF65-F5344CB8AC3E}">
        <p14:creationId xmlns:p14="http://schemas.microsoft.com/office/powerpoint/2010/main" val="39084370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You need to make sure that you use explicit closing tags.</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line in the XML file has to be closed by using explicit closing tags and not self closing tags. What I mean by self closing tags is forward slash greater than. </a:t>
            </a:r>
          </a:p>
          <a:p>
            <a:pPr>
              <a:lnSpc>
                <a:spcPct val="107000"/>
              </a:lnSpc>
              <a:spcAft>
                <a:spcPts val="800"/>
              </a:spcAft>
              <a:buNone/>
            </a:pPr>
            <a:endPar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we see here in red that self closing tags were used, which is incorrect, because explicit closing tags with the specific table code </a:t>
            </a:r>
            <a:r>
              <a:rPr lang="en-US" dirty="0"/>
              <a:t>A07011</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here in green should have been used. </a:t>
            </a:r>
          </a:p>
          <a:p>
            <a:pPr>
              <a:lnSpc>
                <a:spcPct val="107000"/>
              </a:lnSpc>
              <a:spcAft>
                <a:spcPts val="800"/>
              </a:spcAft>
              <a:buNone/>
            </a:pPr>
            <a:endPar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Calibri" panose="020F0502020204030204" pitchFamily="34" charset="0"/>
                <a:cs typeface="Times New Roman" panose="02020603050405020304" pitchFamily="18" charset="0"/>
              </a:rPr>
              <a:t>Please remember these 4 rules and try to not break any of them, because if you break any of them you will receive an immediate resubmission request.</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37</a:t>
            </a:fld>
            <a:endParaRPr lang="en-IE"/>
          </a:p>
        </p:txBody>
      </p:sp>
    </p:spTree>
    <p:extLst>
      <p:ext uri="{BB962C8B-B14F-4D97-AF65-F5344CB8AC3E}">
        <p14:creationId xmlns:p14="http://schemas.microsoft.com/office/powerpoint/2010/main" val="24567730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That brings us to the end of this technical part. Note the slides will be on the website so they can be used for reference in the future.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wrap up, I just wanted to leave with you the main steps that you have to follow in the whole process:</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collect your data and prepare it.</a:t>
            </a:r>
            <a:endParaRPr lang="en-IE"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Then,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Create the XML file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As my colleague Stephen said you have some examples of an XML file on our website that you can check to see the structure that you have to follow. </a:t>
            </a:r>
            <a:endParaRPr lang="en-IE"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Next,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Validate the XML file against the XSD file</a:t>
            </a:r>
            <a:endParaRPr lang="en-IE"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Please, remember those very important 4 rules that I explained to you before.</a:t>
            </a:r>
            <a:endParaRPr lang="en-IE"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Times New Roman" panose="02020603050405020304" pitchFamily="18" charset="0"/>
              <a:buChar char="-"/>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And finally, you just need to upload your file, sign it off and submit it on the CBI portal.</a:t>
            </a:r>
          </a:p>
          <a:p>
            <a:pPr marL="0" lvl="0" indent="0">
              <a:lnSpc>
                <a:spcPct val="107000"/>
              </a:lnSpc>
              <a:spcAft>
                <a:spcPts val="800"/>
              </a:spcAft>
              <a:buFont typeface="Times New Roman" panose="02020603050405020304" pitchFamily="18" charset="0"/>
              <a:buNone/>
            </a:pPr>
            <a:endParaRPr lang="en-IE" sz="11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38</a:t>
            </a:fld>
            <a:endParaRPr lang="en-IE"/>
          </a:p>
        </p:txBody>
      </p:sp>
    </p:spTree>
    <p:extLst>
      <p:ext uri="{BB962C8B-B14F-4D97-AF65-F5344CB8AC3E}">
        <p14:creationId xmlns:p14="http://schemas.microsoft.com/office/powerpoint/2010/main" val="26812752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B1718-72A7-ED07-F162-570CD49E8B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742869-9E28-E5E5-D1F2-512E819982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D906AE-7D66-B336-4005-9EECA1C0D40D}"/>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F20EFB9D-038B-735A-AF45-8E60F0C93246}"/>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F1FE6709-C487-3108-1BA6-2A05EDBEA921}"/>
              </a:ext>
            </a:extLst>
          </p:cNvPr>
          <p:cNvSpPr>
            <a:spLocks noGrp="1"/>
          </p:cNvSpPr>
          <p:nvPr>
            <p:ph type="ftr" sz="quarter" idx="11"/>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A90BFEB1-622C-AC0E-26BC-81CD71C9AF0D}"/>
              </a:ext>
            </a:extLst>
          </p:cNvPr>
          <p:cNvSpPr>
            <a:spLocks noGrp="1"/>
          </p:cNvSpPr>
          <p:nvPr>
            <p:ph type="sldNum" sz="quarter" idx="12"/>
          </p:nvPr>
        </p:nvSpPr>
        <p:spPr/>
        <p:txBody>
          <a:bodyPr/>
          <a:lstStyle/>
          <a:p>
            <a:fld id="{EDF0A2F2-EB33-4162-89FE-5EB1BF7A693A}" type="slidenum">
              <a:rPr lang="en-IE" smtClean="0"/>
              <a:t>39</a:t>
            </a:fld>
            <a:endParaRPr lang="en-IE"/>
          </a:p>
        </p:txBody>
      </p:sp>
    </p:spTree>
    <p:extLst>
      <p:ext uri="{BB962C8B-B14F-4D97-AF65-F5344CB8AC3E}">
        <p14:creationId xmlns:p14="http://schemas.microsoft.com/office/powerpoint/2010/main" val="271560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C02AC-00C8-9C44-D1A8-52FB21553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749F8-1A5B-0112-48F5-985A0130AA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9182CA-4C6B-8A0E-574B-B3804826F4C4}"/>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FFB884EF-21DA-5B42-65B7-5CA4E34FB1D8}"/>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AA89451-FC76-59B9-3F78-274A8731A742}"/>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072AAD66-2BAD-F1F4-FD6B-E8699E82578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49200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3BF3D-9B79-586C-4766-965641DE4C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F2C027-DE3E-42FC-A071-162EFDC40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30F52-5D57-9944-033C-C19B95D9DB52}"/>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71019362-BADA-BA8E-565D-D648FA397788}"/>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7AC211D-B881-0D4A-C52F-A0C5D2A259C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6A8BDEA1-BDA3-B4F8-D306-BD3097BD26E9}"/>
              </a:ext>
            </a:extLst>
          </p:cNvPr>
          <p:cNvSpPr>
            <a:spLocks noGrp="1"/>
          </p:cNvSpPr>
          <p:nvPr>
            <p:ph type="sldNum" sz="quarter" idx="12"/>
          </p:nvPr>
        </p:nvSpPr>
        <p:spPr/>
        <p:txBody>
          <a:bodyPr/>
          <a:lstStyle/>
          <a:p>
            <a:fld id="{EDF0A2F2-EB33-4162-89FE-5EB1BF7A693A}" type="slidenum">
              <a:rPr lang="en-IE" smtClean="0"/>
              <a:t>40</a:t>
            </a:fld>
            <a:endParaRPr lang="en-IE"/>
          </a:p>
        </p:txBody>
      </p:sp>
    </p:spTree>
    <p:extLst>
      <p:ext uri="{BB962C8B-B14F-4D97-AF65-F5344CB8AC3E}">
        <p14:creationId xmlns:p14="http://schemas.microsoft.com/office/powerpoint/2010/main" val="17550072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21D86-4E22-7C22-2FB2-D7E3D6A283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8B7553-454A-76B4-6D3C-C2489105BB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E6200E-CBB6-ABDE-8C21-B998C089F38E}"/>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384AC9B7-E23B-54BD-320B-F3A06A0DEF47}"/>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14EFD122-16F3-933D-599F-AAC583947603}"/>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1E1EE4B2-5979-22DF-BD8F-691BB77488E3}"/>
              </a:ext>
            </a:extLst>
          </p:cNvPr>
          <p:cNvSpPr>
            <a:spLocks noGrp="1"/>
          </p:cNvSpPr>
          <p:nvPr>
            <p:ph type="sldNum" sz="quarter" idx="12"/>
          </p:nvPr>
        </p:nvSpPr>
        <p:spPr/>
        <p:txBody>
          <a:bodyPr/>
          <a:lstStyle/>
          <a:p>
            <a:fld id="{EDF0A2F2-EB33-4162-89FE-5EB1BF7A693A}" type="slidenum">
              <a:rPr lang="en-IE" smtClean="0"/>
              <a:t>41</a:t>
            </a:fld>
            <a:endParaRPr lang="en-IE"/>
          </a:p>
        </p:txBody>
      </p:sp>
    </p:spTree>
    <p:extLst>
      <p:ext uri="{BB962C8B-B14F-4D97-AF65-F5344CB8AC3E}">
        <p14:creationId xmlns:p14="http://schemas.microsoft.com/office/powerpoint/2010/main" val="26732598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06418-52DC-4AF4-04DA-6FAC6F1AA4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896D35-8886-BEF9-10FA-1E7998D30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3F7785-FD02-1B31-AF0E-C5A201245D01}"/>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65A526B4-092F-6A12-595A-54E562C16AB2}"/>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AB92CDC-B68D-73B8-2E4B-AD045A8CF567}"/>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395E6A45-A0B7-E860-3E46-51488D4F7F1E}"/>
              </a:ext>
            </a:extLst>
          </p:cNvPr>
          <p:cNvSpPr>
            <a:spLocks noGrp="1"/>
          </p:cNvSpPr>
          <p:nvPr>
            <p:ph type="sldNum" sz="quarter" idx="12"/>
          </p:nvPr>
        </p:nvSpPr>
        <p:spPr/>
        <p:txBody>
          <a:bodyPr/>
          <a:lstStyle/>
          <a:p>
            <a:fld id="{EDF0A2F2-EB33-4162-89FE-5EB1BF7A693A}" type="slidenum">
              <a:rPr lang="en-IE" smtClean="0"/>
              <a:t>42</a:t>
            </a:fld>
            <a:endParaRPr lang="en-IE"/>
          </a:p>
        </p:txBody>
      </p:sp>
    </p:spTree>
    <p:extLst>
      <p:ext uri="{BB962C8B-B14F-4D97-AF65-F5344CB8AC3E}">
        <p14:creationId xmlns:p14="http://schemas.microsoft.com/office/powerpoint/2010/main" val="1193884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7D37F-FF5B-51C1-B21A-422BE9B0AF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0C8187-3D8A-07F6-0B96-64CE7F4BCB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1134AE-8FC9-A765-D534-F77A44C32CAD}"/>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D201BF34-239D-D23E-CCFA-7F3A34F185F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02D02A02-9941-FF66-BAD3-724AB81A5F80}"/>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8C1DC61F-CB15-A313-129E-C23AD308EB35}"/>
              </a:ext>
            </a:extLst>
          </p:cNvPr>
          <p:cNvSpPr>
            <a:spLocks noGrp="1"/>
          </p:cNvSpPr>
          <p:nvPr>
            <p:ph type="sldNum" sz="quarter" idx="12"/>
          </p:nvPr>
        </p:nvSpPr>
        <p:spPr/>
        <p:txBody>
          <a:bodyPr/>
          <a:lstStyle/>
          <a:p>
            <a:fld id="{EDF0A2F2-EB33-4162-89FE-5EB1BF7A693A}" type="slidenum">
              <a:rPr lang="en-IE" smtClean="0"/>
              <a:t>43</a:t>
            </a:fld>
            <a:endParaRPr lang="en-IE"/>
          </a:p>
        </p:txBody>
      </p:sp>
    </p:spTree>
    <p:extLst>
      <p:ext uri="{BB962C8B-B14F-4D97-AF65-F5344CB8AC3E}">
        <p14:creationId xmlns:p14="http://schemas.microsoft.com/office/powerpoint/2010/main" val="364772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5B7B45-B06E-06F9-32FB-039070828E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D58A81-FE05-2D8D-F12A-BF3B0E2D70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DBE38B-EB1D-6B0B-0EBE-302827BE1BFB}"/>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6D93F0C3-1E5B-83D1-4D31-B05D974B76AC}"/>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36D8DA76-115A-AA3F-94C3-09E9DC9632FA}"/>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26725BD-8476-3D34-E379-67889B98B0C7}"/>
              </a:ext>
            </a:extLst>
          </p:cNvPr>
          <p:cNvSpPr>
            <a:spLocks noGrp="1"/>
          </p:cNvSpPr>
          <p:nvPr>
            <p:ph type="sldNum" sz="quarter" idx="12"/>
          </p:nvPr>
        </p:nvSpPr>
        <p:spPr/>
        <p:txBody>
          <a:bodyPr/>
          <a:lstStyle/>
          <a:p>
            <a:fld id="{EDF0A2F2-EB33-4162-89FE-5EB1BF7A693A}" type="slidenum">
              <a:rPr lang="en-IE" smtClean="0"/>
              <a:t>44</a:t>
            </a:fld>
            <a:endParaRPr lang="en-IE"/>
          </a:p>
        </p:txBody>
      </p:sp>
    </p:spTree>
    <p:extLst>
      <p:ext uri="{BB962C8B-B14F-4D97-AF65-F5344CB8AC3E}">
        <p14:creationId xmlns:p14="http://schemas.microsoft.com/office/powerpoint/2010/main" val="32098720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1FF25-C2EB-FBE5-8196-0FA15D4C5B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4D35B5-C711-9907-9ECD-F81CD35DBF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DB64B5-6F70-F0D4-B724-4A9E4504A503}"/>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D40CD3E1-8D10-155F-26B3-88103287F3D2}"/>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047D138B-B0DF-8AC6-3C07-0D69D66C8102}"/>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A6452C46-8627-9DA5-3952-BD577C79FAFB}"/>
              </a:ext>
            </a:extLst>
          </p:cNvPr>
          <p:cNvSpPr>
            <a:spLocks noGrp="1"/>
          </p:cNvSpPr>
          <p:nvPr>
            <p:ph type="sldNum" sz="quarter" idx="12"/>
          </p:nvPr>
        </p:nvSpPr>
        <p:spPr/>
        <p:txBody>
          <a:bodyPr/>
          <a:lstStyle/>
          <a:p>
            <a:fld id="{EDF0A2F2-EB33-4162-89FE-5EB1BF7A693A}" type="slidenum">
              <a:rPr lang="en-IE" smtClean="0"/>
              <a:t>45</a:t>
            </a:fld>
            <a:endParaRPr lang="en-IE"/>
          </a:p>
        </p:txBody>
      </p:sp>
    </p:spTree>
    <p:extLst>
      <p:ext uri="{BB962C8B-B14F-4D97-AF65-F5344CB8AC3E}">
        <p14:creationId xmlns:p14="http://schemas.microsoft.com/office/powerpoint/2010/main" val="5575212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476C3-EBE2-C9B3-9832-AA542D7D81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BE7EE5-BBC1-4984-56A2-F2158038A1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38A4E7-CACC-CDE9-709C-8C01A39F54E1}"/>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9FAF8E33-92C2-980C-9381-0526A4B9325F}"/>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6D3CFBC4-F890-D36D-7AAF-42150B914EB3}"/>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3A49E642-47AC-A9A2-B448-95C7A968A34B}"/>
              </a:ext>
            </a:extLst>
          </p:cNvPr>
          <p:cNvSpPr>
            <a:spLocks noGrp="1"/>
          </p:cNvSpPr>
          <p:nvPr>
            <p:ph type="sldNum" sz="quarter" idx="12"/>
          </p:nvPr>
        </p:nvSpPr>
        <p:spPr/>
        <p:txBody>
          <a:bodyPr/>
          <a:lstStyle/>
          <a:p>
            <a:fld id="{EDF0A2F2-EB33-4162-89FE-5EB1BF7A693A}" type="slidenum">
              <a:rPr lang="en-IE" smtClean="0"/>
              <a:t>46</a:t>
            </a:fld>
            <a:endParaRPr lang="en-IE"/>
          </a:p>
        </p:txBody>
      </p:sp>
    </p:spTree>
    <p:extLst>
      <p:ext uri="{BB962C8B-B14F-4D97-AF65-F5344CB8AC3E}">
        <p14:creationId xmlns:p14="http://schemas.microsoft.com/office/powerpoint/2010/main" val="9646401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08649-1E57-E153-FBC4-7C594B3000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AA609B-36BB-9126-B090-979E03BB7A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2CC61D-CBAF-7440-2B8A-EF7EC6168BE2}"/>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3FDE46D0-808B-5D21-4095-973B9B813897}"/>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547A11F6-F136-1F29-20B8-583758660376}"/>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9058616A-D8C8-D134-3E23-265E769171CE}"/>
              </a:ext>
            </a:extLst>
          </p:cNvPr>
          <p:cNvSpPr>
            <a:spLocks noGrp="1"/>
          </p:cNvSpPr>
          <p:nvPr>
            <p:ph type="sldNum" sz="quarter" idx="12"/>
          </p:nvPr>
        </p:nvSpPr>
        <p:spPr/>
        <p:txBody>
          <a:bodyPr/>
          <a:lstStyle/>
          <a:p>
            <a:fld id="{EDF0A2F2-EB33-4162-89FE-5EB1BF7A693A}" type="slidenum">
              <a:rPr lang="en-IE" smtClean="0"/>
              <a:t>47</a:t>
            </a:fld>
            <a:endParaRPr lang="en-IE"/>
          </a:p>
        </p:txBody>
      </p:sp>
    </p:spTree>
    <p:extLst>
      <p:ext uri="{BB962C8B-B14F-4D97-AF65-F5344CB8AC3E}">
        <p14:creationId xmlns:p14="http://schemas.microsoft.com/office/powerpoint/2010/main" val="19217675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10B74-BC1D-E70C-2F57-E079F4B3F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E72B88-8447-5019-12CE-BC2C92BBFC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192292-18F9-4B8A-748E-C4D835393C49}"/>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BAAAD6FF-E563-0FA2-8E01-2135414CA6C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56E187F2-2C49-B059-7A85-25586B3E7D98}"/>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E052CDBE-4CCD-D6B1-7665-2948FF087D44}"/>
              </a:ext>
            </a:extLst>
          </p:cNvPr>
          <p:cNvSpPr>
            <a:spLocks noGrp="1"/>
          </p:cNvSpPr>
          <p:nvPr>
            <p:ph type="sldNum" sz="quarter" idx="12"/>
          </p:nvPr>
        </p:nvSpPr>
        <p:spPr/>
        <p:txBody>
          <a:bodyPr/>
          <a:lstStyle/>
          <a:p>
            <a:fld id="{EDF0A2F2-EB33-4162-89FE-5EB1BF7A693A}" type="slidenum">
              <a:rPr lang="en-IE" smtClean="0"/>
              <a:t>48</a:t>
            </a:fld>
            <a:endParaRPr lang="en-IE"/>
          </a:p>
        </p:txBody>
      </p:sp>
    </p:spTree>
    <p:extLst>
      <p:ext uri="{BB962C8B-B14F-4D97-AF65-F5344CB8AC3E}">
        <p14:creationId xmlns:p14="http://schemas.microsoft.com/office/powerpoint/2010/main" val="14557853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E7D51-397B-8694-70D8-3D3CE5D99D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9042FB-C1CA-4D99-8CA3-BC64E1D494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2924F3-3D1B-706D-2468-17E3354E3AD1}"/>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F8FFAA05-CC10-5075-0D5C-88BEF86A9092}"/>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1B6663C1-7ADC-9E1F-CED8-9F1D194F3EBA}"/>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38DF802B-1344-CEA9-90B9-660F52AF9F68}"/>
              </a:ext>
            </a:extLst>
          </p:cNvPr>
          <p:cNvSpPr>
            <a:spLocks noGrp="1"/>
          </p:cNvSpPr>
          <p:nvPr>
            <p:ph type="sldNum" sz="quarter" idx="12"/>
          </p:nvPr>
        </p:nvSpPr>
        <p:spPr/>
        <p:txBody>
          <a:bodyPr/>
          <a:lstStyle/>
          <a:p>
            <a:fld id="{EDF0A2F2-EB33-4162-89FE-5EB1BF7A693A}" type="slidenum">
              <a:rPr lang="en-IE" smtClean="0"/>
              <a:t>49</a:t>
            </a:fld>
            <a:endParaRPr lang="en-IE"/>
          </a:p>
        </p:txBody>
      </p:sp>
    </p:spTree>
    <p:extLst>
      <p:ext uri="{BB962C8B-B14F-4D97-AF65-F5344CB8AC3E}">
        <p14:creationId xmlns:p14="http://schemas.microsoft.com/office/powerpoint/2010/main" val="3890359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3CAAA-97B2-9369-6437-47B95107D8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7B488F-B0B2-FC4A-5126-16BFBD910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890246-0A54-0020-8399-188BCA12AC2F}"/>
              </a:ext>
            </a:extLst>
          </p:cNvPr>
          <p:cNvSpPr>
            <a:spLocks noGrp="1"/>
          </p:cNvSpPr>
          <p:nvPr>
            <p:ph type="body" idx="1"/>
          </p:nvPr>
        </p:nvSpPr>
        <p:spPr/>
        <p:txBody>
          <a:bodyPr/>
          <a:lstStyle/>
          <a:p>
            <a:r>
              <a:rPr lang="en-IE" dirty="0"/>
              <a:t>The Central Bank AML Strategy was previously mainly driven by Onsite Inspections and Thematic Reviews. To run thematic reviews we required ad-hoc data requests from firms, going forward such data should come directly from the REQ and </a:t>
            </a:r>
            <a:r>
              <a:rPr lang="en-US" dirty="0"/>
              <a:t>the number of ad hoc data requests will therefore be reduced. </a:t>
            </a:r>
            <a:r>
              <a:rPr lang="en-IE" dirty="0"/>
              <a:t> </a:t>
            </a:r>
          </a:p>
          <a:p>
            <a:endParaRPr lang="en-IE" dirty="0"/>
          </a:p>
          <a:p>
            <a:r>
              <a:rPr lang="en-IE" sz="1200" kern="1200" dirty="0">
                <a:solidFill>
                  <a:schemeClr val="tx1"/>
                </a:solidFill>
                <a:effectLst/>
                <a:latin typeface="+mn-lt"/>
                <a:ea typeface="+mn-ea"/>
                <a:cs typeface="+mn-cs"/>
              </a:rPr>
              <a:t>Similarly, we expect the REQ data to help ensure that onsite inspections </a:t>
            </a:r>
            <a:endParaRPr lang="en-IE" dirty="0"/>
          </a:p>
        </p:txBody>
      </p:sp>
      <p:sp>
        <p:nvSpPr>
          <p:cNvPr id="4" name="Header Placeholder 3">
            <a:extLst>
              <a:ext uri="{FF2B5EF4-FFF2-40B4-BE49-F238E27FC236}">
                <a16:creationId xmlns:a16="http://schemas.microsoft.com/office/drawing/2014/main" id="{8D4A1F7C-A246-5CF6-A22A-EE34760AB90A}"/>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3B99F20-7DF2-7C6E-9B0B-7C0F3842C54E}"/>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75D5853D-3816-06BE-5EE7-542A988F00B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25528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E2F85-57FE-B91D-177A-11B2E43C2A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C7DCE8-A02D-EFA2-F506-3FE34D2713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5EDD87-BC63-22A1-10B9-FED057C558F8}"/>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4BCFE555-4F49-4AE0-A615-ECFD886C38A0}"/>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0A039D8D-338A-3C7E-9919-9D837116E577}"/>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9DE4AB7-CAF2-60B9-E6C7-8CF55ED40D2B}"/>
              </a:ext>
            </a:extLst>
          </p:cNvPr>
          <p:cNvSpPr>
            <a:spLocks noGrp="1"/>
          </p:cNvSpPr>
          <p:nvPr>
            <p:ph type="sldNum" sz="quarter" idx="12"/>
          </p:nvPr>
        </p:nvSpPr>
        <p:spPr/>
        <p:txBody>
          <a:bodyPr/>
          <a:lstStyle/>
          <a:p>
            <a:fld id="{EDF0A2F2-EB33-4162-89FE-5EB1BF7A693A}" type="slidenum">
              <a:rPr lang="en-IE" smtClean="0"/>
              <a:t>50</a:t>
            </a:fld>
            <a:endParaRPr lang="en-IE"/>
          </a:p>
        </p:txBody>
      </p:sp>
    </p:spTree>
    <p:extLst>
      <p:ext uri="{BB962C8B-B14F-4D97-AF65-F5344CB8AC3E}">
        <p14:creationId xmlns:p14="http://schemas.microsoft.com/office/powerpoint/2010/main" val="39615317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D0A84-5224-B6D7-0E60-82B58365CF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2353EE-0FE0-BA27-DAC2-1FB0016C7B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417A6-4A18-62DF-110C-F75D58D15C2F}"/>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904C465C-16C6-B221-345A-A88563DE2E6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2D6FC80-5D15-5FD2-F41D-35D6A1827F98}"/>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C8AA1A0A-BDF2-9278-AE93-F58800AE5D95}"/>
              </a:ext>
            </a:extLst>
          </p:cNvPr>
          <p:cNvSpPr>
            <a:spLocks noGrp="1"/>
          </p:cNvSpPr>
          <p:nvPr>
            <p:ph type="sldNum" sz="quarter" idx="12"/>
          </p:nvPr>
        </p:nvSpPr>
        <p:spPr/>
        <p:txBody>
          <a:bodyPr/>
          <a:lstStyle/>
          <a:p>
            <a:fld id="{EDF0A2F2-EB33-4162-89FE-5EB1BF7A693A}" type="slidenum">
              <a:rPr lang="en-IE" smtClean="0"/>
              <a:t>51</a:t>
            </a:fld>
            <a:endParaRPr lang="en-IE"/>
          </a:p>
        </p:txBody>
      </p:sp>
    </p:spTree>
    <p:extLst>
      <p:ext uri="{BB962C8B-B14F-4D97-AF65-F5344CB8AC3E}">
        <p14:creationId xmlns:p14="http://schemas.microsoft.com/office/powerpoint/2010/main" val="39192127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F4D8A-FEDA-2A9F-4874-2C2FD7150A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583E62-987A-38D9-D677-35B73849F9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68C279-BF69-A118-3663-1B4F91D24BE5}"/>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437270CF-43F1-DF4D-2DFE-A0C0D6020D9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F501F0E-FECD-C4DD-C71F-2E3D78309EE9}"/>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870326F0-1724-C08C-9DE2-7D0CAEFDC5FA}"/>
              </a:ext>
            </a:extLst>
          </p:cNvPr>
          <p:cNvSpPr>
            <a:spLocks noGrp="1"/>
          </p:cNvSpPr>
          <p:nvPr>
            <p:ph type="sldNum" sz="quarter" idx="12"/>
          </p:nvPr>
        </p:nvSpPr>
        <p:spPr/>
        <p:txBody>
          <a:bodyPr/>
          <a:lstStyle/>
          <a:p>
            <a:fld id="{EDF0A2F2-EB33-4162-89FE-5EB1BF7A693A}" type="slidenum">
              <a:rPr lang="en-IE" smtClean="0"/>
              <a:t>52</a:t>
            </a:fld>
            <a:endParaRPr lang="en-IE"/>
          </a:p>
        </p:txBody>
      </p:sp>
    </p:spTree>
    <p:extLst>
      <p:ext uri="{BB962C8B-B14F-4D97-AF65-F5344CB8AC3E}">
        <p14:creationId xmlns:p14="http://schemas.microsoft.com/office/powerpoint/2010/main" val="20615832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24E01-31DB-F593-10DC-A86F753F5E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84CFC5-9E19-7448-AE40-24D5F8B30E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B4BEAF-42A7-2446-237D-B4B9172A67ED}"/>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8980945A-FDD1-EC07-EF3A-80F96DA03322}"/>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0EB0A762-CB59-79CB-70C8-5A8021C96723}"/>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AE9CE37-8D73-919C-7843-BF7F6ACCE354}"/>
              </a:ext>
            </a:extLst>
          </p:cNvPr>
          <p:cNvSpPr>
            <a:spLocks noGrp="1"/>
          </p:cNvSpPr>
          <p:nvPr>
            <p:ph type="sldNum" sz="quarter" idx="12"/>
          </p:nvPr>
        </p:nvSpPr>
        <p:spPr/>
        <p:txBody>
          <a:bodyPr/>
          <a:lstStyle/>
          <a:p>
            <a:fld id="{EDF0A2F2-EB33-4162-89FE-5EB1BF7A693A}" type="slidenum">
              <a:rPr lang="en-IE" smtClean="0"/>
              <a:t>53</a:t>
            </a:fld>
            <a:endParaRPr lang="en-IE"/>
          </a:p>
        </p:txBody>
      </p:sp>
    </p:spTree>
    <p:extLst>
      <p:ext uri="{BB962C8B-B14F-4D97-AF65-F5344CB8AC3E}">
        <p14:creationId xmlns:p14="http://schemas.microsoft.com/office/powerpoint/2010/main" val="39482723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8DCB5-E688-E6EB-4D67-E8959B752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2B4F58-8485-BD76-8D98-B1797C5549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AD968F-3DA7-3731-9D0B-70C4C4391F8A}"/>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E9642B99-CCB5-5D37-548B-55619A6CE52E}"/>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270A5217-E746-144B-3CD1-4CA66285D6DC}"/>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92BE05ED-215F-A5C9-C0A4-46990A396E30}"/>
              </a:ext>
            </a:extLst>
          </p:cNvPr>
          <p:cNvSpPr>
            <a:spLocks noGrp="1"/>
          </p:cNvSpPr>
          <p:nvPr>
            <p:ph type="sldNum" sz="quarter" idx="12"/>
          </p:nvPr>
        </p:nvSpPr>
        <p:spPr/>
        <p:txBody>
          <a:bodyPr/>
          <a:lstStyle/>
          <a:p>
            <a:fld id="{EDF0A2F2-EB33-4162-89FE-5EB1BF7A693A}" type="slidenum">
              <a:rPr lang="en-IE" smtClean="0"/>
              <a:t>54</a:t>
            </a:fld>
            <a:endParaRPr lang="en-IE"/>
          </a:p>
        </p:txBody>
      </p:sp>
    </p:spTree>
    <p:extLst>
      <p:ext uri="{BB962C8B-B14F-4D97-AF65-F5344CB8AC3E}">
        <p14:creationId xmlns:p14="http://schemas.microsoft.com/office/powerpoint/2010/main" val="14818244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C316E-8AF4-4249-1323-16EF6C6C1C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F7E8E8-B960-AA1C-B38E-EE8EE821CA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F214D6-F171-E472-A287-03ACF2CDC8BC}"/>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C66CA4B1-64C2-6BF2-858E-CF45A4012054}"/>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4022439-4D59-03A3-D98C-DD2FB674738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DE46ACE-90FA-765F-CF4A-ADB8075D1ACE}"/>
              </a:ext>
            </a:extLst>
          </p:cNvPr>
          <p:cNvSpPr>
            <a:spLocks noGrp="1"/>
          </p:cNvSpPr>
          <p:nvPr>
            <p:ph type="sldNum" sz="quarter" idx="12"/>
          </p:nvPr>
        </p:nvSpPr>
        <p:spPr/>
        <p:txBody>
          <a:bodyPr/>
          <a:lstStyle/>
          <a:p>
            <a:fld id="{EDF0A2F2-EB33-4162-89FE-5EB1BF7A693A}" type="slidenum">
              <a:rPr lang="en-IE" smtClean="0"/>
              <a:t>55</a:t>
            </a:fld>
            <a:endParaRPr lang="en-IE"/>
          </a:p>
        </p:txBody>
      </p:sp>
    </p:spTree>
    <p:extLst>
      <p:ext uri="{BB962C8B-B14F-4D97-AF65-F5344CB8AC3E}">
        <p14:creationId xmlns:p14="http://schemas.microsoft.com/office/powerpoint/2010/main" val="13801224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56</a:t>
            </a:fld>
            <a:endParaRPr lang="en-IE"/>
          </a:p>
        </p:txBody>
      </p:sp>
    </p:spTree>
    <p:extLst>
      <p:ext uri="{BB962C8B-B14F-4D97-AF65-F5344CB8AC3E}">
        <p14:creationId xmlns:p14="http://schemas.microsoft.com/office/powerpoint/2010/main" val="15790157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31D0-B830-2345-55F0-2FF143586C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3638D3-DCC6-A749-28BD-E52382DA6D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C2BDC-5C3A-D9F6-1125-BD879AC56BC4}"/>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0DA03F55-0CF2-7F37-EC26-6274D965EFE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692A62B-F686-897C-2216-2DA1650B3466}"/>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D10EC5D-3ED0-0D2A-6D11-5F2C5A0327D7}"/>
              </a:ext>
            </a:extLst>
          </p:cNvPr>
          <p:cNvSpPr>
            <a:spLocks noGrp="1"/>
          </p:cNvSpPr>
          <p:nvPr>
            <p:ph type="sldNum" sz="quarter" idx="12"/>
          </p:nvPr>
        </p:nvSpPr>
        <p:spPr/>
        <p:txBody>
          <a:bodyPr/>
          <a:lstStyle/>
          <a:p>
            <a:fld id="{EDF0A2F2-EB33-4162-89FE-5EB1BF7A693A}" type="slidenum">
              <a:rPr lang="en-IE" smtClean="0"/>
              <a:t>57</a:t>
            </a:fld>
            <a:endParaRPr lang="en-IE"/>
          </a:p>
        </p:txBody>
      </p:sp>
    </p:spTree>
    <p:extLst>
      <p:ext uri="{BB962C8B-B14F-4D97-AF65-F5344CB8AC3E}">
        <p14:creationId xmlns:p14="http://schemas.microsoft.com/office/powerpoint/2010/main" val="1979480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3B5A8-67EE-670C-696C-B65EEC3CF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A29005-163C-A3C7-48E1-61B9BDF4D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98CD99-3E54-218A-9486-209BCDBCD915}"/>
              </a:ext>
            </a:extLst>
          </p:cNvPr>
          <p:cNvSpPr>
            <a:spLocks noGrp="1"/>
          </p:cNvSpPr>
          <p:nvPr>
            <p:ph type="body" idx="1"/>
          </p:nvPr>
        </p:nvSpPr>
        <p:spPr/>
        <p:txBody>
          <a:bodyPr/>
          <a:lstStyle/>
          <a:p>
            <a:r>
              <a:rPr lang="en-IE" sz="1200" kern="1200" dirty="0">
                <a:solidFill>
                  <a:schemeClr val="tx1"/>
                </a:solidFill>
                <a:effectLst/>
                <a:latin typeface="+mn-lt"/>
                <a:ea typeface="+mn-ea"/>
                <a:cs typeface="+mn-cs"/>
              </a:rPr>
              <a:t>will become more targeted. </a:t>
            </a:r>
            <a:endParaRPr lang="en-IE" dirty="0"/>
          </a:p>
        </p:txBody>
      </p:sp>
      <p:sp>
        <p:nvSpPr>
          <p:cNvPr id="4" name="Header Placeholder 3">
            <a:extLst>
              <a:ext uri="{FF2B5EF4-FFF2-40B4-BE49-F238E27FC236}">
                <a16:creationId xmlns:a16="http://schemas.microsoft.com/office/drawing/2014/main" id="{B5FD58BE-9972-84AD-1F72-DB2EBCFA1355}"/>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00BF0C9-3D3B-C2B9-C450-DBF91D096862}"/>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BA5555F5-6E65-6DDB-5047-489BE67F797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0152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042BF-AA00-F841-8625-515FB03C9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1AEF7-4562-EEE2-1A10-8600A34054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78BF0E-A01E-A1A0-7A2C-0B86F5F300C5}"/>
              </a:ext>
            </a:extLst>
          </p:cNvPr>
          <p:cNvSpPr>
            <a:spLocks noGrp="1"/>
          </p:cNvSpPr>
          <p:nvPr>
            <p:ph type="body" idx="1"/>
          </p:nvPr>
        </p:nvSpPr>
        <p:spPr/>
        <p:txBody>
          <a:bodyPr/>
          <a:lstStyle/>
          <a:p>
            <a:r>
              <a:rPr lang="en-IE" i="1" dirty="0"/>
              <a:t>The reference date for data included in the REQ is 31 December of the preceding calendar year. For the first submission the reference date is 31 December 2025. If, for example, you are answering a question which requests the date the most recent report was submitted to senior management, this would mean the most recent as of 31 December 2025, even if another report has been submitted since then.</a:t>
            </a:r>
          </a:p>
          <a:p>
            <a:endParaRPr lang="en-IE" i="1" dirty="0"/>
          </a:p>
          <a:p>
            <a:r>
              <a:rPr lang="en-IE" dirty="0"/>
              <a:t>The second Submission Date will be in March 2027 and going forward this will be an annual submission every March based on the preceding calendar year. </a:t>
            </a:r>
          </a:p>
          <a:p>
            <a:endParaRPr lang="en-IE" dirty="0"/>
          </a:p>
          <a:p>
            <a:r>
              <a:rPr lang="en-IE" dirty="0"/>
              <a:t>The REQ will be available on the Portal at least two weeks before the submission date and you will be informed when they are live. </a:t>
            </a:r>
          </a:p>
          <a:p>
            <a:endParaRPr lang="en-IE" dirty="0"/>
          </a:p>
        </p:txBody>
      </p:sp>
      <p:sp>
        <p:nvSpPr>
          <p:cNvPr id="4" name="Header Placeholder 3">
            <a:extLst>
              <a:ext uri="{FF2B5EF4-FFF2-40B4-BE49-F238E27FC236}">
                <a16:creationId xmlns:a16="http://schemas.microsoft.com/office/drawing/2014/main" id="{F4FF9D1A-C098-72FB-3703-2372FC41430A}"/>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7EBDF1A4-C04E-6256-2601-6D5FAB682C38}"/>
              </a:ext>
            </a:extLst>
          </p:cNvPr>
          <p:cNvSpPr>
            <a:spLocks noGrp="1"/>
          </p:cNvSpPr>
          <p:nvPr>
            <p:ph type="ftr" sz="quarter" idx="4"/>
            <p:custDataLst>
              <p:tags r:id="rId1"/>
            </p:custDataLst>
          </p:nvPr>
        </p:nvSpPr>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D5968DA9-B610-526F-C45E-F2F4ED5846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11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094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C5488-015C-2AD7-B7A6-78E12BF24E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249798-4A6A-FDF4-A8F1-C3283FB987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FEF9DC-0EF3-FA7A-4E18-CE2CB5B0E7D4}"/>
              </a:ext>
            </a:extLst>
          </p:cNvPr>
          <p:cNvSpPr>
            <a:spLocks noGrp="1"/>
          </p:cNvSpPr>
          <p:nvPr>
            <p:ph type="body" idx="1"/>
          </p:nvPr>
        </p:nvSpPr>
        <p:spPr/>
        <p:txBody>
          <a:bodyPr/>
          <a:lstStyle/>
          <a:p>
            <a:r>
              <a:rPr lang="en-US" dirty="0"/>
              <a:t>We will be uploading a new guidance document this week. All changes are noted in the document history on the second page of the guidance. This change is to the second question in section 8.7 Politically Exposed Person. Previously this question asked for the No. of beneficial owners of your legal entity customers who are PEPs but following further guidance from AMLA this will be changed to the No. of legal entity customers whose beneficial owners include at least one PEP. So for example if you have a legal entity customer established in France that has 3 beneficial owners who are PEPs this will just count as one. </a:t>
            </a:r>
          </a:p>
        </p:txBody>
      </p:sp>
      <p:sp>
        <p:nvSpPr>
          <p:cNvPr id="4" name="Header Placeholder 3">
            <a:extLst>
              <a:ext uri="{FF2B5EF4-FFF2-40B4-BE49-F238E27FC236}">
                <a16:creationId xmlns:a16="http://schemas.microsoft.com/office/drawing/2014/main" id="{3B7C72FA-96EB-292C-EFBA-5F11728950B0}"/>
              </a:ext>
            </a:extLst>
          </p:cNvPr>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7275BFC-BB50-C32D-05E3-3FAEEA177413}"/>
              </a:ext>
            </a:extLst>
          </p:cNvPr>
          <p:cNvSpPr>
            <a:spLocks noGrp="1"/>
          </p:cNvSpPr>
          <p:nvPr>
            <p:ph type="ftr" sz="quarter" idx="11"/>
            <p:custDataLst>
              <p:tags r:id="rId1"/>
            </p:custDataLst>
          </p:nvPr>
        </p:nvSpPr>
        <p:spPr>
          <a:xfrm>
            <a:off x="0" y="9430091"/>
            <a:ext cx="6797675" cy="498134"/>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IE" sz="1200" strike="noStrike" kern="1200" cap="none" spc="0" normalizeH="0" baseline="0" noProof="0">
                <a:ln>
                  <a:noFill/>
                </a:ln>
                <a:effectLst/>
                <a:uLnTx/>
                <a:uFillTx/>
                <a:latin typeface="Times New Roman" panose="02020603050405020304" pitchFamily="18" charset="0"/>
                <a:ea typeface="+mn-ea"/>
                <a:cs typeface="+mn-cs"/>
              </a:rPr>
              <a:t> </a:t>
            </a:r>
          </a:p>
        </p:txBody>
      </p:sp>
      <p:sp>
        <p:nvSpPr>
          <p:cNvPr id="6" name="Slide Number Placeholder 5">
            <a:extLst>
              <a:ext uri="{FF2B5EF4-FFF2-40B4-BE49-F238E27FC236}">
                <a16:creationId xmlns:a16="http://schemas.microsoft.com/office/drawing/2014/main" id="{7232E666-5C21-4BD9-FDEB-A72499CC36C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F0A2F2-EB33-4162-89FE-5EB1BF7A693A}"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46484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txBody>
          <a:bodyPr/>
          <a:lstStyle/>
          <a:p>
            <a:endParaRPr lang="en-IE"/>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1716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Purple)">
    <p:spTree>
      <p:nvGrpSpPr>
        <p:cNvPr id="1" name=""/>
        <p:cNvGrpSpPr/>
        <p:nvPr/>
      </p:nvGrpSpPr>
      <p:grpSpPr>
        <a:xfrm>
          <a:off x="0" y="0"/>
          <a:ext cx="0" cy="0"/>
          <a:chOff x="0" y="0"/>
          <a:chExt cx="0" cy="0"/>
        </a:xfrm>
      </p:grpSpPr>
      <p:sp>
        <p:nvSpPr>
          <p:cNvPr id="8" name="Rectangle 1"/>
          <p:cNvSpPr/>
          <p:nvPr userDrawn="1"/>
        </p:nvSpPr>
        <p:spPr>
          <a:xfrm>
            <a:off x="0" y="2831552"/>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07469"/>
            <a:ext cx="7225398" cy="725864"/>
          </a:xfrm>
        </p:spPr>
        <p:txBody>
          <a:bodyPr anchor="b">
            <a:noAutofit/>
          </a:bodyPr>
          <a:lstStyle>
            <a:lvl1pPr>
              <a:defRPr sz="4500">
                <a:solidFill>
                  <a:schemeClr val="bg1"/>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3"/>
            <a:ext cx="7225398" cy="846439"/>
          </a:xfrm>
        </p:spPr>
        <p:txBody>
          <a:bodyPr>
            <a:noAutofit/>
          </a:bodyPr>
          <a:lstStyle>
            <a:lvl1pPr marL="0" indent="0">
              <a:lnSpc>
                <a:spcPct val="90000"/>
              </a:lnSpc>
              <a:buNone/>
              <a:defRPr sz="26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29984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Navy)">
    <p:spTree>
      <p:nvGrpSpPr>
        <p:cNvPr id="1" name=""/>
        <p:cNvGrpSpPr/>
        <p:nvPr/>
      </p:nvGrpSpPr>
      <p:grpSpPr>
        <a:xfrm>
          <a:off x="0" y="0"/>
          <a:ext cx="0" cy="0"/>
          <a:chOff x="0" y="0"/>
          <a:chExt cx="0" cy="0"/>
        </a:xfrm>
      </p:grpSpPr>
      <p:sp>
        <p:nvSpPr>
          <p:cNvPr id="8" name="Rectangle 1"/>
          <p:cNvSpPr/>
          <p:nvPr userDrawn="1"/>
        </p:nvSpPr>
        <p:spPr>
          <a:xfrm>
            <a:off x="0" y="2823625"/>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23967"/>
            <a:ext cx="7385884" cy="709367"/>
          </a:xfrm>
        </p:spPr>
        <p:txBody>
          <a:bodyPr anchor="b">
            <a:noAutofit/>
          </a:bodyPr>
          <a:lstStyle>
            <a:lvl1pPr>
              <a:defRPr sz="4500">
                <a:solidFill>
                  <a:schemeClr val="bg2"/>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4"/>
            <a:ext cx="7385884" cy="827202"/>
          </a:xfrm>
        </p:spPr>
        <p:txBody>
          <a:bodyPr>
            <a:noAutofit/>
          </a:bodyPr>
          <a:lstStyle>
            <a:lvl1pPr marL="0" indent="0">
              <a:lnSpc>
                <a:spcPct val="90000"/>
              </a:lnSpc>
              <a:buNone/>
              <a:defRPr sz="2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90812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plit Slide (Quote)">
    <p:spTree>
      <p:nvGrpSpPr>
        <p:cNvPr id="1" name=""/>
        <p:cNvGrpSpPr/>
        <p:nvPr/>
      </p:nvGrpSpPr>
      <p:grpSpPr>
        <a:xfrm>
          <a:off x="0" y="0"/>
          <a:ext cx="0" cy="0"/>
          <a:chOff x="0" y="0"/>
          <a:chExt cx="0" cy="0"/>
        </a:xfrm>
      </p:grpSpPr>
      <p:sp>
        <p:nvSpPr>
          <p:cNvPr id="9" name="Rectangle 2"/>
          <p:cNvSpPr/>
          <p:nvPr userDrawn="1"/>
        </p:nvSpPr>
        <p:spPr>
          <a:xfrm>
            <a:off x="5301673" y="-9236"/>
            <a:ext cx="6890327" cy="6867236"/>
          </a:xfrm>
          <a:custGeom>
            <a:avLst/>
            <a:gdLst>
              <a:gd name="connsiteX0" fmla="*/ 0 w 5975927"/>
              <a:gd name="connsiteY0" fmla="*/ 0 h 6858000"/>
              <a:gd name="connsiteX1" fmla="*/ 5975927 w 5975927"/>
              <a:gd name="connsiteY1" fmla="*/ 0 h 6858000"/>
              <a:gd name="connsiteX2" fmla="*/ 5975927 w 5975927"/>
              <a:gd name="connsiteY2" fmla="*/ 6858000 h 6858000"/>
              <a:gd name="connsiteX3" fmla="*/ 0 w 5975927"/>
              <a:gd name="connsiteY3" fmla="*/ 6858000 h 6858000"/>
              <a:gd name="connsiteX4" fmla="*/ 0 w 5975927"/>
              <a:gd name="connsiteY4" fmla="*/ 0 h 6858000"/>
              <a:gd name="connsiteX0" fmla="*/ 1524000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1524000 w 5975927"/>
              <a:gd name="connsiteY4" fmla="*/ 0 h 6867236"/>
              <a:gd name="connsiteX0" fmla="*/ 991661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991661 w 5975927"/>
              <a:gd name="connsiteY4" fmla="*/ 0 h 6867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5927" h="6867236">
                <a:moveTo>
                  <a:pt x="991661" y="0"/>
                </a:moveTo>
                <a:lnTo>
                  <a:pt x="5975927" y="9236"/>
                </a:lnTo>
                <a:lnTo>
                  <a:pt x="5975927" y="6867236"/>
                </a:lnTo>
                <a:lnTo>
                  <a:pt x="0" y="6867236"/>
                </a:lnTo>
                <a:lnTo>
                  <a:pt x="99166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ln>
                <a:noFill/>
              </a:ln>
              <a:solidFill>
                <a:schemeClr val="bg1"/>
              </a:solidFill>
            </a:endParaRPr>
          </a:p>
        </p:txBody>
      </p:sp>
      <p:sp>
        <p:nvSpPr>
          <p:cNvPr id="5" name="Text Placeholder 4"/>
          <p:cNvSpPr>
            <a:spLocks noGrp="1"/>
          </p:cNvSpPr>
          <p:nvPr>
            <p:ph type="body" sz="quarter" idx="26" hasCustomPrompt="1"/>
          </p:nvPr>
        </p:nvSpPr>
        <p:spPr>
          <a:xfrm>
            <a:off x="7137399" y="666749"/>
            <a:ext cx="4664075" cy="5130799"/>
          </a:xfrm>
        </p:spPr>
        <p:txBody>
          <a:bodyPr>
            <a:normAutofit/>
          </a:bodyPr>
          <a:lstStyle>
            <a:lvl1pPr marL="0" indent="0">
              <a:lnSpc>
                <a:spcPct val="90000"/>
              </a:lnSpc>
              <a:buNone/>
              <a:defRPr sz="3600" b="1">
                <a:solidFill>
                  <a:schemeClr val="tx2"/>
                </a:solidFill>
              </a:defRPr>
            </a:lvl1pPr>
          </a:lstStyle>
          <a:p>
            <a:pPr lvl="0"/>
            <a:r>
              <a:rPr lang="en-IE" dirty="0"/>
              <a:t>“Insert Quote”</a:t>
            </a:r>
          </a:p>
        </p:txBody>
      </p:sp>
      <p:sp>
        <p:nvSpPr>
          <p:cNvPr id="3" name="Text Placeholder 2"/>
          <p:cNvSpPr>
            <a:spLocks noGrp="1"/>
          </p:cNvSpPr>
          <p:nvPr>
            <p:ph type="body" idx="1" hasCustomPrompt="1"/>
          </p:nvPr>
        </p:nvSpPr>
        <p:spPr>
          <a:xfrm>
            <a:off x="482600" y="506881"/>
            <a:ext cx="4664075" cy="367496"/>
          </a:xfrm>
        </p:spPr>
        <p:txBody>
          <a:bodyPr tIns="72000" bIns="90000" anchor="ctr">
            <a:noAutofit/>
          </a:bodyPr>
          <a:lstStyle>
            <a:lvl1pPr marL="0" indent="0">
              <a:buNone/>
              <a:defRPr sz="2600" b="1">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Insert Text</a:t>
            </a:r>
          </a:p>
        </p:txBody>
      </p:sp>
      <p:sp>
        <p:nvSpPr>
          <p:cNvPr id="8" name="Text Placeholder 7"/>
          <p:cNvSpPr>
            <a:spLocks noGrp="1"/>
          </p:cNvSpPr>
          <p:nvPr>
            <p:ph type="body" sz="quarter" idx="25" hasCustomPrompt="1"/>
          </p:nvPr>
        </p:nvSpPr>
        <p:spPr>
          <a:xfrm>
            <a:off x="482600" y="1230312"/>
            <a:ext cx="4664075" cy="4567237"/>
          </a:xfrm>
        </p:spPr>
        <p:txBody>
          <a:bodyPr>
            <a:noAutofit/>
          </a:bodyPr>
          <a:lstStyle>
            <a:lvl1pPr>
              <a:defRPr/>
            </a:lvl1pPr>
          </a:lstStyle>
          <a:p>
            <a:pPr lvl="0"/>
            <a:r>
              <a:rPr lang="en-US" dirty="0"/>
              <a:t>Insert Text</a:t>
            </a:r>
            <a:endParaRPr lang="en-IE"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18894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4700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ttern (Turquois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4096" y="0"/>
            <a:ext cx="4755384" cy="6858000"/>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tx2">
              <a:alpha val="94902"/>
            </a:schemeClr>
          </a:solidFill>
        </p:spPr>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924995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7" name="Text Placeholder 6"/>
          <p:cNvSpPr>
            <a:spLocks noGrp="1"/>
          </p:cNvSpPr>
          <p:nvPr>
            <p:ph type="body" sz="quarter" idx="10" hasCustomPrompt="1"/>
          </p:nvPr>
        </p:nvSpPr>
        <p:spPr>
          <a:xfrm>
            <a:off x="483288" y="1291036"/>
            <a:ext cx="8811634"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745030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4" name="Content Placeholder 2"/>
          <p:cNvSpPr>
            <a:spLocks noGrp="1"/>
          </p:cNvSpPr>
          <p:nvPr>
            <p:ph idx="10" hasCustomPrompt="1"/>
          </p:nvPr>
        </p:nvSpPr>
        <p:spPr>
          <a:xfrm>
            <a:off x="4351921" y="1291036"/>
            <a:ext cx="7289218" cy="4506617"/>
          </a:xfrm>
        </p:spPr>
        <p:txBody>
          <a:bodyPr/>
          <a:lstStyle>
            <a:lvl1pPr>
              <a:lnSpc>
                <a:spcPct val="110000"/>
              </a:lnSpc>
              <a:defRPr baseline="0"/>
            </a:lvl1pPr>
          </a:lstStyle>
          <a:p>
            <a:pPr lvl="0"/>
            <a:r>
              <a:rPr lang="en-US" dirty="0"/>
              <a:t>Insert Text</a:t>
            </a:r>
            <a:endParaRPr lang="en-IE" dirty="0"/>
          </a:p>
        </p:txBody>
      </p:sp>
      <p:sp>
        <p:nvSpPr>
          <p:cNvPr id="6" name="Text Placeholder 5"/>
          <p:cNvSpPr>
            <a:spLocks noGrp="1"/>
          </p:cNvSpPr>
          <p:nvPr>
            <p:ph type="body" sz="quarter" idx="11" hasCustomPrompt="1"/>
          </p:nvPr>
        </p:nvSpPr>
        <p:spPr>
          <a:xfrm>
            <a:off x="483288" y="1291036"/>
            <a:ext cx="3622675"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3245186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3">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Insert Heading</a:t>
            </a:r>
            <a:endParaRPr lang="en-IE" dirty="0"/>
          </a:p>
        </p:txBody>
      </p:sp>
      <p:sp>
        <p:nvSpPr>
          <p:cNvPr id="3" name="Content Placeholder 2"/>
          <p:cNvSpPr>
            <a:spLocks noGrp="1"/>
          </p:cNvSpPr>
          <p:nvPr>
            <p:ph idx="1" hasCustomPrompt="1"/>
          </p:nvPr>
        </p:nvSpPr>
        <p:spPr>
          <a:xfrm>
            <a:off x="6167535" y="1291036"/>
            <a:ext cx="5473604" cy="4506617"/>
          </a:xfrm>
        </p:spPr>
        <p:txBody>
          <a:bodyPr/>
          <a:lstStyle>
            <a:lvl1pPr>
              <a:lnSpc>
                <a:spcPct val="110000"/>
              </a:lnSpc>
              <a:defRPr/>
            </a:lvl1pPr>
          </a:lstStyle>
          <a:p>
            <a:pPr lvl="0"/>
            <a:r>
              <a:rPr lang="en-US" dirty="0"/>
              <a:t>Insert Text</a:t>
            </a:r>
            <a:endParaRPr lang="en-IE" dirty="0"/>
          </a:p>
        </p:txBody>
      </p:sp>
      <p:sp>
        <p:nvSpPr>
          <p:cNvPr id="4" name="Content Placeholder 2"/>
          <p:cNvSpPr>
            <a:spLocks noGrp="1"/>
          </p:cNvSpPr>
          <p:nvPr>
            <p:ph idx="10" hasCustomPrompt="1"/>
          </p:nvPr>
        </p:nvSpPr>
        <p:spPr>
          <a:xfrm>
            <a:off x="483288" y="1291036"/>
            <a:ext cx="5473604" cy="4506617"/>
          </a:xfrm>
        </p:spPr>
        <p:txBody>
          <a:bodyPr/>
          <a:lstStyle>
            <a:lvl1pPr>
              <a:lnSpc>
                <a:spcPct val="110000"/>
              </a:lnSpc>
              <a:defRPr baseline="0"/>
            </a:lvl1pPr>
          </a:lstStyle>
          <a:p>
            <a:pPr lvl="0"/>
            <a:r>
              <a:rPr lang="en-US" dirty="0"/>
              <a:t>Insert Text</a:t>
            </a:r>
            <a:endParaRPr lang="en-IE" dirty="0"/>
          </a:p>
        </p:txBody>
      </p:sp>
    </p:spTree>
    <p:extLst>
      <p:ext uri="{BB962C8B-B14F-4D97-AF65-F5344CB8AC3E}">
        <p14:creationId xmlns:p14="http://schemas.microsoft.com/office/powerpoint/2010/main" val="337549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p:nvPr>
        </p:nvSpPr>
        <p:spPr>
          <a:xfrm>
            <a:off x="483288" y="1291035"/>
            <a:ext cx="5515860"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5" name="Text Placeholder 4"/>
          <p:cNvSpPr>
            <a:spLocks noGrp="1"/>
          </p:cNvSpPr>
          <p:nvPr>
            <p:ph type="body" sz="quarter" idx="3"/>
          </p:nvPr>
        </p:nvSpPr>
        <p:spPr>
          <a:xfrm>
            <a:off x="6175059" y="1291034"/>
            <a:ext cx="5466080" cy="435189"/>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15"/>
          <p:cNvSpPr>
            <a:spLocks noGrp="1"/>
          </p:cNvSpPr>
          <p:nvPr>
            <p:ph type="body" sz="quarter" idx="10" hasCustomPrompt="1"/>
          </p:nvPr>
        </p:nvSpPr>
        <p:spPr>
          <a:xfrm>
            <a:off x="483288" y="1853307"/>
            <a:ext cx="5515860" cy="3944243"/>
          </a:xfrm>
        </p:spPr>
        <p:txBody>
          <a:bodyPr/>
          <a:lstStyle>
            <a:lvl1pPr>
              <a:lnSpc>
                <a:spcPct val="110000"/>
              </a:lnSpc>
              <a:defRPr/>
            </a:lvl1pPr>
          </a:lstStyle>
          <a:p>
            <a:pPr lvl="0"/>
            <a:r>
              <a:rPr lang="en-US" dirty="0"/>
              <a:t>Insert Text</a:t>
            </a:r>
            <a:endParaRPr lang="en-IE" dirty="0"/>
          </a:p>
        </p:txBody>
      </p:sp>
      <p:sp>
        <p:nvSpPr>
          <p:cNvPr id="18" name="Text Placeholder 17"/>
          <p:cNvSpPr>
            <a:spLocks noGrp="1"/>
          </p:cNvSpPr>
          <p:nvPr>
            <p:ph type="body" sz="quarter" idx="11" hasCustomPrompt="1"/>
          </p:nvPr>
        </p:nvSpPr>
        <p:spPr>
          <a:xfrm>
            <a:off x="6175059" y="1852613"/>
            <a:ext cx="5466080" cy="394493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1621968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5">
    <p:spTree>
      <p:nvGrpSpPr>
        <p:cNvPr id="1" name=""/>
        <p:cNvGrpSpPr/>
        <p:nvPr/>
      </p:nvGrpSpPr>
      <p:grpSpPr>
        <a:xfrm>
          <a:off x="0" y="0"/>
          <a:ext cx="0" cy="0"/>
          <a:chOff x="0" y="0"/>
          <a:chExt cx="0" cy="0"/>
        </a:xfrm>
      </p:grpSpPr>
      <p:sp>
        <p:nvSpPr>
          <p:cNvPr id="6" name="Content Placeholder 5"/>
          <p:cNvSpPr>
            <a:spLocks noGrp="1"/>
          </p:cNvSpPr>
          <p:nvPr>
            <p:ph sz="quarter" idx="12" hasCustomPrompt="1"/>
          </p:nvPr>
        </p:nvSpPr>
        <p:spPr>
          <a:xfrm>
            <a:off x="4383937" y="1291037"/>
            <a:ext cx="7257201" cy="4506514"/>
          </a:xfrm>
        </p:spPr>
        <p:txBody>
          <a:bodyPr/>
          <a:lstStyle>
            <a:lvl1pPr>
              <a:lnSpc>
                <a:spcPct val="100000"/>
              </a:lnSpc>
              <a:defRPr/>
            </a:lvl1pPr>
          </a:lstStyle>
          <a:p>
            <a:pPr lvl="0"/>
            <a:r>
              <a:rPr lang="en-US" dirty="0"/>
              <a:t>Insert Image or Graphic</a:t>
            </a:r>
            <a:endParaRPr lang="en-IE" dirty="0"/>
          </a:p>
        </p:txBody>
      </p:sp>
      <p:sp>
        <p:nvSpPr>
          <p:cNvPr id="16" name="Text Placeholder 15"/>
          <p:cNvSpPr>
            <a:spLocks noGrp="1"/>
          </p:cNvSpPr>
          <p:nvPr>
            <p:ph type="body" sz="quarter" idx="10" hasCustomPrompt="1"/>
          </p:nvPr>
        </p:nvSpPr>
        <p:spPr>
          <a:xfrm>
            <a:off x="483288" y="1853307"/>
            <a:ext cx="3629203" cy="3944243"/>
          </a:xfrm>
        </p:spPr>
        <p:txBody>
          <a:bodyPr/>
          <a:lstStyle>
            <a:lvl1pPr>
              <a:lnSpc>
                <a:spcPct val="100000"/>
              </a:lnSpc>
              <a:defRPr/>
            </a:lvl1pPr>
          </a:lstStyle>
          <a:p>
            <a:pPr lvl="0"/>
            <a:r>
              <a:rPr lang="en-US" dirty="0"/>
              <a:t>Insert Text</a:t>
            </a:r>
            <a:endParaRPr lang="en-IE" dirty="0"/>
          </a:p>
        </p:txBody>
      </p:sp>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hasCustomPrompt="1"/>
          </p:nvPr>
        </p:nvSpPr>
        <p:spPr>
          <a:xfrm>
            <a:off x="492182" y="1291036"/>
            <a:ext cx="3604301"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Insert Text</a:t>
            </a:r>
          </a:p>
        </p:txBody>
      </p:sp>
    </p:spTree>
    <p:extLst>
      <p:ext uri="{BB962C8B-B14F-4D97-AF65-F5344CB8AC3E}">
        <p14:creationId xmlns:p14="http://schemas.microsoft.com/office/powerpoint/2010/main" val="4061014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Bla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Tree>
    <p:extLst>
      <p:ext uri="{BB962C8B-B14F-4D97-AF65-F5344CB8AC3E}">
        <p14:creationId xmlns:p14="http://schemas.microsoft.com/office/powerpoint/2010/main" val="2276550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txBody>
          <a:bodyPr/>
          <a:lstStyle/>
          <a:p>
            <a:endParaRPr lang="en-IE"/>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2009362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146413"/>
      </p:ext>
    </p:extLst>
  </p:cSld>
  <p:clrMap bg1="lt1" tx1="dk1" bg2="lt2" tx2="dk2" accent1="accent1" accent2="accent2" accent3="accent3" accent4="accent4" accent5="accent5" accent6="accent6" hlink="hlink" folHlink="folHlink"/>
  <p:sldLayoutIdLst>
    <p:sldLayoutId id="2147483669" r:id="rId1"/>
    <p:sldLayoutId id="2147483762"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
        <p:nvSpPr>
          <p:cNvPr id="2" name="Title Placeholder 1"/>
          <p:cNvSpPr>
            <a:spLocks noGrp="1"/>
          </p:cNvSpPr>
          <p:nvPr>
            <p:ph type="title"/>
          </p:nvPr>
        </p:nvSpPr>
        <p:spPr>
          <a:xfrm>
            <a:off x="483287" y="501952"/>
            <a:ext cx="8072883" cy="372424"/>
          </a:xfrm>
          <a:prstGeom prst="rect">
            <a:avLst/>
          </a:prstGeom>
        </p:spPr>
        <p:txBody>
          <a:bodyPr vert="horz" lIns="91440" tIns="45720" rIns="91440" bIns="45720" rtlCol="0" anchor="ctr">
            <a:noAutofit/>
          </a:bodyPr>
          <a:lstStyle/>
          <a:p>
            <a:r>
              <a:rPr lang="en-US" dirty="0"/>
              <a:t>Heading</a:t>
            </a:r>
            <a:endParaRPr lang="en-IE" dirty="0"/>
          </a:p>
        </p:txBody>
      </p:sp>
      <p:sp>
        <p:nvSpPr>
          <p:cNvPr id="3" name="Text Placeholder 2"/>
          <p:cNvSpPr>
            <a:spLocks noGrp="1"/>
          </p:cNvSpPr>
          <p:nvPr>
            <p:ph type="body" idx="1"/>
          </p:nvPr>
        </p:nvSpPr>
        <p:spPr>
          <a:xfrm>
            <a:off x="483288" y="1291036"/>
            <a:ext cx="8811634" cy="450661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
        <p:nvSpPr>
          <p:cNvPr id="10" name="Rectangle 6"/>
          <p:cNvSpPr/>
          <p:nvPr userDrawn="1"/>
        </p:nvSpPr>
        <p:spPr>
          <a:xfrm>
            <a:off x="9007903" y="0"/>
            <a:ext cx="3184097" cy="596466"/>
          </a:xfrm>
          <a:custGeom>
            <a:avLst/>
            <a:gdLst>
              <a:gd name="connsiteX0" fmla="*/ 0 w 4654163"/>
              <a:gd name="connsiteY0" fmla="*/ 0 h 596466"/>
              <a:gd name="connsiteX1" fmla="*/ 4654163 w 4654163"/>
              <a:gd name="connsiteY1" fmla="*/ 0 h 596466"/>
              <a:gd name="connsiteX2" fmla="*/ 4654163 w 4654163"/>
              <a:gd name="connsiteY2" fmla="*/ 596466 h 596466"/>
              <a:gd name="connsiteX3" fmla="*/ 0 w 4654163"/>
              <a:gd name="connsiteY3" fmla="*/ 596466 h 596466"/>
              <a:gd name="connsiteX4" fmla="*/ 0 w 4654163"/>
              <a:gd name="connsiteY4" fmla="*/ 0 h 596466"/>
              <a:gd name="connsiteX0" fmla="*/ 0 w 4654163"/>
              <a:gd name="connsiteY0" fmla="*/ 0 h 596466"/>
              <a:gd name="connsiteX1" fmla="*/ 4654163 w 4654163"/>
              <a:gd name="connsiteY1" fmla="*/ 0 h 596466"/>
              <a:gd name="connsiteX2" fmla="*/ 4654163 w 4654163"/>
              <a:gd name="connsiteY2" fmla="*/ 596466 h 596466"/>
              <a:gd name="connsiteX3" fmla="*/ 429371 w 4654163"/>
              <a:gd name="connsiteY3" fmla="*/ 596466 h 596466"/>
              <a:gd name="connsiteX4" fmla="*/ 0 w 4654163"/>
              <a:gd name="connsiteY4" fmla="*/ 0 h 5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4163" h="596466">
                <a:moveTo>
                  <a:pt x="0" y="0"/>
                </a:moveTo>
                <a:lnTo>
                  <a:pt x="4654163" y="0"/>
                </a:lnTo>
                <a:lnTo>
                  <a:pt x="4654163" y="596466"/>
                </a:lnTo>
                <a:lnTo>
                  <a:pt x="429371" y="59646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accent2"/>
              </a:solidFill>
            </a:endParaRPr>
          </a:p>
        </p:txBody>
      </p:sp>
      <p:sp>
        <p:nvSpPr>
          <p:cNvPr id="7" name="Slide Number Placeholder 5"/>
          <p:cNvSpPr txBox="1">
            <a:spLocks/>
          </p:cNvSpPr>
          <p:nvPr userDrawn="1"/>
        </p:nvSpPr>
        <p:spPr>
          <a:xfrm>
            <a:off x="10943260" y="6183152"/>
            <a:ext cx="958970" cy="365125"/>
          </a:xfrm>
          <a:prstGeom prst="rect">
            <a:avLst/>
          </a:prstGeom>
        </p:spPr>
        <p:txBody>
          <a:bodyPr vert="horz" lIns="91440" tIns="45720" rIns="91440" bIns="45720" rtlCol="0" anchor="ctr"/>
          <a:lstStyle>
            <a:defPPr>
              <a:defRPr lang="en-US"/>
            </a:defPPr>
            <a:lvl1pPr marL="0" algn="r" defTabSz="914400" rtl="0" eaLnBrk="1" latinLnBrk="0" hangingPunct="1">
              <a:defRPr sz="1800" b="1" kern="1200">
                <a:solidFill>
                  <a:schemeClr val="tx2"/>
                </a:solidFill>
                <a:latin typeface="Lato Black" panose="020F0A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84002B3-9723-4AFC-93DF-98F794CDE8B6}" type="slidenum">
              <a:rPr lang="en-IE" smtClean="0">
                <a:solidFill>
                  <a:schemeClr val="bg1"/>
                </a:solidFill>
              </a:rPr>
              <a:pPr/>
              <a:t>‹#›</a:t>
            </a:fld>
            <a:endParaRPr lang="en-IE" dirty="0">
              <a:solidFill>
                <a:schemeClr val="bg1"/>
              </a:solidFill>
            </a:endParaRPr>
          </a:p>
        </p:txBody>
      </p:sp>
    </p:spTree>
    <p:extLst>
      <p:ext uri="{BB962C8B-B14F-4D97-AF65-F5344CB8AC3E}">
        <p14:creationId xmlns:p14="http://schemas.microsoft.com/office/powerpoint/2010/main" val="3228901998"/>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64" r:id="rId7"/>
  </p:sldLayoutIdLst>
  <p:hf hdr="0" ftr="0" dt="0"/>
  <p:txStyles>
    <p:titleStyle>
      <a:lvl1pPr algn="l" defTabSz="914400" rtl="0" eaLnBrk="1" latinLnBrk="0" hangingPunct="1">
        <a:lnSpc>
          <a:spcPct val="90000"/>
        </a:lnSpc>
        <a:spcBef>
          <a:spcPct val="0"/>
        </a:spcBef>
        <a:buNone/>
        <a:defRPr sz="2600" b="1" kern="1200">
          <a:solidFill>
            <a:schemeClr val="bg1"/>
          </a:solidFill>
          <a:latin typeface="Lato" panose="020F0502020204030203" pitchFamily="34" charset="0"/>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5562" y="355699"/>
            <a:ext cx="10515600" cy="417300"/>
          </a:xfrm>
          <a:prstGeom prst="rect">
            <a:avLst/>
          </a:prstGeom>
        </p:spPr>
        <p:txBody>
          <a:bodyPr vert="horz" lIns="91440" tIns="45720" rIns="91440" bIns="45720" rtlCol="0" anchor="ctr">
            <a:normAutofit/>
          </a:bodyPr>
          <a:lstStyle/>
          <a:p>
            <a:r>
              <a:rPr lang="en-US" dirty="0"/>
              <a:t>Heading</a:t>
            </a:r>
            <a:endParaRPr lang="en-IE" dirty="0"/>
          </a:p>
        </p:txBody>
      </p:sp>
      <p:sp>
        <p:nvSpPr>
          <p:cNvPr id="3" name="Text Placeholder 2"/>
          <p:cNvSpPr>
            <a:spLocks noGrp="1"/>
          </p:cNvSpPr>
          <p:nvPr>
            <p:ph type="body" idx="1"/>
          </p:nvPr>
        </p:nvSpPr>
        <p:spPr>
          <a:xfrm>
            <a:off x="485562" y="1571101"/>
            <a:ext cx="10515600" cy="421301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Tree>
    <p:extLst>
      <p:ext uri="{BB962C8B-B14F-4D97-AF65-F5344CB8AC3E}">
        <p14:creationId xmlns:p14="http://schemas.microsoft.com/office/powerpoint/2010/main" val="151985027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Lst>
  <p:hf hdr="0" ftr="0" dt="0"/>
  <p:txStyles>
    <p:titleStyle>
      <a:lvl1pPr algn="l" defTabSz="914400" rtl="0" eaLnBrk="1" latinLnBrk="0" hangingPunct="1">
        <a:lnSpc>
          <a:spcPct val="90000"/>
        </a:lnSpc>
        <a:spcBef>
          <a:spcPct val="0"/>
        </a:spcBef>
        <a:buNone/>
        <a:defRPr sz="26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21.xml"/><Relationship Id="rId5" Type="http://schemas.openxmlformats.org/officeDocument/2006/relationships/hyperlink" Target="mailto:onlinereturns@centralbank.ie" TargetMode="External"/><Relationship Id="rId4" Type="http://schemas.openxmlformats.org/officeDocument/2006/relationships/hyperlink" Target="https://test-portal.centralbank.ie/" TargetMode="Externa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2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hyperlink" Target="https://www.centralbank.ie/regulation/central-bank-portal/help/returns"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31.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3.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37.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39.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41.xm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43.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45.xml"/><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47.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49.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5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53.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5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57.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9.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6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63.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65.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67.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6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71.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7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7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5.xml"/><Relationship Id="rId1" Type="http://schemas.openxmlformats.org/officeDocument/2006/relationships/tags" Target="../tags/tag77.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5.xml"/><Relationship Id="rId1" Type="http://schemas.openxmlformats.org/officeDocument/2006/relationships/tags" Target="../tags/tag79.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sv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9.xml"/><Relationship Id="rId1" Type="http://schemas.openxmlformats.org/officeDocument/2006/relationships/tags" Target="../tags/tag8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83.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8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8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9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9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9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9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9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1.xml"/><Relationship Id="rId4" Type="http://schemas.openxmlformats.org/officeDocument/2006/relationships/image" Target="../media/image7.sv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10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10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10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10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10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5.xml"/><Relationship Id="rId1" Type="http://schemas.openxmlformats.org/officeDocument/2006/relationships/tags" Target="../tags/tag111.xml"/><Relationship Id="rId4" Type="http://schemas.openxmlformats.org/officeDocument/2006/relationships/image" Target="../media/image40.sv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5.xml"/><Relationship Id="rId1" Type="http://schemas.openxmlformats.org/officeDocument/2006/relationships/tags" Target="../tags/tag113.xml"/><Relationship Id="rId5" Type="http://schemas.openxmlformats.org/officeDocument/2006/relationships/hyperlink" Target="mailto:AMLAnalytics@centralbank.ie" TargetMode="External"/><Relationship Id="rId4" Type="http://schemas.openxmlformats.org/officeDocument/2006/relationships/hyperlink" Target="https://www.centralbank.ie/regulation/anti-money-laundering-and-countering-the-financing-of-terrorism/sector-specific-ml-tf-risk-evaluation-questionnaire" TargetMode="Externa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5.xml"/><Relationship Id="rId1" Type="http://schemas.openxmlformats.org/officeDocument/2006/relationships/tags" Target="../tags/tag1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image" Target="../media/image7.svg"/><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7.xml"/><Relationship Id="rId7"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May 2026</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a:xfrm>
            <a:off x="564755" y="5771044"/>
            <a:ext cx="5061494" cy="269398"/>
          </a:xfrm>
        </p:spPr>
        <p:txBody>
          <a:bodyPr/>
          <a:lstStyle/>
          <a:p>
            <a:r>
              <a:rPr lang="en-IE" dirty="0"/>
              <a:t>Risk Analysis, Data Analytics and Reporting</a:t>
            </a:r>
          </a:p>
        </p:txBody>
      </p:sp>
      <p:sp>
        <p:nvSpPr>
          <p:cNvPr id="12" name="Text Placeholder 11"/>
          <p:cNvSpPr>
            <a:spLocks noGrp="1"/>
          </p:cNvSpPr>
          <p:nvPr>
            <p:ph type="body" sz="quarter" idx="13"/>
          </p:nvPr>
        </p:nvSpPr>
        <p:spPr>
          <a:xfrm>
            <a:off x="532863" y="2259055"/>
            <a:ext cx="8118078" cy="583984"/>
          </a:xfrm>
        </p:spPr>
        <p:txBody>
          <a:bodyPr/>
          <a:lstStyle/>
          <a:p>
            <a:r>
              <a:rPr lang="en-IE" dirty="0"/>
              <a:t>Risk Evaluation Questionnaire</a:t>
            </a:r>
          </a:p>
        </p:txBody>
      </p:sp>
      <p:sp>
        <p:nvSpPr>
          <p:cNvPr id="15" name="Text Placeholder 14"/>
          <p:cNvSpPr>
            <a:spLocks noGrp="1"/>
          </p:cNvSpPr>
          <p:nvPr>
            <p:ph type="body" sz="quarter" idx="15"/>
          </p:nvPr>
        </p:nvSpPr>
        <p:spPr/>
        <p:txBody>
          <a:bodyPr/>
          <a:lstStyle/>
          <a:p>
            <a:r>
              <a:rPr lang="en-IE" dirty="0"/>
              <a:t>Credit Unions</a:t>
            </a:r>
          </a:p>
          <a:p>
            <a:endParaRPr lang="en-IE" dirty="0"/>
          </a:p>
        </p:txBody>
      </p:sp>
      <p:sp>
        <p:nvSpPr>
          <p:cNvPr id="4" name="BJPseudoFooter">
            <a:extLst>
              <a:ext uri="{FF2B5EF4-FFF2-40B4-BE49-F238E27FC236}">
                <a16:creationId xmlns:a16="http://schemas.microsoft.com/office/drawing/2014/main" id="{164A3F65-C3AF-9744-784C-D179B9F8204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24816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External UAT	</a:t>
            </a:r>
          </a:p>
        </p:txBody>
      </p:sp>
      <p:sp>
        <p:nvSpPr>
          <p:cNvPr id="10" name="Text Placeholder 9"/>
          <p:cNvSpPr>
            <a:spLocks noGrp="1"/>
          </p:cNvSpPr>
          <p:nvPr>
            <p:ph type="body" sz="quarter" idx="11"/>
          </p:nvPr>
        </p:nvSpPr>
        <p:spPr>
          <a:xfrm>
            <a:off x="483288" y="1291036"/>
            <a:ext cx="10417794" cy="4506617"/>
          </a:xfrm>
        </p:spPr>
        <p:txBody>
          <a:bodyPr/>
          <a:lstStyle/>
          <a:p>
            <a:r>
              <a:rPr lang="en-IE" dirty="0"/>
              <a:t>Monday June 29</a:t>
            </a:r>
            <a:r>
              <a:rPr lang="en-IE" baseline="30000" dirty="0"/>
              <a:t>th</a:t>
            </a:r>
            <a:r>
              <a:rPr lang="en-IE" dirty="0"/>
              <a:t> to Friday July 10</a:t>
            </a:r>
            <a:r>
              <a:rPr lang="en-IE" baseline="30000" dirty="0"/>
              <a:t>th</a:t>
            </a:r>
            <a:r>
              <a:rPr lang="en-IE" dirty="0"/>
              <a:t>.  </a:t>
            </a:r>
          </a:p>
          <a:p>
            <a:endParaRPr lang="en-IE" dirty="0"/>
          </a:p>
          <a:p>
            <a:r>
              <a:rPr lang="en-IE" dirty="0"/>
              <a:t>During the test phase we will have dedicated resources to answer queries and log defects. </a:t>
            </a:r>
          </a:p>
          <a:p>
            <a:pPr marL="0" indent="0">
              <a:buNone/>
            </a:pPr>
            <a:endParaRPr lang="en-IE" dirty="0"/>
          </a:p>
          <a:p>
            <a:r>
              <a:rPr lang="en-IE" dirty="0"/>
              <a:t>This test phase will use the Test Portal, and is available here: </a:t>
            </a:r>
            <a:r>
              <a:rPr lang="en-IE" u="sng" dirty="0">
                <a:solidFill>
                  <a:schemeClr val="accent2"/>
                </a:solidFill>
                <a:hlinkClick r:id="rId4">
                  <a:extLst>
                    <a:ext uri="{A12FA001-AC4F-418D-AE19-62706E023703}">
                      <ahyp:hlinkClr xmlns:ahyp="http://schemas.microsoft.com/office/drawing/2018/hyperlinkcolor" val="tx"/>
                    </a:ext>
                  </a:extLst>
                </a:hlinkClick>
              </a:rPr>
              <a:t>https://test-portal.centralbank.ie</a:t>
            </a:r>
            <a:r>
              <a:rPr lang="en-IE" dirty="0"/>
              <a:t>. </a:t>
            </a:r>
          </a:p>
          <a:p>
            <a:pPr marL="0" indent="0">
              <a:buNone/>
            </a:pPr>
            <a:endParaRPr lang="en-IE" dirty="0"/>
          </a:p>
          <a:p>
            <a:r>
              <a:rPr lang="en-IE" b="1" dirty="0"/>
              <a:t>If your firm does not have an administrator set up with access to the Test Portal, please contact </a:t>
            </a:r>
            <a:r>
              <a:rPr lang="en-IE" b="1" dirty="0">
                <a:solidFill>
                  <a:schemeClr val="accent2"/>
                </a:solidFill>
                <a:hlinkClick r:id="rId5">
                  <a:extLst>
                    <a:ext uri="{A12FA001-AC4F-418D-AE19-62706E023703}">
                      <ahyp:hlinkClr xmlns:ahyp="http://schemas.microsoft.com/office/drawing/2018/hyperlinkcolor" val="tx"/>
                    </a:ext>
                  </a:extLst>
                </a:hlinkClick>
              </a:rPr>
              <a:t>onlinereturns@centralbank.ie</a:t>
            </a:r>
            <a:r>
              <a:rPr lang="en-IE" b="1" dirty="0">
                <a:solidFill>
                  <a:schemeClr val="accent2"/>
                </a:solidFill>
              </a:rPr>
              <a:t> </a:t>
            </a:r>
            <a:r>
              <a:rPr lang="en-IE" b="1" dirty="0"/>
              <a:t>as soon as possible</a:t>
            </a:r>
            <a:r>
              <a:rPr lang="en-IE" dirty="0"/>
              <a:t>  </a:t>
            </a:r>
          </a:p>
          <a:p>
            <a:endParaRPr lang="en-IE" dirty="0"/>
          </a:p>
        </p:txBody>
      </p:sp>
      <p:sp>
        <p:nvSpPr>
          <p:cNvPr id="3" name="TextBox 2">
            <a:extLst>
              <a:ext uri="{FF2B5EF4-FFF2-40B4-BE49-F238E27FC236}">
                <a16:creationId xmlns:a16="http://schemas.microsoft.com/office/drawing/2014/main" id="{081FB6AF-9BB6-4F10-5EE7-F871F3159462}"/>
              </a:ext>
            </a:extLst>
          </p:cNvPr>
          <p:cNvSpPr txBox="1"/>
          <p:nvPr/>
        </p:nvSpPr>
        <p:spPr>
          <a:xfrm>
            <a:off x="10416209" y="1016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5" name="BJPseudoFooter">
            <a:extLst>
              <a:ext uri="{FF2B5EF4-FFF2-40B4-BE49-F238E27FC236}">
                <a16:creationId xmlns:a16="http://schemas.microsoft.com/office/drawing/2014/main" id="{B73571AC-BB20-DD3F-6823-850CE909001B}"/>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600171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External UAT</a:t>
            </a:r>
          </a:p>
        </p:txBody>
      </p:sp>
      <p:sp>
        <p:nvSpPr>
          <p:cNvPr id="4" name="Content Placeholder 3"/>
          <p:cNvSpPr>
            <a:spLocks noGrp="1"/>
          </p:cNvSpPr>
          <p:nvPr>
            <p:ph idx="10"/>
          </p:nvPr>
        </p:nvSpPr>
        <p:spPr>
          <a:xfrm>
            <a:off x="483287" y="1291036"/>
            <a:ext cx="11203887" cy="4506617"/>
          </a:xfrm>
        </p:spPr>
        <p:txBody>
          <a:bodyPr/>
          <a:lstStyle/>
          <a:p>
            <a:pPr marL="0" indent="0">
              <a:buNone/>
            </a:pPr>
            <a:r>
              <a:rPr lang="en-IE" sz="2000" b="1" u="sng" dirty="0"/>
              <a:t>Logging a Defect</a:t>
            </a:r>
            <a:endParaRPr lang="en-IE" sz="2000" u="sng" dirty="0"/>
          </a:p>
          <a:p>
            <a:pPr lvl="0"/>
            <a:r>
              <a:rPr lang="en-IE" dirty="0"/>
              <a:t>It is the responsibility of your institution to upload a valid return file.</a:t>
            </a:r>
          </a:p>
          <a:p>
            <a:pPr marL="0" lvl="0" indent="0">
              <a:buNone/>
            </a:pPr>
            <a:endParaRPr lang="en-IE" dirty="0"/>
          </a:p>
          <a:p>
            <a:pPr lvl="0"/>
            <a:r>
              <a:rPr lang="en-IE" dirty="0"/>
              <a:t>If the defect is not XSD taxonomy related, please ensure that you can reproduce the defect before logging it.</a:t>
            </a:r>
          </a:p>
          <a:p>
            <a:pPr lvl="0"/>
            <a:endParaRPr lang="en-IE" dirty="0"/>
          </a:p>
          <a:p>
            <a:pPr lvl="0"/>
            <a:r>
              <a:rPr lang="en-IE" dirty="0"/>
              <a:t>To log a defect, please send the details of the defect to </a:t>
            </a:r>
            <a:r>
              <a:rPr lang="en-IE" b="1" dirty="0">
                <a:solidFill>
                  <a:schemeClr val="accent2"/>
                </a:solidFill>
              </a:rPr>
              <a:t>AML_Analytics@centralbank.ie</a:t>
            </a:r>
            <a:r>
              <a:rPr lang="en-IE" dirty="0"/>
              <a:t>.  </a:t>
            </a:r>
          </a:p>
          <a:p>
            <a:pPr lvl="0"/>
            <a:endParaRPr lang="en-IE" dirty="0"/>
          </a:p>
          <a:p>
            <a:pPr lvl="0"/>
            <a:r>
              <a:rPr lang="en-IE" dirty="0"/>
              <a:t>A member of our test team will contact you in relation to your defect.</a:t>
            </a:r>
          </a:p>
          <a:p>
            <a:pPr marL="0" indent="0">
              <a:buNone/>
            </a:pPr>
            <a:endParaRPr lang="en-IE" dirty="0"/>
          </a:p>
          <a:p>
            <a:endParaRPr lang="en-IE" dirty="0"/>
          </a:p>
        </p:txBody>
      </p:sp>
      <p:sp>
        <p:nvSpPr>
          <p:cNvPr id="5" name="TextBox 4">
            <a:extLst>
              <a:ext uri="{FF2B5EF4-FFF2-40B4-BE49-F238E27FC236}">
                <a16:creationId xmlns:a16="http://schemas.microsoft.com/office/drawing/2014/main" id="{33422BCD-B1DB-8B83-645E-F97839E15654}"/>
              </a:ext>
            </a:extLst>
          </p:cNvPr>
          <p:cNvSpPr txBox="1"/>
          <p:nvPr/>
        </p:nvSpPr>
        <p:spPr>
          <a:xfrm>
            <a:off x="10416209" y="1016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7" name="BJPseudoFooter">
            <a:extLst>
              <a:ext uri="{FF2B5EF4-FFF2-40B4-BE49-F238E27FC236}">
                <a16:creationId xmlns:a16="http://schemas.microsoft.com/office/drawing/2014/main" id="{D45DD4DB-9233-B2BC-20CB-35667F80A08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863780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Portal</a:t>
            </a:r>
          </a:p>
        </p:txBody>
      </p:sp>
      <p:sp>
        <p:nvSpPr>
          <p:cNvPr id="4" name="Content Placeholder 3"/>
          <p:cNvSpPr>
            <a:spLocks noGrp="1"/>
          </p:cNvSpPr>
          <p:nvPr>
            <p:ph idx="10"/>
          </p:nvPr>
        </p:nvSpPr>
        <p:spPr>
          <a:xfrm>
            <a:off x="483286" y="1291036"/>
            <a:ext cx="8809569" cy="4506617"/>
          </a:xfrm>
        </p:spPr>
        <p:txBody>
          <a:bodyPr/>
          <a:lstStyle/>
          <a:p>
            <a:pPr marL="0" indent="0">
              <a:buNone/>
            </a:pPr>
            <a:r>
              <a:rPr lang="en-IE" b="1" dirty="0"/>
              <a:t>Naming convention</a:t>
            </a:r>
            <a:endParaRPr lang="en-IE" dirty="0"/>
          </a:p>
          <a:p>
            <a:r>
              <a:rPr lang="en-IE" dirty="0"/>
              <a:t>The file name must be of the form:</a:t>
            </a:r>
          </a:p>
          <a:p>
            <a:r>
              <a:rPr lang="en-IE" dirty="0"/>
              <a:t>CCCCCC_YYYYMMDD_A07.xml</a:t>
            </a:r>
          </a:p>
          <a:p>
            <a:r>
              <a:rPr lang="en-IE" dirty="0"/>
              <a:t>CCCCCC - the institution code you use to log in to the system</a:t>
            </a:r>
          </a:p>
          <a:p>
            <a:r>
              <a:rPr lang="en-IE" dirty="0"/>
              <a:t>YYYYMMDD - must be the reporting date </a:t>
            </a:r>
          </a:p>
          <a:p>
            <a:r>
              <a:rPr lang="en-IE" dirty="0"/>
              <a:t>A07 - the A07 Return code</a:t>
            </a:r>
          </a:p>
          <a:p>
            <a:r>
              <a:rPr lang="en-IE" dirty="0"/>
              <a:t>.xml or .zip - the file extension</a:t>
            </a:r>
          </a:p>
          <a:p>
            <a:r>
              <a:rPr lang="en-IE" dirty="0"/>
              <a:t>E.g. C12345_20251231_A07.xml</a:t>
            </a:r>
          </a:p>
          <a:p>
            <a:endParaRPr lang="en-IE" dirty="0"/>
          </a:p>
          <a:p>
            <a:pPr marL="0" indent="0">
              <a:buNone/>
            </a:pPr>
            <a:endParaRPr lang="en-IE" dirty="0"/>
          </a:p>
          <a:p>
            <a:endParaRPr lang="en-IE" dirty="0"/>
          </a:p>
        </p:txBody>
      </p:sp>
      <p:sp>
        <p:nvSpPr>
          <p:cNvPr id="6" name="TextBox 5">
            <a:extLst>
              <a:ext uri="{FF2B5EF4-FFF2-40B4-BE49-F238E27FC236}">
                <a16:creationId xmlns:a16="http://schemas.microsoft.com/office/drawing/2014/main" id="{12161F29-10FC-77E4-BC52-20EB3AFC38E1}"/>
              </a:ext>
            </a:extLst>
          </p:cNvPr>
          <p:cNvSpPr txBox="1"/>
          <p:nvPr/>
        </p:nvSpPr>
        <p:spPr>
          <a:xfrm>
            <a:off x="10416209" y="1016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7" name="BJPseudoFooter">
            <a:extLst>
              <a:ext uri="{FF2B5EF4-FFF2-40B4-BE49-F238E27FC236}">
                <a16:creationId xmlns:a16="http://schemas.microsoft.com/office/drawing/2014/main" id="{634B439A-C30A-029B-C332-3461AD989F7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159429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787AD-9EA6-C0FA-203F-502B90C4E229}"/>
              </a:ext>
            </a:extLst>
          </p:cNvPr>
          <p:cNvSpPr>
            <a:spLocks noGrp="1"/>
          </p:cNvSpPr>
          <p:nvPr>
            <p:ph type="title"/>
          </p:nvPr>
        </p:nvSpPr>
        <p:spPr/>
        <p:txBody>
          <a:bodyPr/>
          <a:lstStyle/>
          <a:p>
            <a:r>
              <a:rPr lang="en-IE" dirty="0"/>
              <a:t>Portal – Sign off</a:t>
            </a:r>
          </a:p>
        </p:txBody>
      </p:sp>
      <p:sp>
        <p:nvSpPr>
          <p:cNvPr id="4" name="Content Placeholder 3">
            <a:extLst>
              <a:ext uri="{FF2B5EF4-FFF2-40B4-BE49-F238E27FC236}">
                <a16:creationId xmlns:a16="http://schemas.microsoft.com/office/drawing/2014/main" id="{7BDD7ABF-526D-96EF-69E8-19F2B31C9BD7}"/>
              </a:ext>
            </a:extLst>
          </p:cNvPr>
          <p:cNvSpPr>
            <a:spLocks noGrp="1"/>
          </p:cNvSpPr>
          <p:nvPr>
            <p:ph idx="10"/>
          </p:nvPr>
        </p:nvSpPr>
        <p:spPr>
          <a:xfrm>
            <a:off x="483288" y="1291036"/>
            <a:ext cx="9500684" cy="4506617"/>
          </a:xfrm>
        </p:spPr>
        <p:txBody>
          <a:bodyPr/>
          <a:lstStyle/>
          <a:p>
            <a:r>
              <a:rPr lang="en-IE" dirty="0"/>
              <a:t>A second user of the portal will need to sign off the return (not the original uploader). The second user will need to have the necessary permissions to sign off on a return. </a:t>
            </a:r>
          </a:p>
          <a:p>
            <a:endParaRPr lang="en-IE" dirty="0"/>
          </a:p>
          <a:p>
            <a:r>
              <a:rPr lang="en-IE" dirty="0"/>
              <a:t>Guidance on return submission can be found on the CBI website – </a:t>
            </a:r>
            <a:r>
              <a:rPr lang="en-IE" dirty="0">
                <a:hlinkClick r:id="rId4"/>
              </a:rPr>
              <a:t>here</a:t>
            </a:r>
            <a:r>
              <a:rPr lang="en-IE" dirty="0"/>
              <a:t>. </a:t>
            </a:r>
          </a:p>
          <a:p>
            <a:endParaRPr lang="en-IE" dirty="0"/>
          </a:p>
          <a:p>
            <a:r>
              <a:rPr lang="en-IE" dirty="0"/>
              <a:t>Every firm will have a portal admin within the firm. Permissions issues are resolved by the portal admin within the firm. </a:t>
            </a:r>
          </a:p>
          <a:p>
            <a:pPr marL="0" indent="0">
              <a:buNone/>
            </a:pPr>
            <a:endParaRPr lang="en-IE" dirty="0"/>
          </a:p>
        </p:txBody>
      </p:sp>
      <p:sp>
        <p:nvSpPr>
          <p:cNvPr id="3" name="TextBox 2">
            <a:extLst>
              <a:ext uri="{FF2B5EF4-FFF2-40B4-BE49-F238E27FC236}">
                <a16:creationId xmlns:a16="http://schemas.microsoft.com/office/drawing/2014/main" id="{55F28531-B302-DA66-F1F7-94FAAD4B9F8A}"/>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7" name="BJPseudoFooter">
            <a:extLst>
              <a:ext uri="{FF2B5EF4-FFF2-40B4-BE49-F238E27FC236}">
                <a16:creationId xmlns:a16="http://schemas.microsoft.com/office/drawing/2014/main" id="{2CA6962E-F53D-3DD0-FFF8-BA6C8B2ACB8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237677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Stephen Maher</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a:xfrm>
            <a:off x="564754" y="5771044"/>
            <a:ext cx="6724319" cy="269398"/>
          </a:xfrm>
        </p:spPr>
        <p:txBody>
          <a:bodyPr/>
          <a:lstStyle/>
          <a:p>
            <a:r>
              <a:rPr lang="en-IE" dirty="0"/>
              <a:t>Risk Analysis, Data Analytics and Reporting</a:t>
            </a:r>
          </a:p>
        </p:txBody>
      </p:sp>
      <p:sp>
        <p:nvSpPr>
          <p:cNvPr id="12" name="Text Placeholder 11"/>
          <p:cNvSpPr>
            <a:spLocks noGrp="1"/>
          </p:cNvSpPr>
          <p:nvPr>
            <p:ph type="body" sz="quarter" idx="13"/>
          </p:nvPr>
        </p:nvSpPr>
        <p:spPr>
          <a:xfrm>
            <a:off x="532863" y="2259055"/>
            <a:ext cx="8118078" cy="583984"/>
          </a:xfrm>
        </p:spPr>
        <p:txBody>
          <a:bodyPr/>
          <a:lstStyle/>
          <a:p>
            <a:r>
              <a:rPr lang="en-IE" dirty="0"/>
              <a:t>XSD / XML Guidance</a:t>
            </a:r>
          </a:p>
        </p:txBody>
      </p:sp>
      <p:sp>
        <p:nvSpPr>
          <p:cNvPr id="2" name="TextBox 1">
            <a:extLst>
              <a:ext uri="{FF2B5EF4-FFF2-40B4-BE49-F238E27FC236}">
                <a16:creationId xmlns:a16="http://schemas.microsoft.com/office/drawing/2014/main" id="{67BA4A2C-8C2E-5784-73F1-58FC9906FCAA}"/>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206C0794-955E-0B62-1ACA-178AC14DD37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3774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F5997-6125-2317-6445-F0B8448457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E94060-69E8-DD9B-E2E6-A1DDB3CF3A76}"/>
              </a:ext>
            </a:extLst>
          </p:cNvPr>
          <p:cNvSpPr>
            <a:spLocks noGrp="1"/>
          </p:cNvSpPr>
          <p:nvPr>
            <p:ph type="title"/>
          </p:nvPr>
        </p:nvSpPr>
        <p:spPr/>
        <p:txBody>
          <a:bodyPr/>
          <a:lstStyle/>
          <a:p>
            <a:r>
              <a:rPr lang="en-IE" dirty="0"/>
              <a:t>Overview of XSD and XML</a:t>
            </a:r>
          </a:p>
        </p:txBody>
      </p:sp>
      <p:pic>
        <p:nvPicPr>
          <p:cNvPr id="4" name="Picture 3">
            <a:extLst>
              <a:ext uri="{FF2B5EF4-FFF2-40B4-BE49-F238E27FC236}">
                <a16:creationId xmlns:a16="http://schemas.microsoft.com/office/drawing/2014/main" id="{91A395FB-13BA-672B-3960-AC5B81FD7F82}"/>
              </a:ext>
            </a:extLst>
          </p:cNvPr>
          <p:cNvPicPr>
            <a:picLocks noChangeAspect="1"/>
          </p:cNvPicPr>
          <p:nvPr/>
        </p:nvPicPr>
        <p:blipFill>
          <a:blip r:embed="rId4"/>
          <a:stretch>
            <a:fillRect/>
          </a:stretch>
        </p:blipFill>
        <p:spPr>
          <a:xfrm rot="16200000">
            <a:off x="3884216" y="-1582115"/>
            <a:ext cx="4423567" cy="10022229"/>
          </a:xfrm>
          <a:prstGeom prst="rect">
            <a:avLst/>
          </a:prstGeom>
        </p:spPr>
      </p:pic>
      <p:sp>
        <p:nvSpPr>
          <p:cNvPr id="9" name="TextBox 8">
            <a:extLst>
              <a:ext uri="{FF2B5EF4-FFF2-40B4-BE49-F238E27FC236}">
                <a16:creationId xmlns:a16="http://schemas.microsoft.com/office/drawing/2014/main" id="{3A2D16AD-4C01-A8B2-1DFD-5D8A84FEAE07}"/>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6" name="BJPseudoFooter">
            <a:extLst>
              <a:ext uri="{FF2B5EF4-FFF2-40B4-BE49-F238E27FC236}">
                <a16:creationId xmlns:a16="http://schemas.microsoft.com/office/drawing/2014/main" id="{E781AE62-DE44-32A2-A0F2-2A217F2108B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390928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E3016-4D98-FD59-EC2F-5CBBFDBA81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5B957A-8D27-CACE-5FAB-6A280127198F}"/>
              </a:ext>
            </a:extLst>
          </p:cNvPr>
          <p:cNvSpPr>
            <a:spLocks noGrp="1"/>
          </p:cNvSpPr>
          <p:nvPr>
            <p:ph type="title"/>
          </p:nvPr>
        </p:nvSpPr>
        <p:spPr/>
        <p:txBody>
          <a:bodyPr/>
          <a:lstStyle/>
          <a:p>
            <a:r>
              <a:rPr lang="en-IE" dirty="0"/>
              <a:t>Overview of XSD and XML</a:t>
            </a:r>
          </a:p>
        </p:txBody>
      </p:sp>
      <p:pic>
        <p:nvPicPr>
          <p:cNvPr id="4" name="Picture 3">
            <a:extLst>
              <a:ext uri="{FF2B5EF4-FFF2-40B4-BE49-F238E27FC236}">
                <a16:creationId xmlns:a16="http://schemas.microsoft.com/office/drawing/2014/main" id="{4479AE99-E729-2008-A30A-C4E02799BD8E}"/>
              </a:ext>
            </a:extLst>
          </p:cNvPr>
          <p:cNvPicPr>
            <a:picLocks noChangeAspect="1"/>
          </p:cNvPicPr>
          <p:nvPr/>
        </p:nvPicPr>
        <p:blipFill>
          <a:blip r:embed="rId4"/>
          <a:stretch>
            <a:fillRect/>
          </a:stretch>
        </p:blipFill>
        <p:spPr>
          <a:xfrm rot="16200000">
            <a:off x="3884216" y="-1582115"/>
            <a:ext cx="4423567" cy="10022229"/>
          </a:xfrm>
          <a:prstGeom prst="rect">
            <a:avLst/>
          </a:prstGeom>
        </p:spPr>
      </p:pic>
      <p:sp>
        <p:nvSpPr>
          <p:cNvPr id="5" name="Oval 4">
            <a:extLst>
              <a:ext uri="{FF2B5EF4-FFF2-40B4-BE49-F238E27FC236}">
                <a16:creationId xmlns:a16="http://schemas.microsoft.com/office/drawing/2014/main" id="{0476680B-2FCA-7D8E-1B27-C2E8405BF89E}"/>
              </a:ext>
            </a:extLst>
          </p:cNvPr>
          <p:cNvSpPr/>
          <p:nvPr/>
        </p:nvSpPr>
        <p:spPr>
          <a:xfrm>
            <a:off x="4070555" y="1873045"/>
            <a:ext cx="4601497" cy="3111910"/>
          </a:xfrm>
          <a:prstGeom prst="ellipse">
            <a:avLst/>
          </a:prstGeom>
          <a:noFill/>
          <a:ln w="76200">
            <a:solidFill>
              <a:srgbClr val="C02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TextBox 8">
            <a:extLst>
              <a:ext uri="{FF2B5EF4-FFF2-40B4-BE49-F238E27FC236}">
                <a16:creationId xmlns:a16="http://schemas.microsoft.com/office/drawing/2014/main" id="{E21889AB-BAB9-DFD2-1FF4-C39E0E96A3B8}"/>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7" name="BJPseudoFooter">
            <a:extLst>
              <a:ext uri="{FF2B5EF4-FFF2-40B4-BE49-F238E27FC236}">
                <a16:creationId xmlns:a16="http://schemas.microsoft.com/office/drawing/2014/main" id="{B4BB3DC5-8A99-4CD3-9798-82B740B777C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298255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7863" y="687348"/>
            <a:ext cx="8072883" cy="372424"/>
          </a:xfrm>
        </p:spPr>
        <p:txBody>
          <a:bodyPr/>
          <a:lstStyle/>
          <a:p>
            <a:r>
              <a:rPr lang="en-IE" dirty="0"/>
              <a:t>The XSD Schema</a:t>
            </a:r>
          </a:p>
        </p:txBody>
      </p:sp>
      <p:sp>
        <p:nvSpPr>
          <p:cNvPr id="4" name="Content Placeholder 3"/>
          <p:cNvSpPr>
            <a:spLocks noGrp="1"/>
          </p:cNvSpPr>
          <p:nvPr>
            <p:ph idx="10"/>
          </p:nvPr>
        </p:nvSpPr>
        <p:spPr>
          <a:xfrm>
            <a:off x="6587999" y="1367279"/>
            <a:ext cx="5426202" cy="4506617"/>
          </a:xfrm>
        </p:spPr>
        <p:txBody>
          <a:bodyPr/>
          <a:lstStyle/>
          <a:p>
            <a:r>
              <a:rPr lang="en-IE" dirty="0"/>
              <a:t>Technical file that will accept or reject your XML file on the CBI portal </a:t>
            </a:r>
          </a:p>
          <a:p>
            <a:endParaRPr lang="en-US" dirty="0"/>
          </a:p>
          <a:p>
            <a:r>
              <a:rPr lang="en-IE" dirty="0"/>
              <a:t>It acts as a “blueprint” for creating the XML file</a:t>
            </a:r>
          </a:p>
          <a:p>
            <a:endParaRPr lang="en-IE" dirty="0"/>
          </a:p>
          <a:p>
            <a:endParaRPr lang="en-IE" dirty="0"/>
          </a:p>
          <a:p>
            <a:endParaRPr lang="en-IE" dirty="0"/>
          </a:p>
          <a:p>
            <a:endParaRPr lang="en-IE" dirty="0"/>
          </a:p>
        </p:txBody>
      </p:sp>
      <p:sp>
        <p:nvSpPr>
          <p:cNvPr id="10" name="6-Point Star 9"/>
          <p:cNvSpPr/>
          <p:nvPr/>
        </p:nvSpPr>
        <p:spPr>
          <a:xfrm>
            <a:off x="7547043" y="3792957"/>
            <a:ext cx="3433011" cy="2258291"/>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Important to make your IT colleagues aware of this file </a:t>
            </a:r>
            <a:endParaRPr lang="en-US" dirty="0"/>
          </a:p>
        </p:txBody>
      </p:sp>
      <p:pic>
        <p:nvPicPr>
          <p:cNvPr id="3" name="Picture 2">
            <a:extLst>
              <a:ext uri="{FF2B5EF4-FFF2-40B4-BE49-F238E27FC236}">
                <a16:creationId xmlns:a16="http://schemas.microsoft.com/office/drawing/2014/main" id="{47FE482C-3BD4-53D6-DDC0-A1D7390EE202}"/>
              </a:ext>
            </a:extLst>
          </p:cNvPr>
          <p:cNvPicPr>
            <a:picLocks noChangeAspect="1"/>
          </p:cNvPicPr>
          <p:nvPr/>
        </p:nvPicPr>
        <p:blipFill>
          <a:blip r:embed="rId4"/>
          <a:stretch>
            <a:fillRect/>
          </a:stretch>
        </p:blipFill>
        <p:spPr>
          <a:xfrm>
            <a:off x="0" y="0"/>
            <a:ext cx="6348548" cy="6858000"/>
          </a:xfrm>
          <a:prstGeom prst="flowChartDelay">
            <a:avLst/>
          </a:prstGeom>
          <a:ln w="63500" cap="rnd">
            <a:solidFill>
              <a:srgbClr val="333333"/>
            </a:solidFill>
          </a:ln>
          <a:effectLst/>
        </p:spPr>
      </p:pic>
      <p:sp>
        <p:nvSpPr>
          <p:cNvPr id="7" name="TextBox 6">
            <a:extLst>
              <a:ext uri="{FF2B5EF4-FFF2-40B4-BE49-F238E27FC236}">
                <a16:creationId xmlns:a16="http://schemas.microsoft.com/office/drawing/2014/main" id="{BE26F508-DF2B-8417-EBA6-EA872FE62951}"/>
              </a:ext>
            </a:extLst>
          </p:cNvPr>
          <p:cNvSpPr txBox="1"/>
          <p:nvPr/>
        </p:nvSpPr>
        <p:spPr>
          <a:xfrm>
            <a:off x="10416209" y="10510"/>
            <a:ext cx="1775791" cy="369332"/>
          </a:xfrm>
          <a:prstGeom prst="rect">
            <a:avLst/>
          </a:prstGeom>
          <a:noFill/>
        </p:spPr>
        <p:txBody>
          <a:bodyPr wrap="square" rtlCol="0">
            <a:spAutoFit/>
          </a:bodyPr>
          <a:lstStyle/>
          <a:p>
            <a:r>
              <a:rPr lang="en-IE" dirty="0" err="1"/>
              <a:t>Slido</a:t>
            </a:r>
            <a:r>
              <a:rPr lang="en-IE" dirty="0"/>
              <a:t> #REQ</a:t>
            </a:r>
          </a:p>
        </p:txBody>
      </p:sp>
      <p:sp>
        <p:nvSpPr>
          <p:cNvPr id="8" name="BJPseudoFooter">
            <a:extLst>
              <a:ext uri="{FF2B5EF4-FFF2-40B4-BE49-F238E27FC236}">
                <a16:creationId xmlns:a16="http://schemas.microsoft.com/office/drawing/2014/main" id="{CDD5EFB4-EBF6-3BAA-63DC-A10C3302420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76465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The XSD Schema</a:t>
            </a:r>
          </a:p>
        </p:txBody>
      </p:sp>
      <p:sp>
        <p:nvSpPr>
          <p:cNvPr id="4" name="Content Placeholder 3"/>
          <p:cNvSpPr>
            <a:spLocks noGrp="1"/>
          </p:cNvSpPr>
          <p:nvPr>
            <p:ph idx="10"/>
          </p:nvPr>
        </p:nvSpPr>
        <p:spPr>
          <a:xfrm>
            <a:off x="483288" y="1291036"/>
            <a:ext cx="7543112" cy="4506617"/>
          </a:xfrm>
        </p:spPr>
        <p:txBody>
          <a:bodyPr/>
          <a:lstStyle/>
          <a:p>
            <a:r>
              <a:rPr lang="en-US" dirty="0"/>
              <a:t>The XSD contains key information:</a:t>
            </a:r>
          </a:p>
          <a:p>
            <a:endParaRPr lang="en-US" dirty="0"/>
          </a:p>
          <a:p>
            <a:pPr lvl="1"/>
            <a:r>
              <a:rPr lang="en-US" dirty="0"/>
              <a:t>The root element – </a:t>
            </a:r>
            <a:r>
              <a:rPr lang="en-US" dirty="0" err="1"/>
              <a:t>CreditUnions</a:t>
            </a:r>
            <a:endParaRPr lang="en-US" dirty="0"/>
          </a:p>
          <a:p>
            <a:pPr lvl="1"/>
            <a:endParaRPr lang="en-US" dirty="0"/>
          </a:p>
          <a:p>
            <a:pPr lvl="1"/>
            <a:r>
              <a:rPr lang="en-US" dirty="0"/>
              <a:t>Defined enumeration lists. Eg BWRAConducted</a:t>
            </a:r>
          </a:p>
          <a:p>
            <a:pPr lvl="1"/>
            <a:endParaRPr lang="en-US" dirty="0"/>
          </a:p>
          <a:p>
            <a:pPr lvl="1"/>
            <a:r>
              <a:rPr lang="en-US" dirty="0"/>
              <a:t>Defined data types. Eg Decimal206</a:t>
            </a:r>
          </a:p>
          <a:p>
            <a:pPr lvl="1"/>
            <a:endParaRPr lang="en-US" dirty="0"/>
          </a:p>
          <a:p>
            <a:pPr lvl="1"/>
            <a:r>
              <a:rPr lang="en-US" dirty="0"/>
              <a:t>Elements, attributes, minOccurs,</a:t>
            </a:r>
          </a:p>
          <a:p>
            <a:pPr marL="457200" lvl="1" indent="0">
              <a:buNone/>
            </a:pPr>
            <a:r>
              <a:rPr lang="en-US" dirty="0"/>
              <a:t>     </a:t>
            </a:r>
            <a:r>
              <a:rPr lang="en-US" dirty="0" err="1"/>
              <a:t>maxOccurs</a:t>
            </a:r>
            <a:r>
              <a:rPr lang="en-US" dirty="0"/>
              <a:t> and much more…. </a:t>
            </a:r>
          </a:p>
          <a:p>
            <a:pPr lvl="1"/>
            <a:endParaRPr lang="en-IE" dirty="0"/>
          </a:p>
          <a:p>
            <a:endParaRPr lang="en-IE" dirty="0"/>
          </a:p>
        </p:txBody>
      </p:sp>
      <p:sp>
        <p:nvSpPr>
          <p:cNvPr id="8" name="TextBox 7">
            <a:extLst>
              <a:ext uri="{FF2B5EF4-FFF2-40B4-BE49-F238E27FC236}">
                <a16:creationId xmlns:a16="http://schemas.microsoft.com/office/drawing/2014/main" id="{65F1C9B8-B624-388F-1FB2-4AFCA6B40AB1}"/>
              </a:ext>
            </a:extLst>
          </p:cNvPr>
          <p:cNvSpPr txBox="1"/>
          <p:nvPr/>
        </p:nvSpPr>
        <p:spPr>
          <a:xfrm>
            <a:off x="10426719" y="10510"/>
            <a:ext cx="1775791" cy="369332"/>
          </a:xfrm>
          <a:prstGeom prst="rect">
            <a:avLst/>
          </a:prstGeom>
          <a:noFill/>
        </p:spPr>
        <p:txBody>
          <a:bodyPr wrap="square" rtlCol="0">
            <a:spAutoFit/>
          </a:bodyPr>
          <a:lstStyle/>
          <a:p>
            <a:r>
              <a:rPr lang="en-IE" dirty="0" err="1"/>
              <a:t>Slido</a:t>
            </a:r>
            <a:r>
              <a:rPr lang="en-IE" dirty="0"/>
              <a:t> #REQ</a:t>
            </a:r>
          </a:p>
        </p:txBody>
      </p:sp>
      <p:pic>
        <p:nvPicPr>
          <p:cNvPr id="5" name="Picture 4" descr="A computer code with red and blue text&#10;&#10;AI-generated content may be incorrect.">
            <a:extLst>
              <a:ext uri="{FF2B5EF4-FFF2-40B4-BE49-F238E27FC236}">
                <a16:creationId xmlns:a16="http://schemas.microsoft.com/office/drawing/2014/main" id="{86575E76-9645-E368-385A-A7632843F032}"/>
              </a:ext>
            </a:extLst>
          </p:cNvPr>
          <p:cNvPicPr>
            <a:picLocks noChangeAspect="1"/>
          </p:cNvPicPr>
          <p:nvPr/>
        </p:nvPicPr>
        <p:blipFill>
          <a:blip r:embed="rId4"/>
          <a:stretch>
            <a:fillRect/>
          </a:stretch>
        </p:blipFill>
        <p:spPr>
          <a:xfrm>
            <a:off x="6384663" y="4224971"/>
            <a:ext cx="5175296" cy="1714068"/>
          </a:xfrm>
          <a:prstGeom prst="rect">
            <a:avLst/>
          </a:prstGeom>
        </p:spPr>
      </p:pic>
      <p:pic>
        <p:nvPicPr>
          <p:cNvPr id="6" name="Picture 5">
            <a:extLst>
              <a:ext uri="{FF2B5EF4-FFF2-40B4-BE49-F238E27FC236}">
                <a16:creationId xmlns:a16="http://schemas.microsoft.com/office/drawing/2014/main" id="{DF3900C6-0A9B-398E-C2D6-6FA96B89A566}"/>
              </a:ext>
            </a:extLst>
          </p:cNvPr>
          <p:cNvPicPr>
            <a:picLocks noChangeAspect="1"/>
          </p:cNvPicPr>
          <p:nvPr/>
        </p:nvPicPr>
        <p:blipFill>
          <a:blip r:embed="rId5"/>
          <a:stretch>
            <a:fillRect/>
          </a:stretch>
        </p:blipFill>
        <p:spPr>
          <a:xfrm>
            <a:off x="6384663" y="1819051"/>
            <a:ext cx="5175296" cy="1853351"/>
          </a:xfrm>
          <a:prstGeom prst="rect">
            <a:avLst/>
          </a:prstGeom>
        </p:spPr>
      </p:pic>
      <p:sp>
        <p:nvSpPr>
          <p:cNvPr id="9" name="BJPseudoFooter">
            <a:extLst>
              <a:ext uri="{FF2B5EF4-FFF2-40B4-BE49-F238E27FC236}">
                <a16:creationId xmlns:a16="http://schemas.microsoft.com/office/drawing/2014/main" id="{AFA59E91-1BEC-2C2E-6AEB-3B5E9EC4FC7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674635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6A96DDB-89B7-A5D4-91B1-6A5950171A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1644" y="3438606"/>
            <a:ext cx="6662622" cy="2917442"/>
          </a:xfrm>
          <a:prstGeom prst="rect">
            <a:avLst/>
          </a:prstGeom>
        </p:spPr>
      </p:pic>
      <p:sp>
        <p:nvSpPr>
          <p:cNvPr id="8" name="Title 7"/>
          <p:cNvSpPr>
            <a:spLocks noGrp="1"/>
          </p:cNvSpPr>
          <p:nvPr>
            <p:ph type="title"/>
          </p:nvPr>
        </p:nvSpPr>
        <p:spPr/>
        <p:txBody>
          <a:bodyPr/>
          <a:lstStyle/>
          <a:p>
            <a:r>
              <a:rPr lang="en-IE" dirty="0"/>
              <a:t>XSD – Understanding Table Structure A</a:t>
            </a:r>
          </a:p>
        </p:txBody>
      </p:sp>
      <p:sp>
        <p:nvSpPr>
          <p:cNvPr id="10" name="Content Placeholder 9"/>
          <p:cNvSpPr>
            <a:spLocks noGrp="1"/>
          </p:cNvSpPr>
          <p:nvPr>
            <p:ph idx="10"/>
          </p:nvPr>
        </p:nvSpPr>
        <p:spPr>
          <a:xfrm>
            <a:off x="483287" y="1291036"/>
            <a:ext cx="9009847" cy="4506617"/>
          </a:xfrm>
        </p:spPr>
        <p:txBody>
          <a:bodyPr/>
          <a:lstStyle/>
          <a:p>
            <a:pPr marL="0" indent="0">
              <a:buNone/>
            </a:pPr>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(not always the same)</a:t>
            </a:r>
          </a:p>
          <a:p>
            <a:pPr marL="342900" indent="-342900">
              <a:buFont typeface="+mj-lt"/>
              <a:buAutoNum type="arabicPeriod"/>
            </a:pPr>
            <a:r>
              <a:rPr lang="en-IE" dirty="0"/>
              <a:t>Every tag is defined</a:t>
            </a:r>
          </a:p>
          <a:p>
            <a:pPr marL="342900" indent="-342900">
              <a:buFont typeface="+mj-lt"/>
              <a:buAutoNum type="arabicPeriod"/>
            </a:pPr>
            <a:r>
              <a:rPr lang="en-IE" dirty="0"/>
              <a:t>Every tag is strictly required</a:t>
            </a:r>
          </a:p>
        </p:txBody>
      </p:sp>
      <p:sp>
        <p:nvSpPr>
          <p:cNvPr id="5" name="TextBox 4">
            <a:extLst>
              <a:ext uri="{FF2B5EF4-FFF2-40B4-BE49-F238E27FC236}">
                <a16:creationId xmlns:a16="http://schemas.microsoft.com/office/drawing/2014/main" id="{62BAA17C-3938-786F-012A-B72E618FD69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cxnSp>
        <p:nvCxnSpPr>
          <p:cNvPr id="14" name="Straight Arrow Connector 13">
            <a:extLst>
              <a:ext uri="{FF2B5EF4-FFF2-40B4-BE49-F238E27FC236}">
                <a16:creationId xmlns:a16="http://schemas.microsoft.com/office/drawing/2014/main" id="{4BF5BE33-88D1-ED82-7313-EA2C1C72D175}"/>
              </a:ext>
            </a:extLst>
          </p:cNvPr>
          <p:cNvCxnSpPr/>
          <p:nvPr/>
        </p:nvCxnSpPr>
        <p:spPr>
          <a:xfrm flipH="1">
            <a:off x="8321040" y="3759200"/>
            <a:ext cx="670560" cy="3149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2CB62F3-F53E-C984-3D12-9A2F14D040FA}"/>
              </a:ext>
            </a:extLst>
          </p:cNvPr>
          <p:cNvCxnSpPr/>
          <p:nvPr/>
        </p:nvCxnSpPr>
        <p:spPr>
          <a:xfrm>
            <a:off x="8969945" y="3759200"/>
            <a:ext cx="501534" cy="3149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F8DFE4F-FBB8-35F8-429E-9F35283DC200}"/>
              </a:ext>
            </a:extLst>
          </p:cNvPr>
          <p:cNvCxnSpPr>
            <a:cxnSpLocks/>
          </p:cNvCxnSpPr>
          <p:nvPr/>
        </p:nvCxnSpPr>
        <p:spPr>
          <a:xfrm flipH="1" flipV="1">
            <a:off x="6589986" y="3544344"/>
            <a:ext cx="481374" cy="21485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8C5FFF3-8284-F1E5-E91C-9D21BC0D0E9D}"/>
              </a:ext>
            </a:extLst>
          </p:cNvPr>
          <p:cNvCxnSpPr/>
          <p:nvPr/>
        </p:nvCxnSpPr>
        <p:spPr>
          <a:xfrm flipH="1">
            <a:off x="6817360" y="3759200"/>
            <a:ext cx="254000" cy="3149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079D8F3-0373-7CDB-24E9-7F3296602E18}"/>
              </a:ext>
            </a:extLst>
          </p:cNvPr>
          <p:cNvCxnSpPr/>
          <p:nvPr/>
        </p:nvCxnSpPr>
        <p:spPr>
          <a:xfrm flipV="1">
            <a:off x="7172960" y="5354320"/>
            <a:ext cx="0" cy="32512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6612F2A-2E6F-5897-5651-97FBB10FE21D}"/>
              </a:ext>
            </a:extLst>
          </p:cNvPr>
          <p:cNvCxnSpPr/>
          <p:nvPr/>
        </p:nvCxnSpPr>
        <p:spPr>
          <a:xfrm flipV="1">
            <a:off x="10210800" y="5354320"/>
            <a:ext cx="0" cy="32512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5211335D-E1ED-6617-ABFF-951866C871AB}"/>
              </a:ext>
            </a:extLst>
          </p:cNvPr>
          <p:cNvSpPr txBox="1"/>
          <p:nvPr/>
        </p:nvSpPr>
        <p:spPr>
          <a:xfrm>
            <a:off x="7002809" y="3544344"/>
            <a:ext cx="319318" cy="369332"/>
          </a:xfrm>
          <a:prstGeom prst="rect">
            <a:avLst/>
          </a:prstGeom>
          <a:noFill/>
        </p:spPr>
        <p:txBody>
          <a:bodyPr wrap="none" rtlCol="0">
            <a:spAutoFit/>
          </a:bodyPr>
          <a:lstStyle/>
          <a:p>
            <a:r>
              <a:rPr lang="en-IE" dirty="0"/>
              <a:t>1</a:t>
            </a:r>
          </a:p>
        </p:txBody>
      </p:sp>
      <p:sp>
        <p:nvSpPr>
          <p:cNvPr id="32" name="TextBox 31">
            <a:extLst>
              <a:ext uri="{FF2B5EF4-FFF2-40B4-BE49-F238E27FC236}">
                <a16:creationId xmlns:a16="http://schemas.microsoft.com/office/drawing/2014/main" id="{126B7EDE-FA03-108B-DDBF-50B1ABEA8659}"/>
              </a:ext>
            </a:extLst>
          </p:cNvPr>
          <p:cNvSpPr txBox="1"/>
          <p:nvPr/>
        </p:nvSpPr>
        <p:spPr>
          <a:xfrm>
            <a:off x="8831941" y="3410188"/>
            <a:ext cx="319318" cy="369332"/>
          </a:xfrm>
          <a:prstGeom prst="rect">
            <a:avLst/>
          </a:prstGeom>
          <a:noFill/>
        </p:spPr>
        <p:txBody>
          <a:bodyPr wrap="none" rtlCol="0">
            <a:spAutoFit/>
          </a:bodyPr>
          <a:lstStyle/>
          <a:p>
            <a:r>
              <a:rPr lang="en-IE" dirty="0"/>
              <a:t>2</a:t>
            </a:r>
          </a:p>
        </p:txBody>
      </p:sp>
      <p:sp>
        <p:nvSpPr>
          <p:cNvPr id="33" name="TextBox 32">
            <a:extLst>
              <a:ext uri="{FF2B5EF4-FFF2-40B4-BE49-F238E27FC236}">
                <a16:creationId xmlns:a16="http://schemas.microsoft.com/office/drawing/2014/main" id="{A7E2FFD0-D5F1-8C67-3D53-D1CF271A0575}"/>
              </a:ext>
            </a:extLst>
          </p:cNvPr>
          <p:cNvSpPr txBox="1"/>
          <p:nvPr/>
        </p:nvSpPr>
        <p:spPr>
          <a:xfrm>
            <a:off x="7013301" y="5682308"/>
            <a:ext cx="319318" cy="369332"/>
          </a:xfrm>
          <a:prstGeom prst="rect">
            <a:avLst/>
          </a:prstGeom>
          <a:noFill/>
        </p:spPr>
        <p:txBody>
          <a:bodyPr wrap="none" rtlCol="0">
            <a:spAutoFit/>
          </a:bodyPr>
          <a:lstStyle/>
          <a:p>
            <a:r>
              <a:rPr lang="en-IE" dirty="0"/>
              <a:t>3</a:t>
            </a:r>
          </a:p>
        </p:txBody>
      </p:sp>
      <p:sp>
        <p:nvSpPr>
          <p:cNvPr id="34" name="TextBox 33">
            <a:extLst>
              <a:ext uri="{FF2B5EF4-FFF2-40B4-BE49-F238E27FC236}">
                <a16:creationId xmlns:a16="http://schemas.microsoft.com/office/drawing/2014/main" id="{C99A5BC9-2C63-9CB7-2E0F-2B97B6640B20}"/>
              </a:ext>
            </a:extLst>
          </p:cNvPr>
          <p:cNvSpPr txBox="1"/>
          <p:nvPr/>
        </p:nvSpPr>
        <p:spPr>
          <a:xfrm>
            <a:off x="10051141" y="5732234"/>
            <a:ext cx="319318" cy="369332"/>
          </a:xfrm>
          <a:prstGeom prst="rect">
            <a:avLst/>
          </a:prstGeom>
          <a:noFill/>
        </p:spPr>
        <p:txBody>
          <a:bodyPr wrap="none" rtlCol="0">
            <a:spAutoFit/>
          </a:bodyPr>
          <a:lstStyle/>
          <a:p>
            <a:r>
              <a:rPr lang="en-IE" dirty="0"/>
              <a:t>4</a:t>
            </a:r>
          </a:p>
        </p:txBody>
      </p:sp>
      <p:sp>
        <p:nvSpPr>
          <p:cNvPr id="4" name="BJPseudoFooter">
            <a:extLst>
              <a:ext uri="{FF2B5EF4-FFF2-40B4-BE49-F238E27FC236}">
                <a16:creationId xmlns:a16="http://schemas.microsoft.com/office/drawing/2014/main" id="{964C4079-914F-6E25-D334-5B760F4DF59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78054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Agenda</a:t>
            </a:r>
          </a:p>
        </p:txBody>
      </p:sp>
      <p:graphicFrame>
        <p:nvGraphicFramePr>
          <p:cNvPr id="7" name="Content Placeholder 5"/>
          <p:cNvGraphicFramePr>
            <a:graphicFrameLocks/>
          </p:cNvGraphicFramePr>
          <p:nvPr>
            <p:extLst>
              <p:ext uri="{D42A27DB-BD31-4B8C-83A1-F6EECF244321}">
                <p14:modId xmlns:p14="http://schemas.microsoft.com/office/powerpoint/2010/main" val="1012912248"/>
              </p:ext>
            </p:extLst>
          </p:nvPr>
        </p:nvGraphicFramePr>
        <p:xfrm>
          <a:off x="823912" y="1809044"/>
          <a:ext cx="11185208" cy="3200400"/>
        </p:xfrm>
        <a:graphic>
          <a:graphicData uri="http://schemas.openxmlformats.org/drawingml/2006/table">
            <a:tbl>
              <a:tblPr firstRow="1" bandRow="1">
                <a:tableStyleId>{5C22544A-7EE6-4342-B048-85BDC9FD1C3A}</a:tableStyleId>
              </a:tblPr>
              <a:tblGrid>
                <a:gridCol w="1374278">
                  <a:extLst>
                    <a:ext uri="{9D8B030D-6E8A-4147-A177-3AD203B41FA5}">
                      <a16:colId xmlns:a16="http://schemas.microsoft.com/office/drawing/2014/main" val="3297925224"/>
                    </a:ext>
                  </a:extLst>
                </a:gridCol>
                <a:gridCol w="3731657">
                  <a:extLst>
                    <a:ext uri="{9D8B030D-6E8A-4147-A177-3AD203B41FA5}">
                      <a16:colId xmlns:a16="http://schemas.microsoft.com/office/drawing/2014/main" val="4068969200"/>
                    </a:ext>
                  </a:extLst>
                </a:gridCol>
                <a:gridCol w="6079273">
                  <a:extLst>
                    <a:ext uri="{9D8B030D-6E8A-4147-A177-3AD203B41FA5}">
                      <a16:colId xmlns:a16="http://schemas.microsoft.com/office/drawing/2014/main" val="2473662082"/>
                    </a:ext>
                  </a:extLst>
                </a:gridCol>
              </a:tblGrid>
              <a:tr h="404989">
                <a:tc>
                  <a:txBody>
                    <a:bodyPr/>
                    <a:lstStyle/>
                    <a:p>
                      <a:r>
                        <a:rPr lang="en-IE" sz="2400" dirty="0"/>
                        <a:t>Time</a:t>
                      </a:r>
                    </a:p>
                  </a:txBody>
                  <a:tcPr/>
                </a:tc>
                <a:tc>
                  <a:txBody>
                    <a:bodyPr/>
                    <a:lstStyle/>
                    <a:p>
                      <a:r>
                        <a:rPr lang="en-IE" sz="2400" dirty="0"/>
                        <a:t>Topic</a:t>
                      </a:r>
                    </a:p>
                  </a:txBody>
                  <a:tcPr/>
                </a:tc>
                <a:tc>
                  <a:txBody>
                    <a:bodyPr/>
                    <a:lstStyle/>
                    <a:p>
                      <a:r>
                        <a:rPr lang="en-IE" sz="2400" dirty="0"/>
                        <a:t>Speaker</a:t>
                      </a:r>
                    </a:p>
                  </a:txBody>
                  <a:tcPr/>
                </a:tc>
                <a:extLst>
                  <a:ext uri="{0D108BD9-81ED-4DB2-BD59-A6C34878D82A}">
                    <a16:rowId xmlns:a16="http://schemas.microsoft.com/office/drawing/2014/main" val="412597773"/>
                  </a:ext>
                </a:extLst>
              </a:tr>
              <a:tr h="404989">
                <a:tc>
                  <a:txBody>
                    <a:bodyPr/>
                    <a:lstStyle/>
                    <a:p>
                      <a:r>
                        <a:rPr lang="en-IE" sz="2400" dirty="0"/>
                        <a:t>9:45</a:t>
                      </a:r>
                    </a:p>
                  </a:txBody>
                  <a:tcPr/>
                </a:tc>
                <a:tc>
                  <a:txBody>
                    <a:bodyPr/>
                    <a:lstStyle/>
                    <a:p>
                      <a:r>
                        <a:rPr lang="en-IE" sz="2400" dirty="0"/>
                        <a:t>Introduction</a:t>
                      </a:r>
                    </a:p>
                  </a:txBody>
                  <a:tcPr/>
                </a:tc>
                <a:tc>
                  <a:txBody>
                    <a:bodyPr/>
                    <a:lstStyle/>
                    <a:p>
                      <a:r>
                        <a:rPr lang="en-IE" sz="2400" dirty="0"/>
                        <a:t>Niamh O’Malley</a:t>
                      </a:r>
                    </a:p>
                  </a:txBody>
                  <a:tcPr/>
                </a:tc>
                <a:extLst>
                  <a:ext uri="{0D108BD9-81ED-4DB2-BD59-A6C34878D82A}">
                    <a16:rowId xmlns:a16="http://schemas.microsoft.com/office/drawing/2014/main" val="3803270503"/>
                  </a:ext>
                </a:extLst>
              </a:tr>
              <a:tr h="404989">
                <a:tc>
                  <a:txBody>
                    <a:bodyPr/>
                    <a:lstStyle/>
                    <a:p>
                      <a:r>
                        <a:rPr lang="en-IE" sz="2400" dirty="0"/>
                        <a:t>10:05</a:t>
                      </a:r>
                    </a:p>
                  </a:txBody>
                  <a:tcPr/>
                </a:tc>
                <a:tc>
                  <a:txBody>
                    <a:bodyPr/>
                    <a:lstStyle/>
                    <a:p>
                      <a:r>
                        <a:rPr lang="en-IE" sz="2400" dirty="0"/>
                        <a:t>XSD / XML guidance</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IE" sz="2400" dirty="0"/>
                        <a:t>Stephen Maher/Francisco Barragan Herrera</a:t>
                      </a:r>
                    </a:p>
                  </a:txBody>
                  <a:tcPr/>
                </a:tc>
                <a:extLst>
                  <a:ext uri="{0D108BD9-81ED-4DB2-BD59-A6C34878D82A}">
                    <a16:rowId xmlns:a16="http://schemas.microsoft.com/office/drawing/2014/main" val="2630357595"/>
                  </a:ext>
                </a:extLst>
              </a:tr>
              <a:tr h="404989">
                <a:tc>
                  <a:txBody>
                    <a:bodyPr/>
                    <a:lstStyle/>
                    <a:p>
                      <a:r>
                        <a:rPr lang="en-IE" sz="2400" dirty="0"/>
                        <a:t>10:50</a:t>
                      </a:r>
                    </a:p>
                  </a:txBody>
                  <a:tcPr/>
                </a:tc>
                <a:tc>
                  <a:txBody>
                    <a:bodyPr/>
                    <a:lstStyle/>
                    <a:p>
                      <a:r>
                        <a:rPr lang="en-IE" sz="2400" i="1" dirty="0"/>
                        <a:t>Tea break</a:t>
                      </a:r>
                    </a:p>
                  </a:txBody>
                  <a:tcPr/>
                </a:tc>
                <a:tc>
                  <a:txBody>
                    <a:bodyPr/>
                    <a:lstStyle/>
                    <a:p>
                      <a:endParaRPr lang="en-IE" sz="2400" dirty="0"/>
                    </a:p>
                  </a:txBody>
                  <a:tcPr/>
                </a:tc>
                <a:extLst>
                  <a:ext uri="{0D108BD9-81ED-4DB2-BD59-A6C34878D82A}">
                    <a16:rowId xmlns:a16="http://schemas.microsoft.com/office/drawing/2014/main" val="1227732629"/>
                  </a:ext>
                </a:extLst>
              </a:tr>
              <a:tr h="404989">
                <a:tc>
                  <a:txBody>
                    <a:bodyPr/>
                    <a:lstStyle/>
                    <a:p>
                      <a:r>
                        <a:rPr lang="en-IE" sz="2400" dirty="0"/>
                        <a:t>11:05</a:t>
                      </a:r>
                    </a:p>
                  </a:txBody>
                  <a:tcPr/>
                </a:tc>
                <a:tc>
                  <a:txBody>
                    <a:bodyPr/>
                    <a:lstStyle/>
                    <a:p>
                      <a:r>
                        <a:rPr lang="en-IE" sz="2400" dirty="0"/>
                        <a:t>Pre-submitted questions</a:t>
                      </a:r>
                    </a:p>
                  </a:txBody>
                  <a:tcPr/>
                </a:tc>
                <a:tc>
                  <a:txBody>
                    <a:bodyPr/>
                    <a:lstStyle/>
                    <a:p>
                      <a:r>
                        <a:rPr lang="en-IE" sz="2400" dirty="0"/>
                        <a:t>Shuaiwei Zhou</a:t>
                      </a:r>
                    </a:p>
                  </a:txBody>
                  <a:tcPr/>
                </a:tc>
                <a:extLst>
                  <a:ext uri="{0D108BD9-81ED-4DB2-BD59-A6C34878D82A}">
                    <a16:rowId xmlns:a16="http://schemas.microsoft.com/office/drawing/2014/main" val="1352454651"/>
                  </a:ext>
                </a:extLst>
              </a:tr>
              <a:tr h="404989">
                <a:tc>
                  <a:txBody>
                    <a:bodyPr/>
                    <a:lstStyle/>
                    <a:p>
                      <a:r>
                        <a:rPr lang="en-IE" sz="2400" dirty="0"/>
                        <a:t>11:30</a:t>
                      </a:r>
                    </a:p>
                  </a:txBody>
                  <a:tcPr/>
                </a:tc>
                <a:tc>
                  <a:txBody>
                    <a:bodyPr/>
                    <a:lstStyle/>
                    <a:p>
                      <a:r>
                        <a:rPr lang="en-IE" sz="2400" i="1" dirty="0"/>
                        <a:t>Questions</a:t>
                      </a:r>
                      <a:r>
                        <a:rPr lang="en-IE" sz="2400" i="1" baseline="0" dirty="0"/>
                        <a:t> and answers</a:t>
                      </a:r>
                      <a:endParaRPr lang="en-IE" sz="2400" i="1" dirty="0"/>
                    </a:p>
                  </a:txBody>
                  <a:tcPr/>
                </a:tc>
                <a:tc>
                  <a:txBody>
                    <a:bodyPr/>
                    <a:lstStyle/>
                    <a:p>
                      <a:r>
                        <a:rPr lang="en-IE" sz="2400" dirty="0"/>
                        <a:t>All</a:t>
                      </a:r>
                    </a:p>
                  </a:txBody>
                  <a:tcPr/>
                </a:tc>
                <a:extLst>
                  <a:ext uri="{0D108BD9-81ED-4DB2-BD59-A6C34878D82A}">
                    <a16:rowId xmlns:a16="http://schemas.microsoft.com/office/drawing/2014/main" val="1334285555"/>
                  </a:ext>
                </a:extLst>
              </a:tr>
              <a:tr h="404989">
                <a:tc>
                  <a:txBody>
                    <a:bodyPr/>
                    <a:lstStyle/>
                    <a:p>
                      <a:r>
                        <a:rPr lang="en-IE" sz="2400" dirty="0"/>
                        <a:t>12:15</a:t>
                      </a:r>
                    </a:p>
                  </a:txBody>
                  <a:tcPr/>
                </a:tc>
                <a:tc>
                  <a:txBody>
                    <a:bodyPr/>
                    <a:lstStyle/>
                    <a:p>
                      <a:r>
                        <a:rPr lang="en-IE" sz="2400" dirty="0"/>
                        <a:t>Close</a:t>
                      </a:r>
                    </a:p>
                  </a:txBody>
                  <a:tcPr/>
                </a:tc>
                <a:tc>
                  <a:txBody>
                    <a:bodyPr/>
                    <a:lstStyle/>
                    <a:p>
                      <a:endParaRPr lang="en-IE" sz="2400" dirty="0"/>
                    </a:p>
                  </a:txBody>
                  <a:tcPr/>
                </a:tc>
                <a:extLst>
                  <a:ext uri="{0D108BD9-81ED-4DB2-BD59-A6C34878D82A}">
                    <a16:rowId xmlns:a16="http://schemas.microsoft.com/office/drawing/2014/main" val="2949985633"/>
                  </a:ext>
                </a:extLst>
              </a:tr>
            </a:tbl>
          </a:graphicData>
        </a:graphic>
      </p:graphicFrame>
      <p:sp>
        <p:nvSpPr>
          <p:cNvPr id="4" name="BJPseudoFooter">
            <a:extLst>
              <a:ext uri="{FF2B5EF4-FFF2-40B4-BE49-F238E27FC236}">
                <a16:creationId xmlns:a16="http://schemas.microsoft.com/office/drawing/2014/main" id="{FB18908E-FCAE-F529-7716-D5AD3F81E9B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616217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055B0C7-4579-6D99-3CBD-0B76CFA4FD29}"/>
              </a:ext>
            </a:extLst>
          </p:cNvPr>
          <p:cNvPicPr>
            <a:picLocks noChangeAspect="1"/>
          </p:cNvPicPr>
          <p:nvPr/>
        </p:nvPicPr>
        <p:blipFill>
          <a:blip r:embed="rId4"/>
          <a:stretch>
            <a:fillRect/>
          </a:stretch>
        </p:blipFill>
        <p:spPr>
          <a:xfrm>
            <a:off x="2854165" y="3499842"/>
            <a:ext cx="8589809" cy="2995866"/>
          </a:xfrm>
          <a:prstGeom prst="rect">
            <a:avLst/>
          </a:prstGeom>
        </p:spPr>
      </p:pic>
      <p:sp>
        <p:nvSpPr>
          <p:cNvPr id="8" name="Title 7"/>
          <p:cNvSpPr>
            <a:spLocks noGrp="1"/>
          </p:cNvSpPr>
          <p:nvPr>
            <p:ph type="title"/>
          </p:nvPr>
        </p:nvSpPr>
        <p:spPr/>
        <p:txBody>
          <a:bodyPr/>
          <a:lstStyle/>
          <a:p>
            <a:r>
              <a:rPr lang="en-IE" dirty="0"/>
              <a:t>XSD – Understanding Table Structure B</a:t>
            </a:r>
          </a:p>
        </p:txBody>
      </p:sp>
      <p:sp>
        <p:nvSpPr>
          <p:cNvPr id="10" name="Content Placeholder 9"/>
          <p:cNvSpPr>
            <a:spLocks noGrp="1"/>
          </p:cNvSpPr>
          <p:nvPr>
            <p:ph idx="10"/>
          </p:nvPr>
        </p:nvSpPr>
        <p:spPr>
          <a:xfrm>
            <a:off x="483286" y="1291036"/>
            <a:ext cx="11708713" cy="4506617"/>
          </a:xfrm>
        </p:spPr>
        <p:txBody>
          <a:bodyPr/>
          <a:lstStyle/>
          <a:p>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(always the same for a Table Structure B )</a:t>
            </a:r>
          </a:p>
          <a:p>
            <a:pPr marL="342900" indent="-342900">
              <a:buFont typeface="+mj-lt"/>
              <a:buAutoNum type="arabicPeriod"/>
            </a:pPr>
            <a:r>
              <a:rPr lang="en-IE" dirty="0"/>
              <a:t>The identifier must always be reported (this is the 3 letter tag) as defined in </a:t>
            </a:r>
            <a:r>
              <a:rPr lang="en-IE" dirty="0" err="1"/>
              <a:t>GeneralCloseTableRowIdentifier</a:t>
            </a:r>
            <a:endParaRPr lang="en-IE" dirty="0"/>
          </a:p>
          <a:p>
            <a:pPr marL="342900" indent="-342900">
              <a:buFont typeface="+mj-lt"/>
              <a:buAutoNum type="arabicPeriod"/>
            </a:pPr>
            <a:r>
              <a:rPr lang="en-IE" dirty="0"/>
              <a:t>One of these items must be reported (as per the guidance)</a:t>
            </a:r>
          </a:p>
        </p:txBody>
      </p:sp>
      <p:sp>
        <p:nvSpPr>
          <p:cNvPr id="5" name="TextBox 4">
            <a:extLst>
              <a:ext uri="{FF2B5EF4-FFF2-40B4-BE49-F238E27FC236}">
                <a16:creationId xmlns:a16="http://schemas.microsoft.com/office/drawing/2014/main" id="{4DC83464-8212-B95C-B7BE-E054B3C33FD5}"/>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cxnSp>
        <p:nvCxnSpPr>
          <p:cNvPr id="12" name="Straight Arrow Connector 11">
            <a:extLst>
              <a:ext uri="{FF2B5EF4-FFF2-40B4-BE49-F238E27FC236}">
                <a16:creationId xmlns:a16="http://schemas.microsoft.com/office/drawing/2014/main" id="{2A8A2C1A-0B59-56F5-0A34-F2CB33F3B39B}"/>
              </a:ext>
            </a:extLst>
          </p:cNvPr>
          <p:cNvCxnSpPr/>
          <p:nvPr/>
        </p:nvCxnSpPr>
        <p:spPr>
          <a:xfrm flipH="1" flipV="1">
            <a:off x="5201920" y="3688080"/>
            <a:ext cx="254000" cy="13208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5EF6736-07FA-EB39-2E24-2F71E4BD6732}"/>
              </a:ext>
            </a:extLst>
          </p:cNvPr>
          <p:cNvCxnSpPr/>
          <p:nvPr/>
        </p:nvCxnSpPr>
        <p:spPr>
          <a:xfrm flipH="1">
            <a:off x="5328920" y="3820160"/>
            <a:ext cx="127000" cy="21336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F0F77E6-D64F-56E2-692F-B9EDBBFA6809}"/>
              </a:ext>
            </a:extLst>
          </p:cNvPr>
          <p:cNvCxnSpPr>
            <a:cxnSpLocks/>
          </p:cNvCxnSpPr>
          <p:nvPr/>
        </p:nvCxnSpPr>
        <p:spPr>
          <a:xfrm flipH="1">
            <a:off x="6654800" y="3869174"/>
            <a:ext cx="531813" cy="16434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A08BEA92-4DF6-B11F-B97C-5D648884DA27}"/>
              </a:ext>
            </a:extLst>
          </p:cNvPr>
          <p:cNvCxnSpPr>
            <a:cxnSpLocks/>
          </p:cNvCxnSpPr>
          <p:nvPr/>
        </p:nvCxnSpPr>
        <p:spPr>
          <a:xfrm>
            <a:off x="7186613" y="3869174"/>
            <a:ext cx="433387" cy="16434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26D5EB8-1FC4-89E9-1AA5-E9B8E108C9BE}"/>
              </a:ext>
            </a:extLst>
          </p:cNvPr>
          <p:cNvCxnSpPr/>
          <p:nvPr/>
        </p:nvCxnSpPr>
        <p:spPr>
          <a:xfrm>
            <a:off x="8556170" y="4751788"/>
            <a:ext cx="32512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A2961F4-9F96-1621-BE59-BE4AE74965FA}"/>
              </a:ext>
            </a:extLst>
          </p:cNvPr>
          <p:cNvCxnSpPr>
            <a:cxnSpLocks/>
          </p:cNvCxnSpPr>
          <p:nvPr/>
        </p:nvCxnSpPr>
        <p:spPr>
          <a:xfrm flipH="1">
            <a:off x="8718730" y="4751788"/>
            <a:ext cx="3630" cy="75860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5AF1A67-0A0E-790C-6E45-4A7717B5269B}"/>
              </a:ext>
            </a:extLst>
          </p:cNvPr>
          <p:cNvCxnSpPr/>
          <p:nvPr/>
        </p:nvCxnSpPr>
        <p:spPr>
          <a:xfrm>
            <a:off x="8556170" y="5510393"/>
            <a:ext cx="32512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E1FB5F20-EC31-644D-904C-9FB3A5C82C97}"/>
              </a:ext>
            </a:extLst>
          </p:cNvPr>
          <p:cNvSpPr txBox="1"/>
          <p:nvPr/>
        </p:nvSpPr>
        <p:spPr>
          <a:xfrm>
            <a:off x="5423261" y="3635493"/>
            <a:ext cx="319318" cy="369332"/>
          </a:xfrm>
          <a:prstGeom prst="rect">
            <a:avLst/>
          </a:prstGeom>
          <a:noFill/>
        </p:spPr>
        <p:txBody>
          <a:bodyPr wrap="none" rtlCol="0">
            <a:spAutoFit/>
          </a:bodyPr>
          <a:lstStyle/>
          <a:p>
            <a:r>
              <a:rPr lang="en-IE" dirty="0"/>
              <a:t>1</a:t>
            </a:r>
          </a:p>
        </p:txBody>
      </p:sp>
      <p:sp>
        <p:nvSpPr>
          <p:cNvPr id="32" name="TextBox 31">
            <a:extLst>
              <a:ext uri="{FF2B5EF4-FFF2-40B4-BE49-F238E27FC236}">
                <a16:creationId xmlns:a16="http://schemas.microsoft.com/office/drawing/2014/main" id="{F0064EFD-C5D5-9B4D-E15D-D8168EA5BBB2}"/>
              </a:ext>
            </a:extLst>
          </p:cNvPr>
          <p:cNvSpPr txBox="1"/>
          <p:nvPr/>
        </p:nvSpPr>
        <p:spPr>
          <a:xfrm>
            <a:off x="7048589" y="3528337"/>
            <a:ext cx="319318" cy="369332"/>
          </a:xfrm>
          <a:prstGeom prst="rect">
            <a:avLst/>
          </a:prstGeom>
          <a:noFill/>
        </p:spPr>
        <p:txBody>
          <a:bodyPr wrap="none" rtlCol="0">
            <a:spAutoFit/>
          </a:bodyPr>
          <a:lstStyle/>
          <a:p>
            <a:r>
              <a:rPr lang="en-IE" dirty="0"/>
              <a:t>2</a:t>
            </a:r>
          </a:p>
        </p:txBody>
      </p:sp>
      <p:sp>
        <p:nvSpPr>
          <p:cNvPr id="33" name="TextBox 32">
            <a:extLst>
              <a:ext uri="{FF2B5EF4-FFF2-40B4-BE49-F238E27FC236}">
                <a16:creationId xmlns:a16="http://schemas.microsoft.com/office/drawing/2014/main" id="{7E779365-93F1-2187-2A4C-5DF9CB729059}"/>
              </a:ext>
            </a:extLst>
          </p:cNvPr>
          <p:cNvSpPr txBox="1"/>
          <p:nvPr/>
        </p:nvSpPr>
        <p:spPr>
          <a:xfrm>
            <a:off x="11075172" y="4387334"/>
            <a:ext cx="319318" cy="369332"/>
          </a:xfrm>
          <a:prstGeom prst="rect">
            <a:avLst/>
          </a:prstGeom>
          <a:noFill/>
        </p:spPr>
        <p:txBody>
          <a:bodyPr wrap="none" rtlCol="0">
            <a:spAutoFit/>
          </a:bodyPr>
          <a:lstStyle/>
          <a:p>
            <a:r>
              <a:rPr lang="en-IE" dirty="0"/>
              <a:t>3</a:t>
            </a:r>
          </a:p>
        </p:txBody>
      </p:sp>
      <p:sp>
        <p:nvSpPr>
          <p:cNvPr id="34" name="TextBox 33">
            <a:extLst>
              <a:ext uri="{FF2B5EF4-FFF2-40B4-BE49-F238E27FC236}">
                <a16:creationId xmlns:a16="http://schemas.microsoft.com/office/drawing/2014/main" id="{6D2E79FA-2B54-F954-0FAC-35EAE11CE902}"/>
              </a:ext>
            </a:extLst>
          </p:cNvPr>
          <p:cNvSpPr txBox="1"/>
          <p:nvPr/>
        </p:nvSpPr>
        <p:spPr>
          <a:xfrm>
            <a:off x="8812345" y="4946425"/>
            <a:ext cx="319318" cy="369332"/>
          </a:xfrm>
          <a:prstGeom prst="rect">
            <a:avLst/>
          </a:prstGeom>
          <a:noFill/>
        </p:spPr>
        <p:txBody>
          <a:bodyPr wrap="none" rtlCol="0">
            <a:spAutoFit/>
          </a:bodyPr>
          <a:lstStyle/>
          <a:p>
            <a:r>
              <a:rPr lang="en-IE" dirty="0"/>
              <a:t>4</a:t>
            </a:r>
          </a:p>
        </p:txBody>
      </p:sp>
      <p:sp>
        <p:nvSpPr>
          <p:cNvPr id="4" name="BJPseudoFooter">
            <a:extLst>
              <a:ext uri="{FF2B5EF4-FFF2-40B4-BE49-F238E27FC236}">
                <a16:creationId xmlns:a16="http://schemas.microsoft.com/office/drawing/2014/main" id="{8D3E3D4B-CF30-61AC-F797-1B24B11CC04B}"/>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59237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XML Submission File</a:t>
            </a:r>
          </a:p>
        </p:txBody>
      </p:sp>
      <p:sp>
        <p:nvSpPr>
          <p:cNvPr id="4" name="Content Placeholder 3"/>
          <p:cNvSpPr>
            <a:spLocks noGrp="1"/>
          </p:cNvSpPr>
          <p:nvPr>
            <p:ph idx="10"/>
          </p:nvPr>
        </p:nvSpPr>
        <p:spPr/>
        <p:txBody>
          <a:bodyPr/>
          <a:lstStyle/>
          <a:p>
            <a:r>
              <a:rPr lang="en-IE" dirty="0"/>
              <a:t>Only XML submissions will be accepted</a:t>
            </a:r>
          </a:p>
          <a:p>
            <a:endParaRPr lang="en-IE" dirty="0"/>
          </a:p>
          <a:p>
            <a:r>
              <a:rPr lang="en-IE" dirty="0"/>
              <a:t>Must follow the XSD “blueprint” </a:t>
            </a:r>
          </a:p>
          <a:p>
            <a:endParaRPr lang="en-IE" dirty="0"/>
          </a:p>
          <a:p>
            <a:r>
              <a:rPr lang="en-IE" dirty="0"/>
              <a:t>Data points are defined by 3 letter codes JAA, JAB, JAC etc.</a:t>
            </a:r>
          </a:p>
          <a:p>
            <a:endParaRPr lang="en-IE" dirty="0"/>
          </a:p>
          <a:p>
            <a:r>
              <a:rPr lang="en-IE" dirty="0"/>
              <a:t>Key information in the guidance (.pdf) document </a:t>
            </a:r>
          </a:p>
          <a:p>
            <a:endParaRPr lang="en-IE" dirty="0"/>
          </a:p>
          <a:p>
            <a:endParaRPr lang="en-IE" dirty="0"/>
          </a:p>
        </p:txBody>
      </p:sp>
      <p:sp>
        <p:nvSpPr>
          <p:cNvPr id="7" name="TextBox 6">
            <a:extLst>
              <a:ext uri="{FF2B5EF4-FFF2-40B4-BE49-F238E27FC236}">
                <a16:creationId xmlns:a16="http://schemas.microsoft.com/office/drawing/2014/main" id="{76384AC8-50AA-E995-BB98-2B42CF790C1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10" name="Picture 9">
            <a:extLst>
              <a:ext uri="{FF2B5EF4-FFF2-40B4-BE49-F238E27FC236}">
                <a16:creationId xmlns:a16="http://schemas.microsoft.com/office/drawing/2014/main" id="{6C174FBC-EB70-D0CD-4CAC-EFAC16CCDAA2}"/>
              </a:ext>
            </a:extLst>
          </p:cNvPr>
          <p:cNvPicPr>
            <a:picLocks noChangeAspect="1"/>
          </p:cNvPicPr>
          <p:nvPr/>
        </p:nvPicPr>
        <p:blipFill>
          <a:blip r:embed="rId4"/>
          <a:stretch>
            <a:fillRect/>
          </a:stretch>
        </p:blipFill>
        <p:spPr>
          <a:xfrm>
            <a:off x="6881941" y="1397383"/>
            <a:ext cx="3534268" cy="1162212"/>
          </a:xfrm>
          <a:prstGeom prst="rect">
            <a:avLst/>
          </a:prstGeom>
        </p:spPr>
      </p:pic>
      <p:pic>
        <p:nvPicPr>
          <p:cNvPr id="5" name="Picture 4">
            <a:extLst>
              <a:ext uri="{FF2B5EF4-FFF2-40B4-BE49-F238E27FC236}">
                <a16:creationId xmlns:a16="http://schemas.microsoft.com/office/drawing/2014/main" id="{978A3D1E-1DDC-B57A-4DDF-8287161A7CA4}"/>
              </a:ext>
            </a:extLst>
          </p:cNvPr>
          <p:cNvPicPr>
            <a:picLocks noChangeAspect="1"/>
          </p:cNvPicPr>
          <p:nvPr/>
        </p:nvPicPr>
        <p:blipFill>
          <a:blip r:embed="rId5"/>
          <a:stretch>
            <a:fillRect/>
          </a:stretch>
        </p:blipFill>
        <p:spPr>
          <a:xfrm>
            <a:off x="6881941" y="3082602"/>
            <a:ext cx="4579590" cy="2813965"/>
          </a:xfrm>
          <a:prstGeom prst="rect">
            <a:avLst/>
          </a:prstGeom>
        </p:spPr>
      </p:pic>
      <p:sp>
        <p:nvSpPr>
          <p:cNvPr id="8" name="BJPseudoFooter">
            <a:extLst>
              <a:ext uri="{FF2B5EF4-FFF2-40B4-BE49-F238E27FC236}">
                <a16:creationId xmlns:a16="http://schemas.microsoft.com/office/drawing/2014/main" id="{CC4309CF-5825-FF18-5FF4-8B1742DC536B}"/>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902118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8D4E6-4023-6116-765E-67F8A7A3100B}"/>
              </a:ext>
            </a:extLst>
          </p:cNvPr>
          <p:cNvSpPr>
            <a:spLocks noGrp="1"/>
          </p:cNvSpPr>
          <p:nvPr>
            <p:ph type="title"/>
          </p:nvPr>
        </p:nvSpPr>
        <p:spPr/>
        <p:txBody>
          <a:bodyPr/>
          <a:lstStyle/>
          <a:p>
            <a:r>
              <a:rPr lang="en-IE" dirty="0"/>
              <a:t>XML Submission File – Samples on website</a:t>
            </a:r>
          </a:p>
        </p:txBody>
      </p:sp>
      <p:sp>
        <p:nvSpPr>
          <p:cNvPr id="19" name="TextBox 18">
            <a:extLst>
              <a:ext uri="{FF2B5EF4-FFF2-40B4-BE49-F238E27FC236}">
                <a16:creationId xmlns:a16="http://schemas.microsoft.com/office/drawing/2014/main" id="{FB004488-72E6-F276-1DB0-0000E1DA4CCB}"/>
              </a:ext>
            </a:extLst>
          </p:cNvPr>
          <p:cNvSpPr txBox="1"/>
          <p:nvPr/>
        </p:nvSpPr>
        <p:spPr>
          <a:xfrm>
            <a:off x="127000" y="1627107"/>
            <a:ext cx="6093500" cy="370038"/>
          </a:xfrm>
          <a:prstGeom prst="rect">
            <a:avLst/>
          </a:prstGeom>
          <a:noFill/>
        </p:spPr>
        <p:txBody>
          <a:bodyPr wrap="square">
            <a:spAutoFit/>
          </a:bodyPr>
          <a:lstStyle/>
          <a:p>
            <a:pPr marL="228600" marR="0" lvl="0" indent="-228600" algn="l" defTabSz="914400" rtl="0" eaLnBrk="1" fontAlgn="auto" latinLnBrk="0" hangingPunct="1">
              <a:lnSpc>
                <a:spcPct val="110000"/>
              </a:lnSpc>
              <a:spcBef>
                <a:spcPts val="1000"/>
              </a:spcBef>
              <a:spcAft>
                <a:spcPts val="0"/>
              </a:spcAft>
              <a:buClr>
                <a:srgbClr val="5EC5C2"/>
              </a:buClr>
              <a:buSzPct val="110000"/>
              <a:buFont typeface="Arial" panose="020B0604020202020204" pitchFamily="34" charset="0"/>
              <a:buChar char="•"/>
              <a:tabLst/>
              <a:defRPr/>
            </a:pPr>
            <a:r>
              <a:rPr kumimoji="0" lang="en-IE" sz="1800" b="0" i="0" u="none" strike="noStrike" kern="1200" cap="none" spc="0" normalizeH="0" baseline="0" noProof="0" dirty="0">
                <a:ln>
                  <a:noFill/>
                </a:ln>
                <a:solidFill>
                  <a:prstClr val="white"/>
                </a:solidFill>
                <a:effectLst/>
                <a:uLnTx/>
                <a:uFillTx/>
                <a:latin typeface="Lato"/>
                <a:ea typeface="+mn-ea"/>
                <a:cs typeface="+mn-cs"/>
              </a:rPr>
              <a:t>Politically Exposed Person Table Example </a:t>
            </a:r>
          </a:p>
        </p:txBody>
      </p:sp>
      <p:sp>
        <p:nvSpPr>
          <p:cNvPr id="20" name="TextBox 19">
            <a:extLst>
              <a:ext uri="{FF2B5EF4-FFF2-40B4-BE49-F238E27FC236}">
                <a16:creationId xmlns:a16="http://schemas.microsoft.com/office/drawing/2014/main" id="{73585DAB-1D34-DDB4-5E9D-97C2FEC1A53A}"/>
              </a:ext>
            </a:extLst>
          </p:cNvPr>
          <p:cNvSpPr txBox="1"/>
          <p:nvPr/>
        </p:nvSpPr>
        <p:spPr>
          <a:xfrm>
            <a:off x="127000" y="3429000"/>
            <a:ext cx="2881858" cy="370038"/>
          </a:xfrm>
          <a:prstGeom prst="rect">
            <a:avLst/>
          </a:prstGeom>
          <a:noFill/>
        </p:spPr>
        <p:txBody>
          <a:bodyPr wrap="square">
            <a:spAutoFit/>
          </a:bodyPr>
          <a:lstStyle/>
          <a:p>
            <a:pPr marL="228600" marR="0" lvl="0" indent="-228600" algn="l" defTabSz="914400" rtl="0" eaLnBrk="1" fontAlgn="auto" latinLnBrk="0" hangingPunct="1">
              <a:lnSpc>
                <a:spcPct val="110000"/>
              </a:lnSpc>
              <a:spcBef>
                <a:spcPts val="1000"/>
              </a:spcBef>
              <a:spcAft>
                <a:spcPts val="0"/>
              </a:spcAft>
              <a:buClr>
                <a:srgbClr val="5EC5C2"/>
              </a:buClr>
              <a:buSzPct val="110000"/>
              <a:buFont typeface="Arial" panose="020B0604020202020204" pitchFamily="34" charset="0"/>
              <a:buChar char="•"/>
              <a:tabLst/>
              <a:defRPr/>
            </a:pPr>
            <a:r>
              <a:rPr kumimoji="0" lang="en-IE" sz="1800" b="0" i="0" u="none" strike="noStrike" kern="1200" cap="none" spc="0" normalizeH="0" baseline="0" noProof="0" dirty="0">
                <a:ln>
                  <a:noFill/>
                </a:ln>
                <a:solidFill>
                  <a:prstClr val="white"/>
                </a:solidFill>
                <a:effectLst/>
                <a:uLnTx/>
                <a:uFillTx/>
                <a:latin typeface="Lato"/>
                <a:ea typeface="+mn-ea"/>
                <a:cs typeface="+mn-cs"/>
              </a:rPr>
              <a:t>General Table Example</a:t>
            </a:r>
          </a:p>
        </p:txBody>
      </p:sp>
      <p:pic>
        <p:nvPicPr>
          <p:cNvPr id="4" name="Picture 3">
            <a:extLst>
              <a:ext uri="{FF2B5EF4-FFF2-40B4-BE49-F238E27FC236}">
                <a16:creationId xmlns:a16="http://schemas.microsoft.com/office/drawing/2014/main" id="{C41B9374-BAB3-1CC5-6A62-060D64D09E5E}"/>
              </a:ext>
            </a:extLst>
          </p:cNvPr>
          <p:cNvPicPr>
            <a:picLocks noChangeAspect="1"/>
          </p:cNvPicPr>
          <p:nvPr/>
        </p:nvPicPr>
        <p:blipFill>
          <a:blip r:embed="rId4"/>
          <a:stretch>
            <a:fillRect/>
          </a:stretch>
        </p:blipFill>
        <p:spPr>
          <a:xfrm>
            <a:off x="3657600" y="3429000"/>
            <a:ext cx="8011469" cy="2498106"/>
          </a:xfrm>
          <a:prstGeom prst="rect">
            <a:avLst/>
          </a:prstGeom>
        </p:spPr>
      </p:pic>
      <p:pic>
        <p:nvPicPr>
          <p:cNvPr id="8" name="Picture 7">
            <a:extLst>
              <a:ext uri="{FF2B5EF4-FFF2-40B4-BE49-F238E27FC236}">
                <a16:creationId xmlns:a16="http://schemas.microsoft.com/office/drawing/2014/main" id="{8C6D3F1D-DCB8-A7AA-3E51-89B633DE5C39}"/>
              </a:ext>
            </a:extLst>
          </p:cNvPr>
          <p:cNvPicPr>
            <a:picLocks noChangeAspect="1"/>
          </p:cNvPicPr>
          <p:nvPr/>
        </p:nvPicPr>
        <p:blipFill>
          <a:blip r:embed="rId5"/>
          <a:stretch>
            <a:fillRect/>
          </a:stretch>
        </p:blipFill>
        <p:spPr>
          <a:xfrm>
            <a:off x="5442931" y="1627108"/>
            <a:ext cx="5705876" cy="1021500"/>
          </a:xfrm>
          <a:prstGeom prst="rect">
            <a:avLst/>
          </a:prstGeom>
        </p:spPr>
      </p:pic>
      <p:sp>
        <p:nvSpPr>
          <p:cNvPr id="6" name="BJPseudoFooter">
            <a:extLst>
              <a:ext uri="{FF2B5EF4-FFF2-40B4-BE49-F238E27FC236}">
                <a16:creationId xmlns:a16="http://schemas.microsoft.com/office/drawing/2014/main" id="{A054FBCF-8D52-20B7-8927-0646409AF08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116299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A Example</a:t>
            </a:r>
          </a:p>
        </p:txBody>
      </p:sp>
      <p:sp>
        <p:nvSpPr>
          <p:cNvPr id="10" name="Content Placeholder 9"/>
          <p:cNvSpPr>
            <a:spLocks noGrp="1"/>
          </p:cNvSpPr>
          <p:nvPr>
            <p:ph idx="10"/>
          </p:nvPr>
        </p:nvSpPr>
        <p:spPr>
          <a:xfrm>
            <a:off x="483287" y="1291036"/>
            <a:ext cx="11331724" cy="4506617"/>
          </a:xfrm>
        </p:spPr>
        <p:txBody>
          <a:bodyPr/>
          <a:lstStyle/>
          <a:p>
            <a:pPr marL="0" indent="0">
              <a:buNone/>
            </a:pPr>
            <a:r>
              <a:rPr lang="en-IE" dirty="0"/>
              <a:t> </a:t>
            </a:r>
          </a:p>
          <a:p>
            <a:pPr marL="0" indent="0">
              <a:buNone/>
            </a:pPr>
            <a:r>
              <a:rPr lang="en-IE" dirty="0"/>
              <a:t> &lt;A0706&gt;</a:t>
            </a:r>
          </a:p>
          <a:p>
            <a:pPr marL="0" indent="0">
              <a:buNone/>
            </a:pPr>
            <a:r>
              <a:rPr lang="en-IE" dirty="0"/>
              <a:t>    &lt;A07061 JSL="IE" JSM="247" JSN="695"&gt;&lt;/A07061&gt;</a:t>
            </a:r>
          </a:p>
          <a:p>
            <a:pPr marL="0" indent="0">
              <a:buNone/>
            </a:pPr>
            <a:r>
              <a:rPr lang="en-IE" dirty="0"/>
              <a:t>    &lt;A07061 JSL="GB" JSM="239" JSN="445"&gt;&lt;/A07061&gt;</a:t>
            </a:r>
          </a:p>
          <a:p>
            <a:pPr marL="0" indent="0">
              <a:buNone/>
            </a:pPr>
            <a:r>
              <a:rPr lang="en-IE" dirty="0"/>
              <a:t>    &lt;A07061 JSL="ES" JSM="116" JSN="775"&gt;&lt;/A07061&gt;</a:t>
            </a:r>
          </a:p>
          <a:p>
            <a:pPr marL="0" indent="0">
              <a:buNone/>
            </a:pPr>
            <a:r>
              <a:rPr lang="en-IE" dirty="0"/>
              <a:t>        ....</a:t>
            </a:r>
          </a:p>
          <a:p>
            <a:pPr marL="0" indent="0">
              <a:buNone/>
            </a:pPr>
            <a:r>
              <a:rPr lang="en-IE" dirty="0"/>
              <a:t>    &lt;A07061 JSL="ZW" JSM="926" JSN="751"&gt;&lt;/A07061&gt;</a:t>
            </a:r>
          </a:p>
          <a:p>
            <a:pPr marL="0" indent="0">
              <a:buNone/>
            </a:pPr>
            <a:r>
              <a:rPr lang="en-IE" dirty="0"/>
              <a:t>&lt;/A0706&gt;</a:t>
            </a:r>
          </a:p>
        </p:txBody>
      </p:sp>
      <p:sp>
        <p:nvSpPr>
          <p:cNvPr id="5" name="TextBox 4">
            <a:extLst>
              <a:ext uri="{FF2B5EF4-FFF2-40B4-BE49-F238E27FC236}">
                <a16:creationId xmlns:a16="http://schemas.microsoft.com/office/drawing/2014/main" id="{D8B0B018-033C-0E2A-61C7-10FC4E21FFE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9" name="Picture 8">
            <a:extLst>
              <a:ext uri="{FF2B5EF4-FFF2-40B4-BE49-F238E27FC236}">
                <a16:creationId xmlns:a16="http://schemas.microsoft.com/office/drawing/2014/main" id="{540A7B03-9B1B-8242-D3FD-F829CB2D4DE5}"/>
              </a:ext>
            </a:extLst>
          </p:cNvPr>
          <p:cNvPicPr>
            <a:picLocks noChangeAspect="1"/>
          </p:cNvPicPr>
          <p:nvPr/>
        </p:nvPicPr>
        <p:blipFill>
          <a:blip r:embed="rId4"/>
          <a:stretch>
            <a:fillRect/>
          </a:stretch>
        </p:blipFill>
        <p:spPr>
          <a:xfrm>
            <a:off x="6990572" y="1172288"/>
            <a:ext cx="4944165" cy="4744112"/>
          </a:xfrm>
          <a:prstGeom prst="rect">
            <a:avLst/>
          </a:prstGeom>
        </p:spPr>
      </p:pic>
      <p:sp>
        <p:nvSpPr>
          <p:cNvPr id="4" name="BJPseudoFooter">
            <a:extLst>
              <a:ext uri="{FF2B5EF4-FFF2-40B4-BE49-F238E27FC236}">
                <a16:creationId xmlns:a16="http://schemas.microsoft.com/office/drawing/2014/main" id="{54F534AE-5199-76FF-D643-81D54980D5E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535919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B Example</a:t>
            </a:r>
          </a:p>
        </p:txBody>
      </p:sp>
      <p:sp>
        <p:nvSpPr>
          <p:cNvPr id="10" name="Content Placeholder 9"/>
          <p:cNvSpPr>
            <a:spLocks noGrp="1"/>
          </p:cNvSpPr>
          <p:nvPr>
            <p:ph idx="10"/>
          </p:nvPr>
        </p:nvSpPr>
        <p:spPr>
          <a:xfrm>
            <a:off x="480167" y="874376"/>
            <a:ext cx="11454016" cy="4506617"/>
          </a:xfrm>
        </p:spPr>
        <p:txBody>
          <a:bodyPr/>
          <a:lstStyle/>
          <a:p>
            <a:pPr marL="0" indent="0">
              <a:buNone/>
            </a:pPr>
            <a:endParaRPr lang="en-IE" dirty="0"/>
          </a:p>
          <a:p>
            <a:pPr marL="0" indent="0">
              <a:buNone/>
            </a:pPr>
            <a:r>
              <a:rPr lang="en-IE" dirty="0"/>
              <a:t>&lt;A0701&gt;</a:t>
            </a:r>
          </a:p>
          <a:p>
            <a:pPr marL="0" indent="0">
              <a:buNone/>
            </a:pPr>
            <a:r>
              <a:rPr lang="en-IE" dirty="0"/>
              <a:t>    &lt;A07011 Identifier="JAA" </a:t>
            </a:r>
            <a:r>
              <a:rPr lang="en-IE" dirty="0" err="1"/>
              <a:t>IntegerValue</a:t>
            </a:r>
            <a:r>
              <a:rPr lang="en-IE" dirty="0"/>
              <a:t>="452"&gt;&lt;/A07011&gt;</a:t>
            </a:r>
          </a:p>
          <a:p>
            <a:pPr marL="0" indent="0">
              <a:buNone/>
            </a:pPr>
            <a:r>
              <a:rPr lang="en-IE" dirty="0"/>
              <a:t>    &lt;A07011 Identifier="JAB" </a:t>
            </a:r>
            <a:r>
              <a:rPr lang="en-IE" dirty="0" err="1"/>
              <a:t>EnumerationYesNo</a:t>
            </a:r>
            <a:r>
              <a:rPr lang="en-IE" dirty="0"/>
              <a:t>="Yes"&gt;&lt;/A07011&gt;</a:t>
            </a:r>
          </a:p>
          <a:p>
            <a:pPr marL="0" indent="0">
              <a:buNone/>
            </a:pPr>
            <a:r>
              <a:rPr lang="en-US" dirty="0"/>
              <a:t>    &lt;A07011 Identifier="JAC" String500="fNbCT5EmHPIm"&gt;&lt;/A07011&gt;</a:t>
            </a:r>
            <a:endParaRPr lang="en-IE" dirty="0"/>
          </a:p>
          <a:p>
            <a:pPr marL="0" indent="0">
              <a:buNone/>
            </a:pPr>
            <a:r>
              <a:rPr lang="en-IE" dirty="0"/>
              <a:t>	......</a:t>
            </a:r>
          </a:p>
          <a:p>
            <a:pPr marL="0" indent="0">
              <a:buNone/>
            </a:pPr>
            <a:r>
              <a:rPr lang="en-IE" dirty="0"/>
              <a:t>    &lt;A07011 Identifier="JAF" </a:t>
            </a:r>
            <a:r>
              <a:rPr lang="en-IE" dirty="0" err="1"/>
              <a:t>EnumerationYesNo</a:t>
            </a:r>
            <a:r>
              <a:rPr lang="en-IE" dirty="0"/>
              <a:t>="No"&gt;&lt;/A07011&gt;</a:t>
            </a:r>
          </a:p>
          <a:p>
            <a:pPr marL="0" indent="0">
              <a:buNone/>
            </a:pPr>
            <a:r>
              <a:rPr lang="en-IE" dirty="0"/>
              <a:t>  &lt;/A0701&gt;</a:t>
            </a:r>
          </a:p>
        </p:txBody>
      </p:sp>
      <p:sp>
        <p:nvSpPr>
          <p:cNvPr id="5" name="TextBox 4">
            <a:extLst>
              <a:ext uri="{FF2B5EF4-FFF2-40B4-BE49-F238E27FC236}">
                <a16:creationId xmlns:a16="http://schemas.microsoft.com/office/drawing/2014/main" id="{0D50B60A-3C31-81F0-837D-AE1D7EED1D8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7" name="Picture 6">
            <a:extLst>
              <a:ext uri="{FF2B5EF4-FFF2-40B4-BE49-F238E27FC236}">
                <a16:creationId xmlns:a16="http://schemas.microsoft.com/office/drawing/2014/main" id="{7EB42037-79FF-20C5-0B8F-7BB9B2A7B047}"/>
              </a:ext>
            </a:extLst>
          </p:cNvPr>
          <p:cNvPicPr>
            <a:picLocks noChangeAspect="1"/>
          </p:cNvPicPr>
          <p:nvPr/>
        </p:nvPicPr>
        <p:blipFill>
          <a:blip r:embed="rId4"/>
          <a:stretch>
            <a:fillRect/>
          </a:stretch>
        </p:blipFill>
        <p:spPr>
          <a:xfrm>
            <a:off x="3618102" y="4109228"/>
            <a:ext cx="6125430" cy="2543530"/>
          </a:xfrm>
          <a:prstGeom prst="rect">
            <a:avLst/>
          </a:prstGeom>
        </p:spPr>
      </p:pic>
      <p:sp>
        <p:nvSpPr>
          <p:cNvPr id="4" name="BJPseudoFooter">
            <a:extLst>
              <a:ext uri="{FF2B5EF4-FFF2-40B4-BE49-F238E27FC236}">
                <a16:creationId xmlns:a16="http://schemas.microsoft.com/office/drawing/2014/main" id="{276914A1-B1CC-769E-A211-6C933243C1D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77082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B1C54-1FD3-8CAF-1CA0-85119A9E78B9}"/>
              </a:ext>
            </a:extLst>
          </p:cNvPr>
          <p:cNvSpPr>
            <a:spLocks noGrp="1"/>
          </p:cNvSpPr>
          <p:nvPr>
            <p:ph type="title"/>
          </p:nvPr>
        </p:nvSpPr>
        <p:spPr/>
        <p:txBody>
          <a:bodyPr/>
          <a:lstStyle/>
          <a:p>
            <a:r>
              <a:rPr lang="en-IE" dirty="0"/>
              <a:t>Summary Table Structure A vs Table Structure B </a:t>
            </a:r>
          </a:p>
        </p:txBody>
      </p:sp>
      <p:sp>
        <p:nvSpPr>
          <p:cNvPr id="3" name="Content Placeholder 2">
            <a:extLst>
              <a:ext uri="{FF2B5EF4-FFF2-40B4-BE49-F238E27FC236}">
                <a16:creationId xmlns:a16="http://schemas.microsoft.com/office/drawing/2014/main" id="{E5F4CDF5-2CC8-C644-FE2F-9B53C7D28026}"/>
              </a:ext>
            </a:extLst>
          </p:cNvPr>
          <p:cNvSpPr>
            <a:spLocks noGrp="1"/>
          </p:cNvSpPr>
          <p:nvPr>
            <p:ph idx="1"/>
          </p:nvPr>
        </p:nvSpPr>
        <p:spPr>
          <a:xfrm>
            <a:off x="2027274" y="4298281"/>
            <a:ext cx="9797349" cy="1798344"/>
          </a:xfrm>
          <a:ln>
            <a:solidFill>
              <a:schemeClr val="tx1"/>
            </a:solidFill>
          </a:ln>
        </p:spPr>
        <p:txBody>
          <a:bodyPr/>
          <a:lstStyle/>
          <a:p>
            <a:pPr marL="0" indent="0">
              <a:buNone/>
            </a:pPr>
            <a:r>
              <a:rPr lang="en-IE" dirty="0"/>
              <a:t>&lt;A0701&gt;</a:t>
            </a:r>
          </a:p>
          <a:p>
            <a:pPr marL="0" indent="0">
              <a:buNone/>
            </a:pPr>
            <a:r>
              <a:rPr lang="en-IE" dirty="0"/>
              <a:t>    &lt;A07011 Identifier="JAA" </a:t>
            </a:r>
            <a:r>
              <a:rPr lang="en-IE" dirty="0" err="1"/>
              <a:t>IntegerValue</a:t>
            </a:r>
            <a:r>
              <a:rPr lang="en-IE" dirty="0"/>
              <a:t>="452"&gt;&lt;/A07011&gt;</a:t>
            </a:r>
          </a:p>
          <a:p>
            <a:pPr marL="0" indent="0">
              <a:buNone/>
            </a:pPr>
            <a:r>
              <a:rPr lang="en-IE" dirty="0"/>
              <a:t>    	......</a:t>
            </a:r>
          </a:p>
          <a:p>
            <a:pPr marL="0" indent="0">
              <a:buNone/>
            </a:pPr>
            <a:r>
              <a:rPr lang="en-IE" dirty="0"/>
              <a:t>&lt;/A0701&gt;</a:t>
            </a:r>
          </a:p>
          <a:p>
            <a:endParaRPr lang="en-IE" dirty="0"/>
          </a:p>
        </p:txBody>
      </p:sp>
      <p:sp>
        <p:nvSpPr>
          <p:cNvPr id="4" name="Content Placeholder 3">
            <a:extLst>
              <a:ext uri="{FF2B5EF4-FFF2-40B4-BE49-F238E27FC236}">
                <a16:creationId xmlns:a16="http://schemas.microsoft.com/office/drawing/2014/main" id="{1EE2457D-E78A-1D57-BB96-19C6DDD9474F}"/>
              </a:ext>
            </a:extLst>
          </p:cNvPr>
          <p:cNvSpPr>
            <a:spLocks noGrp="1"/>
          </p:cNvSpPr>
          <p:nvPr>
            <p:ph idx="10"/>
          </p:nvPr>
        </p:nvSpPr>
        <p:spPr>
          <a:xfrm>
            <a:off x="2027274" y="1750577"/>
            <a:ext cx="9140397" cy="1798344"/>
          </a:xfrm>
          <a:ln>
            <a:solidFill>
              <a:schemeClr val="tx1"/>
            </a:solidFill>
          </a:ln>
        </p:spPr>
        <p:txBody>
          <a:bodyPr/>
          <a:lstStyle/>
          <a:p>
            <a:pPr marL="0" indent="0">
              <a:buNone/>
            </a:pPr>
            <a:r>
              <a:rPr lang="en-IE" dirty="0"/>
              <a:t> &lt;A0706&gt;</a:t>
            </a:r>
          </a:p>
          <a:p>
            <a:pPr marL="0" indent="0">
              <a:buNone/>
            </a:pPr>
            <a:r>
              <a:rPr lang="en-IE" dirty="0"/>
              <a:t>    &lt;A07061 JSL="IE" JSM="247" JSN="695"&gt;&lt;/A07061&gt;</a:t>
            </a:r>
          </a:p>
          <a:p>
            <a:pPr marL="0" indent="0">
              <a:buNone/>
            </a:pPr>
            <a:r>
              <a:rPr lang="en-IE" dirty="0"/>
              <a:t>	....</a:t>
            </a:r>
          </a:p>
          <a:p>
            <a:pPr marL="0" indent="0">
              <a:buNone/>
            </a:pPr>
            <a:r>
              <a:rPr lang="en-IE" dirty="0"/>
              <a:t>&lt;/A0706&gt;</a:t>
            </a:r>
          </a:p>
        </p:txBody>
      </p:sp>
      <p:sp>
        <p:nvSpPr>
          <p:cNvPr id="7" name="Content Placeholder 3">
            <a:extLst>
              <a:ext uri="{FF2B5EF4-FFF2-40B4-BE49-F238E27FC236}">
                <a16:creationId xmlns:a16="http://schemas.microsoft.com/office/drawing/2014/main" id="{4AD08571-5676-9FF1-B2A7-E0431D114868}"/>
              </a:ext>
            </a:extLst>
          </p:cNvPr>
          <p:cNvSpPr txBox="1">
            <a:spLocks/>
          </p:cNvSpPr>
          <p:nvPr/>
        </p:nvSpPr>
        <p:spPr>
          <a:xfrm>
            <a:off x="238569" y="1306185"/>
            <a:ext cx="2331596" cy="276999"/>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baseline="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Table Structure A</a:t>
            </a:r>
          </a:p>
        </p:txBody>
      </p:sp>
      <p:sp>
        <p:nvSpPr>
          <p:cNvPr id="8" name="Content Placeholder 3">
            <a:extLst>
              <a:ext uri="{FF2B5EF4-FFF2-40B4-BE49-F238E27FC236}">
                <a16:creationId xmlns:a16="http://schemas.microsoft.com/office/drawing/2014/main" id="{99D032E9-47AC-82C4-B751-697BA65DD03C}"/>
              </a:ext>
            </a:extLst>
          </p:cNvPr>
          <p:cNvSpPr txBox="1">
            <a:spLocks/>
          </p:cNvSpPr>
          <p:nvPr/>
        </p:nvSpPr>
        <p:spPr>
          <a:xfrm>
            <a:off x="238569" y="3742546"/>
            <a:ext cx="2581430" cy="498691"/>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baseline="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Table Structure B</a:t>
            </a:r>
          </a:p>
        </p:txBody>
      </p:sp>
      <p:sp>
        <p:nvSpPr>
          <p:cNvPr id="9" name="BJPseudoFooter">
            <a:extLst>
              <a:ext uri="{FF2B5EF4-FFF2-40B4-BE49-F238E27FC236}">
                <a16:creationId xmlns:a16="http://schemas.microsoft.com/office/drawing/2014/main" id="{70987E7E-BF96-524F-B19E-4FBB123E2660}"/>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3521605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7768" y="632580"/>
            <a:ext cx="6143250" cy="372424"/>
          </a:xfrm>
        </p:spPr>
        <p:txBody>
          <a:bodyPr/>
          <a:lstStyle/>
          <a:p>
            <a:r>
              <a:rPr lang="en-IE" dirty="0"/>
              <a:t>Known Technical Issues</a:t>
            </a:r>
          </a:p>
        </p:txBody>
      </p:sp>
      <p:pic>
        <p:nvPicPr>
          <p:cNvPr id="6" name="Content Placeholder 5"/>
          <p:cNvPicPr>
            <a:picLocks noGrp="1" noChangeAspect="1"/>
          </p:cNvPicPr>
          <p:nvPr>
            <p:ph idx="1"/>
          </p:nvPr>
        </p:nvPicPr>
        <p:blipFill>
          <a:blip r:embed="rId4"/>
          <a:stretch>
            <a:fillRect/>
          </a:stretch>
        </p:blipFill>
        <p:spPr>
          <a:xfrm>
            <a:off x="0" y="0"/>
            <a:ext cx="5590903" cy="6858000"/>
          </a:xfrm>
          <a:prstGeom prst="flowChartDelay">
            <a:avLst/>
          </a:prstGeom>
        </p:spPr>
      </p:pic>
      <p:sp>
        <p:nvSpPr>
          <p:cNvPr id="4" name="Content Placeholder 3"/>
          <p:cNvSpPr>
            <a:spLocks noGrp="1"/>
          </p:cNvSpPr>
          <p:nvPr>
            <p:ph idx="10"/>
          </p:nvPr>
        </p:nvSpPr>
        <p:spPr>
          <a:xfrm>
            <a:off x="5760683" y="1369413"/>
            <a:ext cx="6230334" cy="4506617"/>
          </a:xfrm>
        </p:spPr>
        <p:txBody>
          <a:bodyPr/>
          <a:lstStyle/>
          <a:p>
            <a:pPr marL="0" indent="0">
              <a:buNone/>
            </a:pPr>
            <a:endParaRPr lang="en-IE" dirty="0">
              <a:solidFill>
                <a:schemeClr val="accent2"/>
              </a:solidFill>
            </a:endParaRPr>
          </a:p>
          <a:p>
            <a:pPr marR="0" algn="l"/>
            <a:r>
              <a:rPr lang="en-US" sz="1800" b="0" i="0" u="none" strike="noStrike" baseline="0" dirty="0">
                <a:latin typeface="Lato" panose="020F0502020204030203" pitchFamily="34" charset="0"/>
              </a:rPr>
              <a:t>The CBI is aware of 0 technical issues within the XSD </a:t>
            </a:r>
          </a:p>
          <a:p>
            <a:endParaRPr lang="en-IE" sz="1800" b="0" i="0" u="none" strike="noStrike" baseline="0" dirty="0">
              <a:latin typeface="Lato" panose="020F0502020204030203" pitchFamily="34" charset="0"/>
            </a:endParaRPr>
          </a:p>
          <a:p>
            <a:pPr marR="0" algn="l"/>
            <a:r>
              <a:rPr lang="en-US" sz="1800" b="0" i="0" u="none" strike="noStrike" baseline="0" dirty="0">
                <a:latin typeface="Lato" panose="020F0502020204030203" pitchFamily="34" charset="0"/>
              </a:rPr>
              <a:t>We may release a hotfix if we become aware of any issues</a:t>
            </a:r>
          </a:p>
          <a:p>
            <a:pPr marR="0" algn="l"/>
            <a:endParaRPr lang="en-US" sz="1800" b="0" i="0" u="none" strike="noStrike" baseline="0" dirty="0">
              <a:latin typeface="Lato" panose="020F0502020204030203" pitchFamily="34" charset="0"/>
            </a:endParaRPr>
          </a:p>
          <a:p>
            <a:pPr marR="0" algn="l"/>
            <a:r>
              <a:rPr lang="en-US" sz="1800" b="0" i="0" u="none" strike="noStrike" baseline="0" dirty="0">
                <a:latin typeface="Lato" panose="020F0502020204030203" pitchFamily="34" charset="0"/>
              </a:rPr>
              <a:t>If you become aware of a technical issue, please email AML_Analytics@centralbank.ie </a:t>
            </a:r>
          </a:p>
          <a:p>
            <a:endParaRPr lang="en-IE" dirty="0"/>
          </a:p>
          <a:p>
            <a:endParaRPr lang="en-IE" dirty="0"/>
          </a:p>
        </p:txBody>
      </p:sp>
      <p:sp>
        <p:nvSpPr>
          <p:cNvPr id="7" name="TextBox 6">
            <a:extLst>
              <a:ext uri="{FF2B5EF4-FFF2-40B4-BE49-F238E27FC236}">
                <a16:creationId xmlns:a16="http://schemas.microsoft.com/office/drawing/2014/main" id="{DAE2C7C0-BDE2-CEAB-77C2-F5B72E7B248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8" name="BJPseudoFooter">
            <a:extLst>
              <a:ext uri="{FF2B5EF4-FFF2-40B4-BE49-F238E27FC236}">
                <a16:creationId xmlns:a16="http://schemas.microsoft.com/office/drawing/2014/main" id="{51E0F2B6-9A4E-DCEA-CEAA-46B45F154C6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259615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83FBE-6E46-DB8E-9550-EBEEEF6F5983}"/>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3F8A75EE-0969-685B-8731-84B11D10C90D}"/>
              </a:ext>
            </a:extLst>
          </p:cNvPr>
          <p:cNvSpPr>
            <a:spLocks noGrp="1"/>
          </p:cNvSpPr>
          <p:nvPr>
            <p:ph type="body" sz="quarter" idx="10"/>
          </p:nvPr>
        </p:nvSpPr>
        <p:spPr/>
        <p:txBody>
          <a:bodyPr/>
          <a:lstStyle/>
          <a:p>
            <a:r>
              <a:rPr lang="en-IE" dirty="0"/>
              <a:t>Fran Barragan Herrera</a:t>
            </a:r>
          </a:p>
        </p:txBody>
      </p:sp>
      <p:sp>
        <p:nvSpPr>
          <p:cNvPr id="10" name="Text Placeholder 9">
            <a:extLst>
              <a:ext uri="{FF2B5EF4-FFF2-40B4-BE49-F238E27FC236}">
                <a16:creationId xmlns:a16="http://schemas.microsoft.com/office/drawing/2014/main" id="{43058E89-4A70-1E1B-B853-A173DC376D5E}"/>
              </a:ext>
            </a:extLst>
          </p:cNvPr>
          <p:cNvSpPr>
            <a:spLocks noGrp="1"/>
          </p:cNvSpPr>
          <p:nvPr>
            <p:ph type="body" sz="quarter" idx="11"/>
          </p:nvPr>
        </p:nvSpPr>
        <p:spPr/>
        <p:txBody>
          <a:bodyPr/>
          <a:lstStyle/>
          <a:p>
            <a:r>
              <a:rPr lang="en-IE" dirty="0"/>
              <a:t>AML Analytics</a:t>
            </a:r>
          </a:p>
        </p:txBody>
      </p:sp>
      <p:sp>
        <p:nvSpPr>
          <p:cNvPr id="11" name="Text Placeholder 10">
            <a:extLst>
              <a:ext uri="{FF2B5EF4-FFF2-40B4-BE49-F238E27FC236}">
                <a16:creationId xmlns:a16="http://schemas.microsoft.com/office/drawing/2014/main" id="{0E9EB6E3-024A-F79D-38E6-C0BC8B34FB2E}"/>
              </a:ext>
            </a:extLst>
          </p:cNvPr>
          <p:cNvSpPr>
            <a:spLocks noGrp="1"/>
          </p:cNvSpPr>
          <p:nvPr>
            <p:ph type="body" sz="quarter" idx="12"/>
          </p:nvPr>
        </p:nvSpPr>
        <p:spPr>
          <a:xfrm>
            <a:off x="564754" y="5771044"/>
            <a:ext cx="6724319" cy="269398"/>
          </a:xfrm>
        </p:spPr>
        <p:txBody>
          <a:bodyPr/>
          <a:lstStyle/>
          <a:p>
            <a:r>
              <a:rPr lang="en-IE" dirty="0"/>
              <a:t>Risk Analysis, Data Analytics and Reporting</a:t>
            </a:r>
          </a:p>
        </p:txBody>
      </p:sp>
      <p:sp>
        <p:nvSpPr>
          <p:cNvPr id="12" name="Text Placeholder 11">
            <a:extLst>
              <a:ext uri="{FF2B5EF4-FFF2-40B4-BE49-F238E27FC236}">
                <a16:creationId xmlns:a16="http://schemas.microsoft.com/office/drawing/2014/main" id="{1C95FCDA-05A9-550C-4558-9CFC4C491D77}"/>
              </a:ext>
            </a:extLst>
          </p:cNvPr>
          <p:cNvSpPr>
            <a:spLocks noGrp="1"/>
          </p:cNvSpPr>
          <p:nvPr>
            <p:ph type="body" sz="quarter" idx="13"/>
          </p:nvPr>
        </p:nvSpPr>
        <p:spPr>
          <a:xfrm>
            <a:off x="532863" y="2259055"/>
            <a:ext cx="8118078" cy="583984"/>
          </a:xfrm>
        </p:spPr>
        <p:txBody>
          <a:bodyPr/>
          <a:lstStyle/>
          <a:p>
            <a:r>
              <a:rPr lang="en-IE" dirty="0"/>
              <a:t>XSD / XML Guidance</a:t>
            </a:r>
          </a:p>
        </p:txBody>
      </p:sp>
      <p:sp>
        <p:nvSpPr>
          <p:cNvPr id="4" name="BJPseudoFooter">
            <a:extLst>
              <a:ext uri="{FF2B5EF4-FFF2-40B4-BE49-F238E27FC236}">
                <a16:creationId xmlns:a16="http://schemas.microsoft.com/office/drawing/2014/main" id="{B38031CE-F6F9-F0DA-4BE0-5EC4278375E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366926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15D4D-957B-6C85-DD03-97AE160D996C}"/>
              </a:ext>
            </a:extLst>
          </p:cNvPr>
          <p:cNvSpPr>
            <a:spLocks noGrp="1"/>
          </p:cNvSpPr>
          <p:nvPr>
            <p:ph type="title"/>
          </p:nvPr>
        </p:nvSpPr>
        <p:spPr>
          <a:xfrm>
            <a:off x="6378990" y="702249"/>
            <a:ext cx="5194701" cy="372424"/>
          </a:xfrm>
        </p:spPr>
        <p:txBody>
          <a:bodyPr/>
          <a:lstStyle/>
          <a:p>
            <a:r>
              <a:rPr lang="en-IE" dirty="0"/>
              <a:t>4 Common Errors</a:t>
            </a:r>
          </a:p>
        </p:txBody>
      </p:sp>
      <p:sp>
        <p:nvSpPr>
          <p:cNvPr id="4" name="Content Placeholder 3">
            <a:extLst>
              <a:ext uri="{FF2B5EF4-FFF2-40B4-BE49-F238E27FC236}">
                <a16:creationId xmlns:a16="http://schemas.microsoft.com/office/drawing/2014/main" id="{9CCF3BE7-4978-D182-96FC-A39412F7DBF9}"/>
              </a:ext>
            </a:extLst>
          </p:cNvPr>
          <p:cNvSpPr>
            <a:spLocks noGrp="1"/>
          </p:cNvSpPr>
          <p:nvPr>
            <p:ph idx="10"/>
          </p:nvPr>
        </p:nvSpPr>
        <p:spPr>
          <a:xfrm>
            <a:off x="6239653" y="1369413"/>
            <a:ext cx="5473604" cy="4506617"/>
          </a:xfrm>
        </p:spPr>
        <p:txBody>
          <a:bodyPr/>
          <a:lstStyle/>
          <a:p>
            <a:r>
              <a:rPr lang="en-IE" dirty="0"/>
              <a:t>Based on internal testing of technical and non technical testers</a:t>
            </a:r>
          </a:p>
          <a:p>
            <a:endParaRPr lang="en-IE" dirty="0"/>
          </a:p>
          <a:p>
            <a:r>
              <a:rPr lang="en-IE" dirty="0"/>
              <a:t>Important to build these learnings into your process</a:t>
            </a:r>
          </a:p>
          <a:p>
            <a:endParaRPr lang="en-IE" dirty="0"/>
          </a:p>
          <a:p>
            <a:endParaRPr lang="en-IE" dirty="0"/>
          </a:p>
          <a:p>
            <a:endParaRPr lang="en-IE" dirty="0"/>
          </a:p>
          <a:p>
            <a:endParaRPr lang="en-IE" dirty="0"/>
          </a:p>
          <a:p>
            <a:endParaRPr lang="en-IE" dirty="0"/>
          </a:p>
          <a:p>
            <a:endParaRPr lang="en-IE" dirty="0"/>
          </a:p>
          <a:p>
            <a:pPr marL="0" indent="0">
              <a:buNone/>
            </a:pPr>
            <a:r>
              <a:rPr lang="en-IE" dirty="0"/>
              <a:t> </a:t>
            </a:r>
          </a:p>
          <a:p>
            <a:endParaRPr lang="en-IE" dirty="0"/>
          </a:p>
        </p:txBody>
      </p:sp>
      <p:pic>
        <p:nvPicPr>
          <p:cNvPr id="10" name="Picture 9">
            <a:extLst>
              <a:ext uri="{FF2B5EF4-FFF2-40B4-BE49-F238E27FC236}">
                <a16:creationId xmlns:a16="http://schemas.microsoft.com/office/drawing/2014/main" id="{AF207C23-938B-76F1-418A-DE514E3DFBC7}"/>
              </a:ext>
            </a:extLst>
          </p:cNvPr>
          <p:cNvPicPr>
            <a:picLocks noChangeAspect="1"/>
          </p:cNvPicPr>
          <p:nvPr/>
        </p:nvPicPr>
        <p:blipFill>
          <a:blip r:embed="rId4"/>
          <a:stretch>
            <a:fillRect/>
          </a:stretch>
        </p:blipFill>
        <p:spPr>
          <a:xfrm>
            <a:off x="0" y="0"/>
            <a:ext cx="6096000" cy="6858000"/>
          </a:xfrm>
          <a:prstGeom prst="flowChartDelay">
            <a:avLst/>
          </a:prstGeom>
        </p:spPr>
      </p:pic>
      <p:sp>
        <p:nvSpPr>
          <p:cNvPr id="6" name="TextBox 5">
            <a:extLst>
              <a:ext uri="{FF2B5EF4-FFF2-40B4-BE49-F238E27FC236}">
                <a16:creationId xmlns:a16="http://schemas.microsoft.com/office/drawing/2014/main" id="{CE7E3570-FC29-8473-2770-7EC24A97B57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7" name="BJPseudoFooter">
            <a:extLst>
              <a:ext uri="{FF2B5EF4-FFF2-40B4-BE49-F238E27FC236}">
                <a16:creationId xmlns:a16="http://schemas.microsoft.com/office/drawing/2014/main" id="{CFA0C7A3-C4AC-0810-0B48-5AA22F41310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8078367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1 - Questions that are not applicable</a:t>
            </a:r>
          </a:p>
        </p:txBody>
      </p:sp>
      <p:sp>
        <p:nvSpPr>
          <p:cNvPr id="4" name="Content Placeholder 3"/>
          <p:cNvSpPr>
            <a:spLocks noGrp="1"/>
          </p:cNvSpPr>
          <p:nvPr>
            <p:ph idx="10"/>
          </p:nvPr>
        </p:nvSpPr>
        <p:spPr>
          <a:xfrm>
            <a:off x="483288" y="1291036"/>
            <a:ext cx="11156486" cy="4506617"/>
          </a:xfrm>
        </p:spPr>
        <p:txBody>
          <a:bodyPr/>
          <a:lstStyle/>
          <a:p>
            <a:r>
              <a:rPr lang="en-IE" dirty="0"/>
              <a:t>All questions are mandatory</a:t>
            </a:r>
          </a:p>
          <a:p>
            <a:endParaRPr lang="en-IE" dirty="0"/>
          </a:p>
          <a:p>
            <a:r>
              <a:rPr lang="en-US" dirty="0"/>
              <a:t>If a question is not applicable to your institution use one of the following options as page 7 of the guidance </a:t>
            </a:r>
          </a:p>
          <a:p>
            <a:endParaRPr lang="en-US" dirty="0"/>
          </a:p>
          <a:p>
            <a:pPr lvl="1"/>
            <a:r>
              <a:rPr lang="en-US" dirty="0"/>
              <a:t>Integer Value: Enter 0</a:t>
            </a:r>
          </a:p>
          <a:p>
            <a:pPr lvl="1"/>
            <a:r>
              <a:rPr lang="en-US" dirty="0"/>
              <a:t>Decimal Value: Enter 0</a:t>
            </a:r>
          </a:p>
          <a:p>
            <a:pPr lvl="1"/>
            <a:r>
              <a:rPr lang="en-US" dirty="0"/>
              <a:t>Date Value: Enter 2000-01-01</a:t>
            </a:r>
          </a:p>
          <a:p>
            <a:pPr lvl="1"/>
            <a:r>
              <a:rPr lang="en-US" dirty="0"/>
              <a:t>String Value: Enter N/A</a:t>
            </a:r>
          </a:p>
          <a:p>
            <a:pPr lvl="1"/>
            <a:r>
              <a:rPr lang="en-US" dirty="0"/>
              <a:t>EnumerationCountry: Select 00</a:t>
            </a:r>
          </a:p>
          <a:p>
            <a:pPr lvl="1"/>
            <a:r>
              <a:rPr lang="en-US" dirty="0"/>
              <a:t>Other enumerations: Select N/A</a:t>
            </a:r>
            <a:endParaRPr lang="en-IE" dirty="0"/>
          </a:p>
          <a:p>
            <a:endParaRPr lang="en-US" dirty="0"/>
          </a:p>
          <a:p>
            <a:endParaRPr lang="en-US" dirty="0"/>
          </a:p>
          <a:p>
            <a:endParaRPr lang="en-US" dirty="0"/>
          </a:p>
          <a:p>
            <a:endParaRPr lang="en-US" dirty="0"/>
          </a:p>
          <a:p>
            <a:pPr marL="0" indent="0">
              <a:buNone/>
            </a:pPr>
            <a:endParaRPr lang="en-IE" dirty="0"/>
          </a:p>
        </p:txBody>
      </p:sp>
      <p:sp>
        <p:nvSpPr>
          <p:cNvPr id="7" name="TextBox 6">
            <a:extLst>
              <a:ext uri="{FF2B5EF4-FFF2-40B4-BE49-F238E27FC236}">
                <a16:creationId xmlns:a16="http://schemas.microsoft.com/office/drawing/2014/main" id="{6E3F100F-A32F-645F-303D-BD569884785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11" name="Picture 10">
            <a:extLst>
              <a:ext uri="{FF2B5EF4-FFF2-40B4-BE49-F238E27FC236}">
                <a16:creationId xmlns:a16="http://schemas.microsoft.com/office/drawing/2014/main" id="{DD14DFAB-96BC-EC0F-D952-2D5E621BA3EA}"/>
              </a:ext>
            </a:extLst>
          </p:cNvPr>
          <p:cNvPicPr>
            <a:picLocks noChangeAspect="1"/>
          </p:cNvPicPr>
          <p:nvPr/>
        </p:nvPicPr>
        <p:blipFill>
          <a:blip r:embed="rId4"/>
          <a:stretch>
            <a:fillRect/>
          </a:stretch>
        </p:blipFill>
        <p:spPr>
          <a:xfrm>
            <a:off x="5384347" y="3086101"/>
            <a:ext cx="6344740" cy="2480864"/>
          </a:xfrm>
          <a:prstGeom prst="rect">
            <a:avLst/>
          </a:prstGeom>
        </p:spPr>
      </p:pic>
      <p:sp>
        <p:nvSpPr>
          <p:cNvPr id="6" name="BJPseudoFooter">
            <a:extLst>
              <a:ext uri="{FF2B5EF4-FFF2-40B4-BE49-F238E27FC236}">
                <a16:creationId xmlns:a16="http://schemas.microsoft.com/office/drawing/2014/main" id="{A6FA2F60-9141-EE7B-A4E0-100804E49A3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794866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a:t>Slido</a:t>
            </a:r>
            <a:endParaRPr lang="en-IE" dirty="0"/>
          </a:p>
        </p:txBody>
      </p:sp>
      <p:sp>
        <p:nvSpPr>
          <p:cNvPr id="10" name="Content Placeholder 6"/>
          <p:cNvSpPr txBox="1">
            <a:spLocks/>
          </p:cNvSpPr>
          <p:nvPr/>
        </p:nvSpPr>
        <p:spPr>
          <a:xfrm>
            <a:off x="823402" y="1416135"/>
            <a:ext cx="5642712" cy="2012866"/>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pPr marL="181423" marR="0" lvl="0" indent="-181423"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Char char=""/>
              <a:tabLst/>
              <a:defRPr/>
            </a:pPr>
            <a:r>
              <a:rPr kumimoji="0" lang="en-IE" sz="2000" b="0" i="0" u="none" strike="noStrike" kern="0" cap="none" spc="0" normalizeH="0" baseline="0" noProof="0" dirty="0">
                <a:ln>
                  <a:noFill/>
                </a:ln>
                <a:solidFill>
                  <a:prstClr val="white"/>
                </a:solidFill>
                <a:effectLst/>
                <a:uLnTx/>
                <a:uFillTx/>
                <a:latin typeface="Lato"/>
                <a:ea typeface="+mn-ea"/>
                <a:cs typeface="+mn-cs"/>
              </a:rPr>
              <a:t>Open until 3pm today</a:t>
            </a:r>
          </a:p>
          <a:p>
            <a:pPr marL="0" marR="0" lvl="0" indent="0"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None/>
              <a:tabLst/>
              <a:defRPr/>
            </a:pPr>
            <a:endParaRPr kumimoji="0" lang="en-IE" sz="1524" b="0" i="0" u="none" strike="noStrike" kern="0" cap="none" spc="0" normalizeH="0" baseline="0" noProof="0" dirty="0">
              <a:ln>
                <a:noFill/>
              </a:ln>
              <a:solidFill>
                <a:prstClr val="white"/>
              </a:solidFill>
              <a:effectLst/>
              <a:uLnTx/>
              <a:uFillTx/>
              <a:latin typeface="Lato"/>
              <a:ea typeface="+mn-ea"/>
              <a:cs typeface="+mn-cs"/>
            </a:endParaRPr>
          </a:p>
        </p:txBody>
      </p:sp>
      <p:sp>
        <p:nvSpPr>
          <p:cNvPr id="7" name="Content Placeholder 6">
            <a:extLst>
              <a:ext uri="{FF2B5EF4-FFF2-40B4-BE49-F238E27FC236}">
                <a16:creationId xmlns:a16="http://schemas.microsoft.com/office/drawing/2014/main" id="{4AAAD158-8A61-8DDA-53F7-AA38A27D2EF7}"/>
              </a:ext>
            </a:extLst>
          </p:cNvPr>
          <p:cNvSpPr txBox="1">
            <a:spLocks/>
          </p:cNvSpPr>
          <p:nvPr/>
        </p:nvSpPr>
        <p:spPr>
          <a:xfrm>
            <a:off x="5471602" y="1416135"/>
            <a:ext cx="6313998" cy="4161007"/>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pPr marL="181423" marR="0" lvl="0" indent="-181423" algn="l" defTabSz="914400" rtl="0" eaLnBrk="1" fontAlgn="auto" latinLnBrk="0" hangingPunct="1">
              <a:lnSpc>
                <a:spcPct val="150000"/>
              </a:lnSpc>
              <a:spcBef>
                <a:spcPts val="0"/>
              </a:spcBef>
              <a:spcAft>
                <a:spcPts val="0"/>
              </a:spcAft>
              <a:buClr>
                <a:srgbClr val="5EC5C2"/>
              </a:buClr>
              <a:buSzTx/>
              <a:buFont typeface="Wingdings" panose="05000000000000000000" pitchFamily="2" charset="2"/>
              <a:buChar char=""/>
              <a:tabLst/>
              <a:defRPr/>
            </a:pPr>
            <a:r>
              <a:rPr kumimoji="0" lang="en-IE" sz="2000" b="0" i="0" u="none" strike="noStrike" kern="0" cap="none" spc="0" normalizeH="0" baseline="0" noProof="0" dirty="0">
                <a:ln>
                  <a:noFill/>
                </a:ln>
                <a:solidFill>
                  <a:prstClr val="white"/>
                </a:solidFill>
                <a:effectLst/>
                <a:uLnTx/>
                <a:uFillTx/>
                <a:latin typeface="Lato"/>
                <a:ea typeface="+mn-ea"/>
                <a:cs typeface="+mn-cs"/>
              </a:rPr>
              <a:t>Q&amp;A will be published on our website</a:t>
            </a:r>
          </a:p>
        </p:txBody>
      </p:sp>
      <p:sp>
        <p:nvSpPr>
          <p:cNvPr id="3" name="TextBox 2">
            <a:extLst>
              <a:ext uri="{FF2B5EF4-FFF2-40B4-BE49-F238E27FC236}">
                <a16:creationId xmlns:a16="http://schemas.microsoft.com/office/drawing/2014/main" id="{510BE17F-4B44-7EEF-6E26-BEC4390CDB91}"/>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6" name="Picture 5">
            <a:extLst>
              <a:ext uri="{FF2B5EF4-FFF2-40B4-BE49-F238E27FC236}">
                <a16:creationId xmlns:a16="http://schemas.microsoft.com/office/drawing/2014/main" id="{5FA31AA7-7E82-DA43-9CED-45A4733969EE}"/>
              </a:ext>
            </a:extLst>
          </p:cNvPr>
          <p:cNvPicPr>
            <a:picLocks noChangeAspect="1"/>
          </p:cNvPicPr>
          <p:nvPr/>
        </p:nvPicPr>
        <p:blipFill>
          <a:blip r:embed="rId4"/>
          <a:stretch>
            <a:fillRect/>
          </a:stretch>
        </p:blipFill>
        <p:spPr>
          <a:xfrm>
            <a:off x="1591259" y="1973105"/>
            <a:ext cx="9777339" cy="3995309"/>
          </a:xfrm>
          <a:prstGeom prst="rect">
            <a:avLst/>
          </a:prstGeom>
        </p:spPr>
      </p:pic>
      <p:sp>
        <p:nvSpPr>
          <p:cNvPr id="8" name="BJPseudoFooter">
            <a:extLst>
              <a:ext uri="{FF2B5EF4-FFF2-40B4-BE49-F238E27FC236}">
                <a16:creationId xmlns:a16="http://schemas.microsoft.com/office/drawing/2014/main" id="{D917DB55-CA6A-3145-BD1B-51AE4917311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748220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2 - XML Wrapper</a:t>
            </a:r>
          </a:p>
        </p:txBody>
      </p:sp>
      <p:sp>
        <p:nvSpPr>
          <p:cNvPr id="3" name="Content Placeholder 2"/>
          <p:cNvSpPr>
            <a:spLocks noGrp="1"/>
          </p:cNvSpPr>
          <p:nvPr>
            <p:ph idx="1"/>
          </p:nvPr>
        </p:nvSpPr>
        <p:spPr>
          <a:xfrm>
            <a:off x="1827759" y="3169226"/>
            <a:ext cx="8588450" cy="2541291"/>
          </a:xfrm>
          <a:ln>
            <a:solidFill>
              <a:schemeClr val="accent1"/>
            </a:solidFill>
          </a:ln>
          <a:effectLst>
            <a:glow rad="38100">
              <a:schemeClr val="accent1">
                <a:satMod val="175000"/>
                <a:alpha val="40000"/>
              </a:schemeClr>
            </a:glow>
          </a:effectLst>
        </p:spPr>
        <p:txBody>
          <a:bodyPr/>
          <a:lstStyle/>
          <a:p>
            <a:pPr marL="0" indent="0">
              <a:buNone/>
            </a:pPr>
            <a:r>
              <a:rPr lang="en-US" dirty="0"/>
              <a:t>&lt;?xml version="1.0" encoding="utf-8"?&gt;</a:t>
            </a:r>
          </a:p>
          <a:p>
            <a:pPr marL="0" indent="0">
              <a:buNone/>
            </a:pPr>
            <a:r>
              <a:rPr lang="en-US" dirty="0"/>
              <a:t>&lt;</a:t>
            </a:r>
            <a:r>
              <a:rPr lang="en-US" dirty="0" err="1"/>
              <a:t>CreditUnions</a:t>
            </a:r>
            <a:r>
              <a:rPr lang="en-US" dirty="0"/>
              <a:t> </a:t>
            </a:r>
            <a:r>
              <a:rPr lang="en-US" dirty="0" err="1"/>
              <a:t>xmlns</a:t>
            </a:r>
            <a:r>
              <a:rPr lang="en-US" dirty="0"/>
              <a:t>="http://www.centralbank.ie/Schemas/AML/2025/A07"</a:t>
            </a:r>
          </a:p>
          <a:p>
            <a:pPr marL="457200" lvl="1" indent="0">
              <a:buNone/>
            </a:pPr>
            <a:r>
              <a:rPr lang="en-US" dirty="0"/>
              <a:t>  ...</a:t>
            </a:r>
          </a:p>
          <a:p>
            <a:pPr marL="457200" lvl="1" indent="0">
              <a:buNone/>
            </a:pPr>
            <a:r>
              <a:rPr lang="en-US" dirty="0"/>
              <a:t>  ...</a:t>
            </a:r>
          </a:p>
          <a:p>
            <a:pPr marL="457200" lvl="1" indent="0">
              <a:buNone/>
            </a:pPr>
            <a:r>
              <a:rPr lang="en-US" dirty="0"/>
              <a:t>  ...</a:t>
            </a:r>
          </a:p>
          <a:p>
            <a:pPr marL="0" indent="0">
              <a:buNone/>
            </a:pPr>
            <a:r>
              <a:rPr lang="en-US" dirty="0"/>
              <a:t>&lt;/</a:t>
            </a:r>
            <a:r>
              <a:rPr lang="en-US" dirty="0" err="1"/>
              <a:t>CreditUnions</a:t>
            </a:r>
            <a:r>
              <a:rPr lang="en-US" dirty="0"/>
              <a:t>&gt;</a:t>
            </a:r>
            <a:endParaRPr lang="en-IE" dirty="0"/>
          </a:p>
        </p:txBody>
      </p:sp>
      <p:sp>
        <p:nvSpPr>
          <p:cNvPr id="4" name="Content Placeholder 3"/>
          <p:cNvSpPr>
            <a:spLocks noGrp="1"/>
          </p:cNvSpPr>
          <p:nvPr>
            <p:ph idx="10"/>
          </p:nvPr>
        </p:nvSpPr>
        <p:spPr>
          <a:xfrm>
            <a:off x="483287" y="1291036"/>
            <a:ext cx="10086390" cy="1878191"/>
          </a:xfrm>
        </p:spPr>
        <p:txBody>
          <a:bodyPr/>
          <a:lstStyle/>
          <a:p>
            <a:r>
              <a:rPr lang="en-US" dirty="0"/>
              <a:t>The XML tags must be contained in the following wrapper as page 5 of the guidance </a:t>
            </a:r>
          </a:p>
          <a:p>
            <a:endParaRPr lang="en-US" dirty="0"/>
          </a:p>
          <a:p>
            <a:r>
              <a:rPr lang="en-IE" dirty="0"/>
              <a:t>Otherwise the file will get rejected</a:t>
            </a:r>
          </a:p>
        </p:txBody>
      </p:sp>
      <p:sp>
        <p:nvSpPr>
          <p:cNvPr id="7" name="TextBox 6">
            <a:extLst>
              <a:ext uri="{FF2B5EF4-FFF2-40B4-BE49-F238E27FC236}">
                <a16:creationId xmlns:a16="http://schemas.microsoft.com/office/drawing/2014/main" id="{845F52D5-BF8B-0A8F-C4D1-1937EA24E23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8" name="BJPseudoFooter">
            <a:extLst>
              <a:ext uri="{FF2B5EF4-FFF2-40B4-BE49-F238E27FC236}">
                <a16:creationId xmlns:a16="http://schemas.microsoft.com/office/drawing/2014/main" id="{D28E9D3F-5073-8831-FD39-32178013FCC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8260298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3 - Table Order</a:t>
            </a:r>
          </a:p>
        </p:txBody>
      </p:sp>
      <p:sp>
        <p:nvSpPr>
          <p:cNvPr id="3" name="Content Placeholder 2"/>
          <p:cNvSpPr>
            <a:spLocks noGrp="1"/>
          </p:cNvSpPr>
          <p:nvPr>
            <p:ph idx="10"/>
          </p:nvPr>
        </p:nvSpPr>
        <p:spPr>
          <a:xfrm>
            <a:off x="483288" y="1291036"/>
            <a:ext cx="5704570" cy="4506617"/>
          </a:xfrm>
        </p:spPr>
        <p:txBody>
          <a:bodyPr/>
          <a:lstStyle/>
          <a:p>
            <a:r>
              <a:rPr lang="en-US" dirty="0"/>
              <a:t>The XSD taxonomy defines a strict order in which the tables must be entered into any XML file</a:t>
            </a:r>
          </a:p>
          <a:p>
            <a:endParaRPr lang="en-US" dirty="0"/>
          </a:p>
          <a:p>
            <a:r>
              <a:rPr lang="en-IE" dirty="0"/>
              <a:t>E.g. General Table (A0701) must be 1</a:t>
            </a:r>
            <a:r>
              <a:rPr lang="en-IE" baseline="30000" dirty="0"/>
              <a:t>st</a:t>
            </a:r>
            <a:r>
              <a:rPr lang="en-IE" dirty="0"/>
              <a:t>, Inherent Risk Table (A0702A) must be 2</a:t>
            </a:r>
            <a:r>
              <a:rPr lang="en-IE" baseline="30000" dirty="0"/>
              <a:t>nd</a:t>
            </a:r>
            <a:r>
              <a:rPr lang="en-IE" dirty="0"/>
              <a:t>, Inherent Risk Segment (A0702B) must be 3</a:t>
            </a:r>
            <a:r>
              <a:rPr lang="en-IE" baseline="30000" dirty="0"/>
              <a:t>rd</a:t>
            </a:r>
            <a:r>
              <a:rPr lang="en-IE" dirty="0"/>
              <a:t> in the xml file, etc., etc. </a:t>
            </a:r>
          </a:p>
          <a:p>
            <a:endParaRPr lang="en-US" dirty="0"/>
          </a:p>
          <a:p>
            <a:r>
              <a:rPr lang="en-US" dirty="0"/>
              <a:t>Any file that does not follow this strict order will be rejected</a:t>
            </a:r>
          </a:p>
          <a:p>
            <a:endParaRPr lang="en-US" dirty="0"/>
          </a:p>
        </p:txBody>
      </p:sp>
      <p:pic>
        <p:nvPicPr>
          <p:cNvPr id="4" name="Picture 3"/>
          <p:cNvPicPr>
            <a:picLocks noChangeAspect="1"/>
          </p:cNvPicPr>
          <p:nvPr/>
        </p:nvPicPr>
        <p:blipFill>
          <a:blip r:embed="rId4"/>
          <a:stretch>
            <a:fillRect/>
          </a:stretch>
        </p:blipFill>
        <p:spPr>
          <a:xfrm>
            <a:off x="7134502" y="1497456"/>
            <a:ext cx="4574210" cy="4093776"/>
          </a:xfrm>
          <a:prstGeom prst="rect">
            <a:avLst/>
          </a:prstGeom>
        </p:spPr>
      </p:pic>
      <p:sp>
        <p:nvSpPr>
          <p:cNvPr id="6" name="TextBox 5">
            <a:extLst>
              <a:ext uri="{FF2B5EF4-FFF2-40B4-BE49-F238E27FC236}">
                <a16:creationId xmlns:a16="http://schemas.microsoft.com/office/drawing/2014/main" id="{46C06AC1-8216-05E8-1874-D6030AB3821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7" name="BJPseudoFooter">
            <a:extLst>
              <a:ext uri="{FF2B5EF4-FFF2-40B4-BE49-F238E27FC236}">
                <a16:creationId xmlns:a16="http://schemas.microsoft.com/office/drawing/2014/main" id="{C4A0A0D7-A24B-EFB0-D708-49F8D0067B7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1440862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4 - Pre-defined entity references:</a:t>
            </a:r>
          </a:p>
        </p:txBody>
      </p:sp>
      <p:sp>
        <p:nvSpPr>
          <p:cNvPr id="3" name="Content Placeholder 2"/>
          <p:cNvSpPr>
            <a:spLocks noGrp="1"/>
          </p:cNvSpPr>
          <p:nvPr>
            <p:ph idx="10"/>
          </p:nvPr>
        </p:nvSpPr>
        <p:spPr>
          <a:xfrm>
            <a:off x="483287" y="1175691"/>
            <a:ext cx="9575112" cy="4506617"/>
          </a:xfrm>
        </p:spPr>
        <p:txBody>
          <a:bodyPr/>
          <a:lstStyle/>
          <a:p>
            <a:r>
              <a:rPr lang="en-IE" dirty="0"/>
              <a:t>In XML there are 5 pre-defined characters (i.e. special characters)</a:t>
            </a:r>
          </a:p>
          <a:p>
            <a:endParaRPr lang="en-IE" dirty="0"/>
          </a:p>
          <a:p>
            <a:r>
              <a:rPr lang="en-IE" dirty="0"/>
              <a:t>Example:</a:t>
            </a:r>
          </a:p>
          <a:p>
            <a:pPr lvl="1"/>
            <a:r>
              <a:rPr lang="en-US" dirty="0"/>
              <a:t>Incorrect  syntax</a:t>
            </a:r>
          </a:p>
          <a:p>
            <a:pPr lvl="1"/>
            <a:r>
              <a:rPr lang="en-US" dirty="0"/>
              <a:t>&lt;A07011 Identifier="JAE" String100="</a:t>
            </a:r>
            <a:r>
              <a:rPr lang="en-IE" dirty="0"/>
              <a:t>Director </a:t>
            </a:r>
            <a:r>
              <a:rPr lang="en-IE" dirty="0">
                <a:solidFill>
                  <a:srgbClr val="FF0000"/>
                </a:solidFill>
              </a:rPr>
              <a:t>&amp;</a:t>
            </a:r>
            <a:r>
              <a:rPr lang="en-IE" dirty="0"/>
              <a:t> CEO”</a:t>
            </a:r>
            <a:r>
              <a:rPr lang="en-US" dirty="0"/>
              <a:t>&gt;&lt;/A07011&gt; </a:t>
            </a:r>
          </a:p>
          <a:p>
            <a:pPr lvl="1"/>
            <a:r>
              <a:rPr lang="en-US" dirty="0"/>
              <a:t>Correct syntax</a:t>
            </a:r>
          </a:p>
          <a:p>
            <a:pPr lvl="1"/>
            <a:r>
              <a:rPr lang="en-US" dirty="0"/>
              <a:t>&lt;A07011 Identifier="JAE" String100="</a:t>
            </a:r>
            <a:r>
              <a:rPr lang="en-IE" dirty="0"/>
              <a:t>Director </a:t>
            </a:r>
            <a:r>
              <a:rPr lang="en-IE" dirty="0">
                <a:solidFill>
                  <a:srgbClr val="92D050"/>
                </a:solidFill>
              </a:rPr>
              <a:t>&amp;amp; </a:t>
            </a:r>
            <a:r>
              <a:rPr lang="en-IE" dirty="0"/>
              <a:t>CEO</a:t>
            </a:r>
            <a:r>
              <a:rPr lang="en-US" dirty="0"/>
              <a:t>”&gt;&lt;/A07011&gt;</a:t>
            </a:r>
            <a:endParaRPr lang="en-IE" dirty="0"/>
          </a:p>
        </p:txBody>
      </p:sp>
      <p:pic>
        <p:nvPicPr>
          <p:cNvPr id="5" name="Picture 4">
            <a:extLst>
              <a:ext uri="{FF2B5EF4-FFF2-40B4-BE49-F238E27FC236}">
                <a16:creationId xmlns:a16="http://schemas.microsoft.com/office/drawing/2014/main" id="{17367ABF-9B02-CD94-0830-44C4EA69DF67}"/>
              </a:ext>
            </a:extLst>
          </p:cNvPr>
          <p:cNvPicPr>
            <a:picLocks noChangeAspect="1"/>
          </p:cNvPicPr>
          <p:nvPr/>
        </p:nvPicPr>
        <p:blipFill>
          <a:blip r:embed="rId4"/>
          <a:stretch>
            <a:fillRect/>
          </a:stretch>
        </p:blipFill>
        <p:spPr>
          <a:xfrm>
            <a:off x="3587777" y="4405835"/>
            <a:ext cx="7716327" cy="1752845"/>
          </a:xfrm>
          <a:prstGeom prst="rect">
            <a:avLst/>
          </a:prstGeom>
        </p:spPr>
      </p:pic>
      <p:sp>
        <p:nvSpPr>
          <p:cNvPr id="6" name="TextBox 5">
            <a:extLst>
              <a:ext uri="{FF2B5EF4-FFF2-40B4-BE49-F238E27FC236}">
                <a16:creationId xmlns:a16="http://schemas.microsoft.com/office/drawing/2014/main" id="{72AE7358-FA04-3026-8715-720A236B8778}"/>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7" name="BJPseudoFooter">
            <a:extLst>
              <a:ext uri="{FF2B5EF4-FFF2-40B4-BE49-F238E27FC236}">
                <a16:creationId xmlns:a16="http://schemas.microsoft.com/office/drawing/2014/main" id="{584579DC-B62A-71AE-1F6B-0669543EE2E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1458984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096000" y="741788"/>
            <a:ext cx="4341376" cy="372424"/>
          </a:xfrm>
        </p:spPr>
        <p:txBody>
          <a:bodyPr/>
          <a:lstStyle/>
          <a:p>
            <a:r>
              <a:rPr lang="en-US" dirty="0"/>
              <a:t>4 Important Rules</a:t>
            </a:r>
            <a:endParaRPr lang="en-IE" dirty="0"/>
          </a:p>
        </p:txBody>
      </p:sp>
      <p:sp>
        <p:nvSpPr>
          <p:cNvPr id="10" name="Content Placeholder 9"/>
          <p:cNvSpPr>
            <a:spLocks noGrp="1"/>
          </p:cNvSpPr>
          <p:nvPr>
            <p:ph idx="10"/>
          </p:nvPr>
        </p:nvSpPr>
        <p:spPr>
          <a:xfrm>
            <a:off x="5895703" y="1423383"/>
            <a:ext cx="6281972" cy="4506617"/>
          </a:xfrm>
        </p:spPr>
        <p:txBody>
          <a:bodyPr/>
          <a:lstStyle/>
          <a:p>
            <a:r>
              <a:rPr lang="en-US" dirty="0"/>
              <a:t>Please ensure that you do not have any of these mistakes in your files</a:t>
            </a:r>
          </a:p>
          <a:p>
            <a:endParaRPr lang="en-US" dirty="0"/>
          </a:p>
          <a:p>
            <a:r>
              <a:rPr lang="en-IE" dirty="0"/>
              <a:t>It is possible to have a file accepted on the portal and still fail these rules</a:t>
            </a:r>
          </a:p>
          <a:p>
            <a:pPr marL="0" indent="0">
              <a:buNone/>
            </a:pPr>
            <a:endParaRPr lang="en-IE" dirty="0"/>
          </a:p>
          <a:p>
            <a:r>
              <a:rPr lang="en-US" dirty="0"/>
              <a:t>You will receive an </a:t>
            </a:r>
            <a:r>
              <a:rPr lang="en-US" b="1" i="1" u="sng" dirty="0"/>
              <a:t>immediate resubmission request</a:t>
            </a:r>
            <a:r>
              <a:rPr lang="en-US" dirty="0"/>
              <a:t> if any of these rules are failed</a:t>
            </a:r>
          </a:p>
        </p:txBody>
      </p:sp>
      <p:pic>
        <p:nvPicPr>
          <p:cNvPr id="6" name="Picture 5">
            <a:extLst>
              <a:ext uri="{FF2B5EF4-FFF2-40B4-BE49-F238E27FC236}">
                <a16:creationId xmlns:a16="http://schemas.microsoft.com/office/drawing/2014/main" id="{50B628AE-BA10-C662-D242-205B1A334238}"/>
              </a:ext>
            </a:extLst>
          </p:cNvPr>
          <p:cNvPicPr>
            <a:picLocks noChangeAspect="1"/>
          </p:cNvPicPr>
          <p:nvPr/>
        </p:nvPicPr>
        <p:blipFill>
          <a:blip r:embed="rId4"/>
          <a:stretch>
            <a:fillRect/>
          </a:stretch>
        </p:blipFill>
        <p:spPr>
          <a:xfrm>
            <a:off x="0" y="0"/>
            <a:ext cx="5730737" cy="6858000"/>
          </a:xfrm>
          <a:prstGeom prst="flowChartDelay">
            <a:avLst/>
          </a:prstGeom>
        </p:spPr>
      </p:pic>
      <p:sp>
        <p:nvSpPr>
          <p:cNvPr id="4" name="TextBox 3">
            <a:extLst>
              <a:ext uri="{FF2B5EF4-FFF2-40B4-BE49-F238E27FC236}">
                <a16:creationId xmlns:a16="http://schemas.microsoft.com/office/drawing/2014/main" id="{6A9AD2E1-7542-7BF6-6207-6D1819D16E0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B087E49F-CB65-BE93-697C-E5F002C2C32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61321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8702277" cy="372424"/>
          </a:xfrm>
        </p:spPr>
        <p:txBody>
          <a:bodyPr/>
          <a:lstStyle/>
          <a:p>
            <a:r>
              <a:rPr lang="en-US" dirty="0"/>
              <a:t>Rule 1: No duplicate tags allowed in Table Structure B</a:t>
            </a:r>
          </a:p>
        </p:txBody>
      </p:sp>
      <p:sp>
        <p:nvSpPr>
          <p:cNvPr id="10" name="Content Placeholder 9"/>
          <p:cNvSpPr>
            <a:spLocks noGrp="1"/>
          </p:cNvSpPr>
          <p:nvPr>
            <p:ph idx="10"/>
          </p:nvPr>
        </p:nvSpPr>
        <p:spPr>
          <a:xfrm>
            <a:off x="483288" y="1291036"/>
            <a:ext cx="10802333" cy="4506617"/>
          </a:xfrm>
        </p:spPr>
        <p:txBody>
          <a:bodyPr/>
          <a:lstStyle/>
          <a:p>
            <a:pPr marL="0" indent="0">
              <a:buNone/>
            </a:pPr>
            <a:r>
              <a:rPr lang="en-US" dirty="0"/>
              <a:t>For example, JAA has been reported twice</a:t>
            </a:r>
          </a:p>
          <a:p>
            <a:pPr marL="0" indent="0">
              <a:buNone/>
            </a:pPr>
            <a:endParaRPr lang="en-US" dirty="0"/>
          </a:p>
          <a:p>
            <a:pPr marL="0" indent="0">
              <a:buNone/>
            </a:pPr>
            <a:r>
              <a:rPr lang="en-US" dirty="0"/>
              <a:t> &lt;A0701&gt;</a:t>
            </a:r>
          </a:p>
          <a:p>
            <a:pPr marL="0" indent="0">
              <a:buNone/>
            </a:pPr>
            <a:r>
              <a:rPr lang="en-US" dirty="0"/>
              <a:t>    &lt;A07011 Identifier="</a:t>
            </a:r>
            <a:r>
              <a:rPr lang="en-US" dirty="0">
                <a:solidFill>
                  <a:srgbClr val="FF0000"/>
                </a:solidFill>
              </a:rPr>
              <a:t>JAA</a:t>
            </a:r>
            <a:r>
              <a:rPr lang="en-US" dirty="0"/>
              <a:t>"</a:t>
            </a:r>
            <a:r>
              <a:rPr lang="en-US" dirty="0">
                <a:solidFill>
                  <a:srgbClr val="FF0000"/>
                </a:solidFill>
              </a:rPr>
              <a:t> </a:t>
            </a:r>
            <a:r>
              <a:rPr lang="en-US" dirty="0" err="1"/>
              <a:t>IntegerValue</a:t>
            </a:r>
            <a:r>
              <a:rPr lang="en-US" dirty="0"/>
              <a:t>="452"&gt;&lt;/A07011&gt;    </a:t>
            </a:r>
          </a:p>
          <a:p>
            <a:pPr marL="0" indent="0">
              <a:buNone/>
            </a:pPr>
            <a:r>
              <a:rPr lang="en-US" dirty="0"/>
              <a:t>    &lt;A07011 Identifier="JAB" </a:t>
            </a:r>
            <a:r>
              <a:rPr lang="en-US" dirty="0" err="1"/>
              <a:t>EnumerationYesNo</a:t>
            </a:r>
            <a:r>
              <a:rPr lang="en-US" dirty="0"/>
              <a:t>="Yes"&gt;&lt;/A07011&gt;    </a:t>
            </a:r>
          </a:p>
          <a:p>
            <a:pPr marL="0" indent="0">
              <a:buNone/>
            </a:pPr>
            <a:r>
              <a:rPr lang="en-US" dirty="0"/>
              <a:t>    &lt;A07011 Identifier="</a:t>
            </a:r>
            <a:r>
              <a:rPr lang="en-US" dirty="0">
                <a:solidFill>
                  <a:srgbClr val="FF0000"/>
                </a:solidFill>
              </a:rPr>
              <a:t>JAA</a:t>
            </a:r>
            <a:r>
              <a:rPr lang="en-US" dirty="0"/>
              <a:t>"</a:t>
            </a:r>
            <a:r>
              <a:rPr lang="en-US" dirty="0">
                <a:solidFill>
                  <a:srgbClr val="FF0000"/>
                </a:solidFill>
              </a:rPr>
              <a:t> </a:t>
            </a:r>
            <a:r>
              <a:rPr lang="en-US" dirty="0" err="1"/>
              <a:t>IntegerValue</a:t>
            </a:r>
            <a:r>
              <a:rPr lang="en-US" dirty="0"/>
              <a:t>="452"&gt;&lt;/A07011&gt;    </a:t>
            </a:r>
          </a:p>
          <a:p>
            <a:pPr marL="0" indent="0">
              <a:buNone/>
            </a:pPr>
            <a:r>
              <a:rPr lang="en-US" dirty="0"/>
              <a:t>	....</a:t>
            </a:r>
          </a:p>
          <a:p>
            <a:pPr marL="0" indent="0">
              <a:buNone/>
            </a:pPr>
            <a:r>
              <a:rPr lang="en-US" dirty="0"/>
              <a:t>  &lt;/A0701&gt;</a:t>
            </a:r>
          </a:p>
        </p:txBody>
      </p:sp>
      <p:sp>
        <p:nvSpPr>
          <p:cNvPr id="4" name="TextBox 3">
            <a:extLst>
              <a:ext uri="{FF2B5EF4-FFF2-40B4-BE49-F238E27FC236}">
                <a16:creationId xmlns:a16="http://schemas.microsoft.com/office/drawing/2014/main" id="{AA566FED-1B0B-4CA6-4942-29DEACE9755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FB797222-DDE4-C476-8252-5D8FCD67C74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6144242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0"/>
          </p:nvPr>
        </p:nvSpPr>
        <p:spPr>
          <a:xfrm>
            <a:off x="483288" y="1291036"/>
            <a:ext cx="11512196" cy="4506617"/>
          </a:xfrm>
        </p:spPr>
        <p:txBody>
          <a:bodyPr/>
          <a:lstStyle/>
          <a:p>
            <a:pPr marL="0" indent="0">
              <a:buNone/>
            </a:pPr>
            <a:endParaRPr lang="en-US" dirty="0"/>
          </a:p>
          <a:p>
            <a:pPr marL="0" indent="0">
              <a:buNone/>
            </a:pPr>
            <a:r>
              <a:rPr lang="en-US" dirty="0"/>
              <a:t>For example, “String500” is not the correct variable for JAB</a:t>
            </a:r>
          </a:p>
          <a:p>
            <a:pPr marL="0" indent="0">
              <a:buNone/>
            </a:pPr>
            <a:endParaRPr lang="en-US" dirty="0"/>
          </a:p>
          <a:p>
            <a:pPr marL="0" indent="0">
              <a:buNone/>
            </a:pPr>
            <a:r>
              <a:rPr lang="en-US" dirty="0"/>
              <a:t>  &lt;A0701&gt;</a:t>
            </a:r>
          </a:p>
          <a:p>
            <a:pPr marL="0" indent="0">
              <a:buNone/>
            </a:pPr>
            <a:r>
              <a:rPr lang="en-US" dirty="0"/>
              <a:t>    &lt;A07011 Identifier="JAA" </a:t>
            </a:r>
            <a:r>
              <a:rPr lang="en-US" dirty="0" err="1"/>
              <a:t>IntegerValue</a:t>
            </a:r>
            <a:r>
              <a:rPr lang="en-US" dirty="0"/>
              <a:t>="452"&gt;&lt;/A07011&gt;    </a:t>
            </a:r>
          </a:p>
          <a:p>
            <a:pPr marL="0" indent="0">
              <a:buNone/>
            </a:pPr>
            <a:r>
              <a:rPr lang="en-US" dirty="0"/>
              <a:t>    &lt;A07011 Identifier="JAB" </a:t>
            </a:r>
            <a:r>
              <a:rPr lang="en-US" dirty="0">
                <a:solidFill>
                  <a:srgbClr val="FF0000"/>
                </a:solidFill>
              </a:rPr>
              <a:t>String500</a:t>
            </a:r>
            <a:r>
              <a:rPr lang="en-US" dirty="0"/>
              <a:t>="Yes"&gt;&lt;/A07011&gt;    </a:t>
            </a:r>
          </a:p>
          <a:p>
            <a:pPr marL="0" indent="0">
              <a:buNone/>
            </a:pPr>
            <a:r>
              <a:rPr lang="en-US" dirty="0"/>
              <a:t>	....</a:t>
            </a:r>
          </a:p>
          <a:p>
            <a:pPr marL="0" indent="0">
              <a:buNone/>
            </a:pPr>
            <a:r>
              <a:rPr lang="en-US" dirty="0"/>
              <a:t>  &lt;/A0701&gt;</a:t>
            </a:r>
          </a:p>
          <a:p>
            <a:pPr marL="0" indent="0">
              <a:buNone/>
            </a:pPr>
            <a:endParaRPr lang="en-US" dirty="0"/>
          </a:p>
        </p:txBody>
      </p:sp>
      <p:sp>
        <p:nvSpPr>
          <p:cNvPr id="5" name="Title 4"/>
          <p:cNvSpPr>
            <a:spLocks noGrp="1"/>
          </p:cNvSpPr>
          <p:nvPr>
            <p:ph type="title"/>
          </p:nvPr>
        </p:nvSpPr>
        <p:spPr>
          <a:xfrm>
            <a:off x="483288" y="258444"/>
            <a:ext cx="11251513" cy="1214917"/>
          </a:xfrm>
        </p:spPr>
        <p:txBody>
          <a:bodyPr/>
          <a:lstStyle/>
          <a:p>
            <a:r>
              <a:rPr lang="en-US" dirty="0"/>
              <a:t>Rule 2: Make sure the correct variable names are reported</a:t>
            </a:r>
            <a:br>
              <a:rPr lang="en-US" dirty="0"/>
            </a:br>
            <a:r>
              <a:rPr lang="en-US" dirty="0"/>
              <a:t>for the corresponding tags in Table Structure B as per the guidance</a:t>
            </a:r>
            <a:endParaRPr lang="en-IE" dirty="0"/>
          </a:p>
        </p:txBody>
      </p:sp>
      <p:sp>
        <p:nvSpPr>
          <p:cNvPr id="6" name="TextBox 5">
            <a:extLst>
              <a:ext uri="{FF2B5EF4-FFF2-40B4-BE49-F238E27FC236}">
                <a16:creationId xmlns:a16="http://schemas.microsoft.com/office/drawing/2014/main" id="{7244CB3C-7400-9611-4B8A-08757A24072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15" name="Picture 14">
            <a:extLst>
              <a:ext uri="{FF2B5EF4-FFF2-40B4-BE49-F238E27FC236}">
                <a16:creationId xmlns:a16="http://schemas.microsoft.com/office/drawing/2014/main" id="{AF01DA2B-D78C-5EDE-3029-CA1C44BECB53}"/>
              </a:ext>
            </a:extLst>
          </p:cNvPr>
          <p:cNvPicPr>
            <a:picLocks noChangeAspect="1"/>
          </p:cNvPicPr>
          <p:nvPr/>
        </p:nvPicPr>
        <p:blipFill>
          <a:blip r:embed="rId4"/>
          <a:stretch>
            <a:fillRect/>
          </a:stretch>
        </p:blipFill>
        <p:spPr>
          <a:xfrm>
            <a:off x="3153970" y="4212451"/>
            <a:ext cx="8343151" cy="2066652"/>
          </a:xfrm>
          <a:prstGeom prst="rect">
            <a:avLst/>
          </a:prstGeom>
        </p:spPr>
      </p:pic>
      <p:sp>
        <p:nvSpPr>
          <p:cNvPr id="4" name="BJPseudoFooter">
            <a:extLst>
              <a:ext uri="{FF2B5EF4-FFF2-40B4-BE49-F238E27FC236}">
                <a16:creationId xmlns:a16="http://schemas.microsoft.com/office/drawing/2014/main" id="{13F3155B-4910-1946-FD72-3C9B05F6115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0296319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50138" y="524959"/>
            <a:ext cx="11379850" cy="372424"/>
          </a:xfrm>
        </p:spPr>
        <p:txBody>
          <a:bodyPr/>
          <a:lstStyle/>
          <a:p>
            <a:r>
              <a:rPr lang="en-US" dirty="0"/>
              <a:t>Rule 3: Duplicate values are not allowed in Table Structure A </a:t>
            </a:r>
            <a:endParaRPr lang="en-IE" dirty="0"/>
          </a:p>
        </p:txBody>
      </p:sp>
      <p:sp>
        <p:nvSpPr>
          <p:cNvPr id="10" name="Content Placeholder 9"/>
          <p:cNvSpPr>
            <a:spLocks noGrp="1"/>
          </p:cNvSpPr>
          <p:nvPr>
            <p:ph idx="10"/>
          </p:nvPr>
        </p:nvSpPr>
        <p:spPr>
          <a:xfrm>
            <a:off x="483288" y="1291036"/>
            <a:ext cx="10802333" cy="4506617"/>
          </a:xfrm>
        </p:spPr>
        <p:txBody>
          <a:bodyPr/>
          <a:lstStyle/>
          <a:p>
            <a:pPr marL="0" indent="0">
              <a:buNone/>
            </a:pPr>
            <a:endParaRPr lang="en-US" dirty="0"/>
          </a:p>
          <a:p>
            <a:pPr marL="0" indent="0">
              <a:buNone/>
            </a:pPr>
            <a:r>
              <a:rPr lang="en-US" dirty="0"/>
              <a:t>For example, </a:t>
            </a:r>
            <a:r>
              <a:rPr lang="en-US" dirty="0" err="1"/>
              <a:t>Club_Society</a:t>
            </a:r>
            <a:r>
              <a:rPr lang="en-US" dirty="0"/>
              <a:t> has been reported twice</a:t>
            </a:r>
          </a:p>
          <a:p>
            <a:pPr marL="0" indent="0">
              <a:buNone/>
            </a:pPr>
            <a:endParaRPr lang="en-US" dirty="0"/>
          </a:p>
          <a:p>
            <a:pPr marL="0" indent="0">
              <a:buNone/>
            </a:pPr>
            <a:r>
              <a:rPr lang="en-US" dirty="0"/>
              <a:t> &lt;A0702B&gt;</a:t>
            </a:r>
          </a:p>
          <a:p>
            <a:pPr marL="0" indent="0">
              <a:buNone/>
            </a:pPr>
            <a:r>
              <a:rPr lang="en-US" dirty="0"/>
              <a:t>    &lt;A07022 JAR="Cash_intensive" JAS="660"&gt;&lt;/A07022&gt;</a:t>
            </a:r>
          </a:p>
          <a:p>
            <a:pPr marL="0" indent="0">
              <a:buNone/>
            </a:pPr>
            <a:r>
              <a:rPr lang="en-US" dirty="0"/>
              <a:t>    &lt;A07022 JAR="</a:t>
            </a:r>
            <a:r>
              <a:rPr lang="en-US" dirty="0" err="1">
                <a:solidFill>
                  <a:srgbClr val="FF0000"/>
                </a:solidFill>
              </a:rPr>
              <a:t>Club_Society</a:t>
            </a:r>
            <a:r>
              <a:rPr lang="en-US" dirty="0"/>
              <a:t>" JAS="724"&gt;&lt;/A07022&gt;    </a:t>
            </a:r>
          </a:p>
          <a:p>
            <a:pPr marL="0" indent="0">
              <a:buNone/>
            </a:pPr>
            <a:r>
              <a:rPr lang="en-US" dirty="0"/>
              <a:t>    &lt;A07022 JAR="</a:t>
            </a:r>
            <a:r>
              <a:rPr lang="en-US" dirty="0" err="1">
                <a:solidFill>
                  <a:srgbClr val="FF0000"/>
                </a:solidFill>
              </a:rPr>
              <a:t>Club_Society</a:t>
            </a:r>
            <a:r>
              <a:rPr lang="en-US" dirty="0"/>
              <a:t>" JAS=“78"&gt;&lt;/A07022&gt;</a:t>
            </a:r>
          </a:p>
          <a:p>
            <a:pPr marL="0" indent="0">
              <a:buNone/>
            </a:pPr>
            <a:r>
              <a:rPr lang="en-US" dirty="0"/>
              <a:t>	....</a:t>
            </a:r>
          </a:p>
          <a:p>
            <a:pPr marL="0" indent="0">
              <a:buNone/>
            </a:pPr>
            <a:r>
              <a:rPr lang="en-US" dirty="0"/>
              <a:t>  &lt;/A0702B&gt;</a:t>
            </a:r>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811504399"/>
              </p:ext>
            </p:extLst>
          </p:nvPr>
        </p:nvGraphicFramePr>
        <p:xfrm>
          <a:off x="7166666" y="2525485"/>
          <a:ext cx="4563322" cy="2037718"/>
        </p:xfrm>
        <a:graphic>
          <a:graphicData uri="http://schemas.openxmlformats.org/drawingml/2006/table">
            <a:tbl>
              <a:tblPr bandRow="1">
                <a:tableStyleId>{5C22544A-7EE6-4342-B048-85BDC9FD1C3A}</a:tableStyleId>
              </a:tblPr>
              <a:tblGrid>
                <a:gridCol w="1924619">
                  <a:extLst>
                    <a:ext uri="{9D8B030D-6E8A-4147-A177-3AD203B41FA5}">
                      <a16:colId xmlns:a16="http://schemas.microsoft.com/office/drawing/2014/main" val="3036938830"/>
                    </a:ext>
                  </a:extLst>
                </a:gridCol>
                <a:gridCol w="2638703">
                  <a:extLst>
                    <a:ext uri="{9D8B030D-6E8A-4147-A177-3AD203B41FA5}">
                      <a16:colId xmlns:a16="http://schemas.microsoft.com/office/drawing/2014/main" val="2216002068"/>
                    </a:ext>
                  </a:extLst>
                </a:gridCol>
              </a:tblGrid>
              <a:tr h="405929">
                <a:tc>
                  <a:txBody>
                    <a:bodyPr/>
                    <a:lstStyle/>
                    <a:p>
                      <a:pPr algn="ctr"/>
                      <a:r>
                        <a:rPr lang="en-IE" sz="1600" dirty="0"/>
                        <a:t>Data point</a:t>
                      </a:r>
                    </a:p>
                  </a:txBody>
                  <a:tcPr/>
                </a:tc>
                <a:tc>
                  <a:txBody>
                    <a:bodyPr/>
                    <a:lstStyle/>
                    <a:p>
                      <a:pPr algn="ctr"/>
                      <a:r>
                        <a:rPr lang="en-IE" sz="1600" b="0" kern="1200" dirty="0">
                          <a:solidFill>
                            <a:schemeClr val="dk1"/>
                          </a:solidFill>
                          <a:effectLst/>
                          <a:latin typeface="+mn-lt"/>
                          <a:ea typeface="+mn-ea"/>
                          <a:cs typeface="+mn-cs"/>
                        </a:rPr>
                        <a:t>List</a:t>
                      </a:r>
                    </a:p>
                  </a:txBody>
                  <a:tcPr/>
                </a:tc>
                <a:extLst>
                  <a:ext uri="{0D108BD9-81ED-4DB2-BD59-A6C34878D82A}">
                    <a16:rowId xmlns:a16="http://schemas.microsoft.com/office/drawing/2014/main" val="617475608"/>
                  </a:ext>
                </a:extLst>
              </a:tr>
              <a:tr h="405929">
                <a:tc>
                  <a:txBody>
                    <a:bodyPr/>
                    <a:lstStyle/>
                    <a:p>
                      <a:r>
                        <a:rPr lang="en-IE" sz="1600" dirty="0"/>
                        <a:t>JAR</a:t>
                      </a:r>
                    </a:p>
                  </a:txBody>
                  <a:tcPr/>
                </a:tc>
                <a:tc>
                  <a:txBody>
                    <a:bodyPr/>
                    <a:lstStyle/>
                    <a:p>
                      <a:r>
                        <a:rPr lang="en-IE" sz="1600" dirty="0" err="1"/>
                        <a:t>CustomerSegment</a:t>
                      </a:r>
                      <a:endParaRPr lang="en-IE" sz="1600" dirty="0"/>
                    </a:p>
                  </a:txBody>
                  <a:tcPr/>
                </a:tc>
                <a:extLst>
                  <a:ext uri="{0D108BD9-81ED-4DB2-BD59-A6C34878D82A}">
                    <a16:rowId xmlns:a16="http://schemas.microsoft.com/office/drawing/2014/main" val="541816280"/>
                  </a:ext>
                </a:extLst>
              </a:tr>
              <a:tr h="612930">
                <a:tc>
                  <a:txBody>
                    <a:bodyPr/>
                    <a:lstStyle/>
                    <a:p>
                      <a:r>
                        <a:rPr lang="en-IE" sz="1600" dirty="0"/>
                        <a:t>JME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600" b="0" kern="1200" dirty="0" err="1">
                          <a:solidFill>
                            <a:schemeClr val="dk1"/>
                          </a:solidFill>
                          <a:effectLst/>
                          <a:latin typeface="+mn-lt"/>
                          <a:ea typeface="+mn-ea"/>
                          <a:cs typeface="+mn-cs"/>
                        </a:rPr>
                        <a:t>AlertType</a:t>
                      </a:r>
                      <a:endParaRPr lang="en-IE" sz="1600" b="0" kern="1200" dirty="0">
                        <a:solidFill>
                          <a:schemeClr val="dk1"/>
                        </a:solidFill>
                        <a:effectLst/>
                        <a:latin typeface="+mn-lt"/>
                        <a:ea typeface="+mn-ea"/>
                        <a:cs typeface="+mn-cs"/>
                      </a:endParaRPr>
                    </a:p>
                  </a:txBody>
                  <a:tcPr/>
                </a:tc>
                <a:extLst>
                  <a:ext uri="{0D108BD9-81ED-4DB2-BD59-A6C34878D82A}">
                    <a16:rowId xmlns:a16="http://schemas.microsoft.com/office/drawing/2014/main" val="4166284833"/>
                  </a:ext>
                </a:extLst>
              </a:tr>
              <a:tr h="612930">
                <a:tc>
                  <a:txBody>
                    <a:bodyPr/>
                    <a:lstStyle/>
                    <a:p>
                      <a:r>
                        <a:rPr lang="en-IE" sz="1600" dirty="0"/>
                        <a:t>JSA, JSJ, JSL, JSO</a:t>
                      </a:r>
                    </a:p>
                  </a:txBody>
                  <a:tcPr/>
                </a:tc>
                <a:tc>
                  <a:txBody>
                    <a:bodyPr/>
                    <a:lstStyle/>
                    <a:p>
                      <a:r>
                        <a:rPr lang="en-IE" sz="1600" dirty="0"/>
                        <a:t>Country</a:t>
                      </a:r>
                    </a:p>
                  </a:txBody>
                  <a:tcPr/>
                </a:tc>
                <a:extLst>
                  <a:ext uri="{0D108BD9-81ED-4DB2-BD59-A6C34878D82A}">
                    <a16:rowId xmlns:a16="http://schemas.microsoft.com/office/drawing/2014/main" val="1332676517"/>
                  </a:ext>
                </a:extLst>
              </a:tr>
            </a:tbl>
          </a:graphicData>
        </a:graphic>
      </p:graphicFrame>
      <p:sp>
        <p:nvSpPr>
          <p:cNvPr id="4" name="TextBox 3">
            <a:extLst>
              <a:ext uri="{FF2B5EF4-FFF2-40B4-BE49-F238E27FC236}">
                <a16:creationId xmlns:a16="http://schemas.microsoft.com/office/drawing/2014/main" id="{D564FA18-E679-5843-CA1B-DD24BA658221}"/>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B4A3B85C-F163-8884-A0BB-3461830A7020}"/>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002330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11091092" cy="372424"/>
          </a:xfrm>
        </p:spPr>
        <p:txBody>
          <a:bodyPr/>
          <a:lstStyle/>
          <a:p>
            <a:r>
              <a:rPr lang="en-US" dirty="0"/>
              <a:t>Rule 4: Make sure to use explicit closing tags. Self closing</a:t>
            </a:r>
            <a:br>
              <a:rPr lang="en-US" dirty="0"/>
            </a:br>
            <a:r>
              <a:rPr lang="en-US" dirty="0"/>
              <a:t>tags are not allowed (</a:t>
            </a:r>
            <a:r>
              <a:rPr lang="en-US" dirty="0" err="1"/>
              <a:t>ie</a:t>
            </a:r>
            <a:r>
              <a:rPr lang="en-US" dirty="0"/>
              <a:t> /&gt; is not allowed)</a:t>
            </a:r>
            <a:endParaRPr lang="en-IE" dirty="0"/>
          </a:p>
        </p:txBody>
      </p:sp>
      <p:sp>
        <p:nvSpPr>
          <p:cNvPr id="10" name="Content Placeholder 9"/>
          <p:cNvSpPr>
            <a:spLocks noGrp="1"/>
          </p:cNvSpPr>
          <p:nvPr>
            <p:ph idx="10"/>
          </p:nvPr>
        </p:nvSpPr>
        <p:spPr>
          <a:xfrm>
            <a:off x="483288" y="1291036"/>
            <a:ext cx="10802333" cy="4506617"/>
          </a:xfrm>
        </p:spPr>
        <p:txBody>
          <a:bodyPr/>
          <a:lstStyle/>
          <a:p>
            <a:pPr marL="0" indent="0">
              <a:buNone/>
            </a:pPr>
            <a:endParaRPr lang="en-US" dirty="0"/>
          </a:p>
          <a:p>
            <a:pPr marL="0" indent="0">
              <a:buNone/>
            </a:pPr>
            <a:r>
              <a:rPr lang="en-US" dirty="0"/>
              <a:t>For Example /&gt; has been used to close the tags. In this example “</a:t>
            </a:r>
            <a:r>
              <a:rPr lang="en-IE" dirty="0">
                <a:solidFill>
                  <a:srgbClr val="00B050"/>
                </a:solidFill>
              </a:rPr>
              <a:t>&gt;&lt;/A07011&gt;</a:t>
            </a:r>
            <a:r>
              <a:rPr lang="en-IE" dirty="0"/>
              <a:t>”</a:t>
            </a:r>
            <a:r>
              <a:rPr lang="en-IE" dirty="0">
                <a:solidFill>
                  <a:srgbClr val="00B050"/>
                </a:solidFill>
              </a:rPr>
              <a:t> </a:t>
            </a:r>
            <a:r>
              <a:rPr lang="en-IE" dirty="0"/>
              <a:t>should be used. </a:t>
            </a:r>
            <a:endParaRPr lang="en-US" dirty="0"/>
          </a:p>
          <a:p>
            <a:pPr marL="0" indent="0">
              <a:buNone/>
            </a:pPr>
            <a:endParaRPr lang="en-US" dirty="0"/>
          </a:p>
          <a:p>
            <a:pPr marL="0" indent="0">
              <a:buNone/>
            </a:pPr>
            <a:r>
              <a:rPr lang="en-US" dirty="0"/>
              <a:t>&lt;A0701&gt;    </a:t>
            </a:r>
          </a:p>
          <a:p>
            <a:pPr marL="0" indent="0">
              <a:buNone/>
            </a:pPr>
            <a:r>
              <a:rPr lang="en-US" dirty="0"/>
              <a:t>     &lt;A07011 Identifier="JAA" IntegerValue="452"</a:t>
            </a:r>
            <a:r>
              <a:rPr lang="en-US" dirty="0">
                <a:solidFill>
                  <a:srgbClr val="FF0000"/>
                </a:solidFill>
              </a:rPr>
              <a:t>/&gt;</a:t>
            </a:r>
            <a:r>
              <a:rPr lang="en-US" dirty="0"/>
              <a:t>    </a:t>
            </a:r>
          </a:p>
          <a:p>
            <a:pPr marL="0" indent="0">
              <a:buNone/>
            </a:pPr>
            <a:r>
              <a:rPr lang="en-US" dirty="0"/>
              <a:t>     &lt;A07011 Identifier="JAB" EnumerationYesNo="Yes“</a:t>
            </a:r>
            <a:r>
              <a:rPr lang="en-US" dirty="0">
                <a:solidFill>
                  <a:srgbClr val="FF0000"/>
                </a:solidFill>
              </a:rPr>
              <a:t>/&gt; </a:t>
            </a:r>
            <a:r>
              <a:rPr lang="en-US" dirty="0"/>
              <a:t>   </a:t>
            </a:r>
          </a:p>
          <a:p>
            <a:pPr marL="0" indent="0">
              <a:buNone/>
            </a:pPr>
            <a:r>
              <a:rPr lang="en-US" dirty="0"/>
              <a:t>     &lt;A07011 Identifier="JAC" String500="fNbCT5EmHPIm“</a:t>
            </a:r>
            <a:r>
              <a:rPr lang="en-US" dirty="0">
                <a:solidFill>
                  <a:srgbClr val="FF0000"/>
                </a:solidFill>
              </a:rPr>
              <a:t>/&gt;</a:t>
            </a:r>
            <a:r>
              <a:rPr lang="en-US" dirty="0"/>
              <a:t>    </a:t>
            </a:r>
          </a:p>
          <a:p>
            <a:pPr marL="0" indent="0">
              <a:buNone/>
            </a:pPr>
            <a:r>
              <a:rPr lang="en-US" dirty="0"/>
              <a:t>               …    </a:t>
            </a:r>
          </a:p>
          <a:p>
            <a:pPr marL="0" indent="0">
              <a:buNone/>
            </a:pPr>
            <a:r>
              <a:rPr lang="en-US" dirty="0"/>
              <a:t>     &lt;A07011 Identifier="JAF" EnumerationYesNo="No“</a:t>
            </a:r>
            <a:r>
              <a:rPr lang="en-US" dirty="0">
                <a:solidFill>
                  <a:srgbClr val="FF0000"/>
                </a:solidFill>
              </a:rPr>
              <a:t>/&gt;</a:t>
            </a:r>
            <a:r>
              <a:rPr lang="en-US" dirty="0"/>
              <a:t>  </a:t>
            </a:r>
          </a:p>
          <a:p>
            <a:pPr marL="0" indent="0">
              <a:buNone/>
            </a:pPr>
            <a:r>
              <a:rPr lang="en-US" dirty="0"/>
              <a:t>&lt;/A0701&gt;</a:t>
            </a:r>
          </a:p>
          <a:p>
            <a:pPr marL="0" indent="0">
              <a:buNone/>
            </a:pPr>
            <a:endParaRPr lang="en-US" dirty="0"/>
          </a:p>
          <a:p>
            <a:pPr marL="0" indent="0">
              <a:buNone/>
            </a:pPr>
            <a:endParaRPr lang="en-US" dirty="0"/>
          </a:p>
          <a:p>
            <a:pPr marL="0" indent="0">
              <a:buNone/>
            </a:pPr>
            <a:endParaRPr lang="en-US" dirty="0"/>
          </a:p>
          <a:p>
            <a:pPr marL="0" indent="0">
              <a:buNone/>
            </a:pPr>
            <a:endParaRPr lang="en-IE" dirty="0"/>
          </a:p>
        </p:txBody>
      </p:sp>
      <p:sp>
        <p:nvSpPr>
          <p:cNvPr id="2" name="6-Point Star 9">
            <a:extLst>
              <a:ext uri="{FF2B5EF4-FFF2-40B4-BE49-F238E27FC236}">
                <a16:creationId xmlns:a16="http://schemas.microsoft.com/office/drawing/2014/main" id="{5A86E177-B680-A07E-22EC-0E58629F3110}"/>
              </a:ext>
            </a:extLst>
          </p:cNvPr>
          <p:cNvSpPr/>
          <p:nvPr/>
        </p:nvSpPr>
        <p:spPr>
          <a:xfrm>
            <a:off x="8247017" y="4162697"/>
            <a:ext cx="3944983" cy="2556803"/>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Reminder an </a:t>
            </a:r>
            <a:r>
              <a:rPr lang="en-IE" b="1" i="1" u="sng" dirty="0"/>
              <a:t>immediate resubmission </a:t>
            </a:r>
            <a:r>
              <a:rPr lang="en-IE" dirty="0"/>
              <a:t>will be required if any of these 4 rules are failed</a:t>
            </a:r>
            <a:endParaRPr lang="en-US" dirty="0"/>
          </a:p>
        </p:txBody>
      </p:sp>
      <p:sp>
        <p:nvSpPr>
          <p:cNvPr id="5" name="TextBox 4">
            <a:extLst>
              <a:ext uri="{FF2B5EF4-FFF2-40B4-BE49-F238E27FC236}">
                <a16:creationId xmlns:a16="http://schemas.microsoft.com/office/drawing/2014/main" id="{BDF73B53-F521-040B-8203-618CFE76137B}"/>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6" name="BJPseudoFooter">
            <a:extLst>
              <a:ext uri="{FF2B5EF4-FFF2-40B4-BE49-F238E27FC236}">
                <a16:creationId xmlns:a16="http://schemas.microsoft.com/office/drawing/2014/main" id="{7216F471-89EA-0E29-BAA9-67B57B16DA5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6918893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Technical Readiness Checklist</a:t>
            </a:r>
          </a:p>
        </p:txBody>
      </p:sp>
      <p:sp>
        <p:nvSpPr>
          <p:cNvPr id="4" name="Content Placeholder 3"/>
          <p:cNvSpPr>
            <a:spLocks noGrp="1"/>
          </p:cNvSpPr>
          <p:nvPr>
            <p:ph idx="10"/>
          </p:nvPr>
        </p:nvSpPr>
        <p:spPr>
          <a:xfrm>
            <a:off x="483287" y="1291036"/>
            <a:ext cx="6334608" cy="4506617"/>
          </a:xfrm>
        </p:spPr>
        <p:txBody>
          <a:bodyPr/>
          <a:lstStyle/>
          <a:p>
            <a:r>
              <a:rPr lang="en-IE" dirty="0"/>
              <a:t>Collect / Data preparation</a:t>
            </a:r>
          </a:p>
          <a:p>
            <a:endParaRPr lang="en-IE" dirty="0"/>
          </a:p>
          <a:p>
            <a:r>
              <a:rPr lang="en-IE" dirty="0"/>
              <a:t>Creation of the XML file </a:t>
            </a:r>
          </a:p>
          <a:p>
            <a:endParaRPr lang="en-IE" dirty="0"/>
          </a:p>
          <a:p>
            <a:r>
              <a:rPr lang="en-IE" dirty="0"/>
              <a:t>XSD validation</a:t>
            </a:r>
          </a:p>
          <a:p>
            <a:endParaRPr lang="en-IE" dirty="0"/>
          </a:p>
          <a:p>
            <a:r>
              <a:rPr lang="en-IE" dirty="0"/>
              <a:t>4 additional rules that must be passed</a:t>
            </a:r>
          </a:p>
          <a:p>
            <a:endParaRPr lang="en-IE" dirty="0"/>
          </a:p>
          <a:p>
            <a:r>
              <a:rPr lang="en-IE" dirty="0"/>
              <a:t>Internal sign off &amp; submission on CBI portal</a:t>
            </a:r>
          </a:p>
        </p:txBody>
      </p:sp>
      <p:sp>
        <p:nvSpPr>
          <p:cNvPr id="5" name="TextBox 4">
            <a:extLst>
              <a:ext uri="{FF2B5EF4-FFF2-40B4-BE49-F238E27FC236}">
                <a16:creationId xmlns:a16="http://schemas.microsoft.com/office/drawing/2014/main" id="{3ABD4C8B-091C-8580-D3DE-8FB7C48C5AC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pic>
        <p:nvPicPr>
          <p:cNvPr id="14" name="Picture 13">
            <a:extLst>
              <a:ext uri="{FF2B5EF4-FFF2-40B4-BE49-F238E27FC236}">
                <a16:creationId xmlns:a16="http://schemas.microsoft.com/office/drawing/2014/main" id="{88115585-6B56-F48C-FFFE-3861724BFA0D}"/>
              </a:ext>
            </a:extLst>
          </p:cNvPr>
          <p:cNvPicPr>
            <a:picLocks noChangeAspect="1"/>
          </p:cNvPicPr>
          <p:nvPr/>
        </p:nvPicPr>
        <p:blipFill>
          <a:blip r:embed="rId4"/>
          <a:stretch>
            <a:fillRect/>
          </a:stretch>
        </p:blipFill>
        <p:spPr>
          <a:xfrm>
            <a:off x="7831613" y="1442436"/>
            <a:ext cx="3315163" cy="3686689"/>
          </a:xfrm>
          <a:prstGeom prst="rect">
            <a:avLst/>
          </a:prstGeom>
          <a:effectLst>
            <a:glow rad="139700">
              <a:schemeClr val="accent1">
                <a:alpha val="26000"/>
              </a:schemeClr>
            </a:glow>
          </a:effectLst>
        </p:spPr>
      </p:pic>
      <p:sp>
        <p:nvSpPr>
          <p:cNvPr id="7" name="BJPseudoFooter">
            <a:extLst>
              <a:ext uri="{FF2B5EF4-FFF2-40B4-BE49-F238E27FC236}">
                <a16:creationId xmlns:a16="http://schemas.microsoft.com/office/drawing/2014/main" id="{A77FDB46-A3F8-FED4-3E52-04952F3B93C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1564963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555D0-02C3-3C12-1C6C-561B109E857E}"/>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EED7330-E273-8D5E-DC9F-9C46A0BD700C}"/>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867150" y="1828800"/>
            <a:ext cx="3748088" cy="3748088"/>
          </a:xfrm>
          <a:prstGeom prst="rect">
            <a:avLst/>
          </a:prstGeom>
        </p:spPr>
      </p:pic>
      <p:sp>
        <p:nvSpPr>
          <p:cNvPr id="3" name="TextBox 2">
            <a:extLst>
              <a:ext uri="{FF2B5EF4-FFF2-40B4-BE49-F238E27FC236}">
                <a16:creationId xmlns:a16="http://schemas.microsoft.com/office/drawing/2014/main" id="{5D6FDED2-B425-A9DA-86AC-F44763556AF8}"/>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6" name="BJPseudoFooter">
            <a:extLst>
              <a:ext uri="{FF2B5EF4-FFF2-40B4-BE49-F238E27FC236}">
                <a16:creationId xmlns:a16="http://schemas.microsoft.com/office/drawing/2014/main" id="{E3F33A02-0A70-2AED-2598-FB653B57916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9626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9E306-F35D-044D-5F86-F1ED1410111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7A8665DA-EB0B-A9D2-5603-938445CA184C}"/>
              </a:ext>
            </a:extLst>
          </p:cNvPr>
          <p:cNvSpPr>
            <a:spLocks noGrp="1"/>
          </p:cNvSpPr>
          <p:nvPr>
            <p:ph type="title"/>
          </p:nvPr>
        </p:nvSpPr>
        <p:spPr/>
        <p:txBody>
          <a:bodyPr/>
          <a:lstStyle/>
          <a:p>
            <a:r>
              <a:rPr lang="en-IE" dirty="0"/>
              <a:t>Uses of REQ Data	</a:t>
            </a:r>
          </a:p>
        </p:txBody>
      </p:sp>
      <p:graphicFrame>
        <p:nvGraphicFramePr>
          <p:cNvPr id="4" name="Diagram 3">
            <a:extLst>
              <a:ext uri="{FF2B5EF4-FFF2-40B4-BE49-F238E27FC236}">
                <a16:creationId xmlns:a16="http://schemas.microsoft.com/office/drawing/2014/main" id="{69554FFC-1F94-482E-5E6D-4F5FB5BD1301}"/>
              </a:ext>
            </a:extLst>
          </p:cNvPr>
          <p:cNvGraphicFramePr/>
          <p:nvPr/>
        </p:nvGraphicFramePr>
        <p:xfrm>
          <a:off x="2286000" y="702365"/>
          <a:ext cx="7944678" cy="53838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a:extLst>
              <a:ext uri="{FF2B5EF4-FFF2-40B4-BE49-F238E27FC236}">
                <a16:creationId xmlns:a16="http://schemas.microsoft.com/office/drawing/2014/main" id="{10A76B24-479D-7196-58F4-9F10DE66E46A}"/>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9" name="Graphic 8" descr="Bullseye with solid fill">
            <a:extLst>
              <a:ext uri="{FF2B5EF4-FFF2-40B4-BE49-F238E27FC236}">
                <a16:creationId xmlns:a16="http://schemas.microsoft.com/office/drawing/2014/main" id="{F6D5948C-4910-61B1-112D-4C7DCA9965B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9422" y="1908313"/>
            <a:ext cx="3041374" cy="3041374"/>
          </a:xfrm>
          <a:prstGeom prst="rect">
            <a:avLst/>
          </a:prstGeom>
        </p:spPr>
      </p:pic>
      <p:sp>
        <p:nvSpPr>
          <p:cNvPr id="6" name="BJPseudoFooter">
            <a:extLst>
              <a:ext uri="{FF2B5EF4-FFF2-40B4-BE49-F238E27FC236}">
                <a16:creationId xmlns:a16="http://schemas.microsoft.com/office/drawing/2014/main" id="{424740A7-4B31-E162-3563-1AFF0E333B8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3338251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26861-86C3-CA43-DB90-6D9FD041248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7AD2F624-B9BD-C41E-CAA6-1DE42D06D9F6}"/>
              </a:ext>
            </a:extLst>
          </p:cNvPr>
          <p:cNvSpPr>
            <a:spLocks noGrp="1"/>
          </p:cNvSpPr>
          <p:nvPr>
            <p:ph type="body" sz="quarter" idx="10"/>
          </p:nvPr>
        </p:nvSpPr>
        <p:spPr/>
        <p:txBody>
          <a:bodyPr/>
          <a:lstStyle/>
          <a:p>
            <a:r>
              <a:rPr lang="en-IE" dirty="0"/>
              <a:t>Shuaiwei Zhou</a:t>
            </a:r>
          </a:p>
        </p:txBody>
      </p:sp>
      <p:sp>
        <p:nvSpPr>
          <p:cNvPr id="10" name="Text Placeholder 9">
            <a:extLst>
              <a:ext uri="{FF2B5EF4-FFF2-40B4-BE49-F238E27FC236}">
                <a16:creationId xmlns:a16="http://schemas.microsoft.com/office/drawing/2014/main" id="{1D7B8160-9DD6-ECC4-B630-60A45FB531F1}"/>
              </a:ext>
            </a:extLst>
          </p:cNvPr>
          <p:cNvSpPr>
            <a:spLocks noGrp="1"/>
          </p:cNvSpPr>
          <p:nvPr>
            <p:ph type="body" sz="quarter" idx="11"/>
          </p:nvPr>
        </p:nvSpPr>
        <p:spPr/>
        <p:txBody>
          <a:bodyPr/>
          <a:lstStyle/>
          <a:p>
            <a:r>
              <a:rPr lang="en-IE" dirty="0"/>
              <a:t>AML Analytics</a:t>
            </a:r>
          </a:p>
        </p:txBody>
      </p:sp>
      <p:sp>
        <p:nvSpPr>
          <p:cNvPr id="11" name="Text Placeholder 10">
            <a:extLst>
              <a:ext uri="{FF2B5EF4-FFF2-40B4-BE49-F238E27FC236}">
                <a16:creationId xmlns:a16="http://schemas.microsoft.com/office/drawing/2014/main" id="{F0C20D51-B56E-106F-E2D1-F55733D2049A}"/>
              </a:ext>
            </a:extLst>
          </p:cNvPr>
          <p:cNvSpPr>
            <a:spLocks noGrp="1"/>
          </p:cNvSpPr>
          <p:nvPr>
            <p:ph type="body" sz="quarter" idx="12"/>
          </p:nvPr>
        </p:nvSpPr>
        <p:spPr/>
        <p:txBody>
          <a:bodyPr/>
          <a:lstStyle/>
          <a:p>
            <a:r>
              <a:rPr lang="en-IE" dirty="0"/>
              <a:t>RADAR</a:t>
            </a:r>
          </a:p>
        </p:txBody>
      </p:sp>
      <p:sp>
        <p:nvSpPr>
          <p:cNvPr id="12" name="Text Placeholder 11">
            <a:extLst>
              <a:ext uri="{FF2B5EF4-FFF2-40B4-BE49-F238E27FC236}">
                <a16:creationId xmlns:a16="http://schemas.microsoft.com/office/drawing/2014/main" id="{E2E0C3D9-F3D7-F96B-EC8F-C7CA9D56C8AD}"/>
              </a:ext>
            </a:extLst>
          </p:cNvPr>
          <p:cNvSpPr>
            <a:spLocks noGrp="1"/>
          </p:cNvSpPr>
          <p:nvPr>
            <p:ph type="body" sz="quarter" idx="13"/>
          </p:nvPr>
        </p:nvSpPr>
        <p:spPr>
          <a:xfrm>
            <a:off x="532863" y="2259055"/>
            <a:ext cx="8118078" cy="583984"/>
          </a:xfrm>
        </p:spPr>
        <p:txBody>
          <a:bodyPr/>
          <a:lstStyle/>
          <a:p>
            <a:r>
              <a:rPr lang="en-IE" dirty="0"/>
              <a:t>Pre-submitted Questions</a:t>
            </a:r>
          </a:p>
        </p:txBody>
      </p:sp>
      <p:sp>
        <p:nvSpPr>
          <p:cNvPr id="3" name="TextBox 2">
            <a:extLst>
              <a:ext uri="{FF2B5EF4-FFF2-40B4-BE49-F238E27FC236}">
                <a16:creationId xmlns:a16="http://schemas.microsoft.com/office/drawing/2014/main" id="{6991093E-E534-BF0F-83EA-F5F82B64D8B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DCFAD538-A985-BC8D-D8AC-42875DFBD04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8523571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60AA8-FBCD-4AE4-220A-C4CE1AA0FAA3}"/>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5F2F4A77-C10E-5014-666A-D0630FEEA80C}"/>
              </a:ext>
            </a:extLst>
          </p:cNvPr>
          <p:cNvPicPr>
            <a:picLocks noChangeAspect="1"/>
          </p:cNvPicPr>
          <p:nvPr/>
        </p:nvPicPr>
        <p:blipFill>
          <a:blip r:embed="rId4"/>
          <a:stretch>
            <a:fillRect/>
          </a:stretch>
        </p:blipFill>
        <p:spPr>
          <a:xfrm>
            <a:off x="5132976" y="1291036"/>
            <a:ext cx="5759123" cy="4506514"/>
          </a:xfrm>
          <a:prstGeom prst="rect">
            <a:avLst/>
          </a:prstGeom>
          <a:noFill/>
        </p:spPr>
      </p:pic>
      <p:sp>
        <p:nvSpPr>
          <p:cNvPr id="10" name="Content Placeholder 9">
            <a:extLst>
              <a:ext uri="{FF2B5EF4-FFF2-40B4-BE49-F238E27FC236}">
                <a16:creationId xmlns:a16="http://schemas.microsoft.com/office/drawing/2014/main" id="{E0FF5BFD-6810-0258-72F6-48238F2863AC}"/>
              </a:ext>
            </a:extLst>
          </p:cNvPr>
          <p:cNvSpPr>
            <a:spLocks noGrp="1"/>
          </p:cNvSpPr>
          <p:nvPr>
            <p:ph type="body" sz="quarter" idx="10"/>
          </p:nvPr>
        </p:nvSpPr>
        <p:spPr>
          <a:xfrm>
            <a:off x="483288" y="3127513"/>
            <a:ext cx="3629203" cy="2670037"/>
          </a:xfrm>
        </p:spPr>
        <p:txBody>
          <a:bodyPr>
            <a:normAutofit lnSpcReduction="10000"/>
          </a:bodyPr>
          <a:lstStyle/>
          <a:p>
            <a:pPr marL="0" indent="0">
              <a:buNone/>
            </a:pPr>
            <a:r>
              <a:rPr lang="en-US" dirty="0"/>
              <a:t>Remember the page you were on or navigate back to the required section using left-hand side.</a:t>
            </a:r>
          </a:p>
          <a:p>
            <a:pPr marL="0" indent="0">
              <a:buNone/>
            </a:pPr>
            <a:r>
              <a:rPr lang="en-US" dirty="0"/>
              <a:t>Alternatively, if you are using a PDF reader software like Adobe Acrobat, the Alt Left Arrow shortcut will return you to the page location of the link you clicked.</a:t>
            </a:r>
          </a:p>
        </p:txBody>
      </p:sp>
      <p:sp>
        <p:nvSpPr>
          <p:cNvPr id="8" name="Title 7">
            <a:extLst>
              <a:ext uri="{FF2B5EF4-FFF2-40B4-BE49-F238E27FC236}">
                <a16:creationId xmlns:a16="http://schemas.microsoft.com/office/drawing/2014/main" id="{245EA5AA-4496-4376-FEC7-764338A16A18}"/>
              </a:ext>
            </a:extLst>
          </p:cNvPr>
          <p:cNvSpPr>
            <a:spLocks noGrp="1"/>
          </p:cNvSpPr>
          <p:nvPr>
            <p:ph type="title"/>
          </p:nvPr>
        </p:nvSpPr>
        <p:spPr>
          <a:xfrm>
            <a:off x="483287" y="501952"/>
            <a:ext cx="8072883" cy="372424"/>
          </a:xfrm>
        </p:spPr>
        <p:txBody>
          <a:bodyPr anchor="ctr">
            <a:normAutofit/>
          </a:bodyPr>
          <a:lstStyle/>
          <a:p>
            <a:r>
              <a:rPr lang="en-IE" sz="2000" dirty="0"/>
              <a:t>Questions - Navigation	</a:t>
            </a:r>
          </a:p>
        </p:txBody>
      </p:sp>
      <p:sp>
        <p:nvSpPr>
          <p:cNvPr id="21" name="Text Placeholder 4">
            <a:extLst>
              <a:ext uri="{FF2B5EF4-FFF2-40B4-BE49-F238E27FC236}">
                <a16:creationId xmlns:a16="http://schemas.microsoft.com/office/drawing/2014/main" id="{B6C319A4-40E9-83F4-E94F-FD355530FB93}"/>
              </a:ext>
            </a:extLst>
          </p:cNvPr>
          <p:cNvSpPr>
            <a:spLocks noGrp="1"/>
          </p:cNvSpPr>
          <p:nvPr>
            <p:ph type="body" idx="1"/>
          </p:nvPr>
        </p:nvSpPr>
        <p:spPr>
          <a:xfrm>
            <a:off x="492182" y="1291035"/>
            <a:ext cx="3604301" cy="1518425"/>
          </a:xfrm>
        </p:spPr>
        <p:txBody>
          <a:bodyPr/>
          <a:lstStyle/>
          <a:p>
            <a:r>
              <a:rPr lang="en-US" dirty="0"/>
              <a:t>How do I get back to where I was in the document when I click on a hyperlink down to the Appendix?</a:t>
            </a:r>
          </a:p>
        </p:txBody>
      </p:sp>
      <p:sp>
        <p:nvSpPr>
          <p:cNvPr id="17" name="Oval 16">
            <a:extLst>
              <a:ext uri="{FF2B5EF4-FFF2-40B4-BE49-F238E27FC236}">
                <a16:creationId xmlns:a16="http://schemas.microsoft.com/office/drawing/2014/main" id="{66D99240-CE63-FBA9-6A50-F0129F7FC012}"/>
              </a:ext>
            </a:extLst>
          </p:cNvPr>
          <p:cNvSpPr/>
          <p:nvPr/>
        </p:nvSpPr>
        <p:spPr>
          <a:xfrm>
            <a:off x="5022574" y="1399832"/>
            <a:ext cx="344556" cy="326391"/>
          </a:xfrm>
          <a:prstGeom prst="ellipse">
            <a:avLst/>
          </a:prstGeom>
          <a:noFill/>
          <a:ln w="2857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TextBox 2">
            <a:extLst>
              <a:ext uri="{FF2B5EF4-FFF2-40B4-BE49-F238E27FC236}">
                <a16:creationId xmlns:a16="http://schemas.microsoft.com/office/drawing/2014/main" id="{77859150-BF91-08B0-4F70-31838D3E0B7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EC895FED-9900-DB0B-F2E2-67A28F104F9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07607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6EC6A-66B7-CEC1-85E8-21346B78CF39}"/>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D9DEDC9-0070-68DA-4D80-AFBB585CDFBF}"/>
              </a:ext>
            </a:extLst>
          </p:cNvPr>
          <p:cNvSpPr>
            <a:spLocks noGrp="1"/>
          </p:cNvSpPr>
          <p:nvPr>
            <p:ph type="body" sz="quarter" idx="10"/>
          </p:nvPr>
        </p:nvSpPr>
        <p:spPr>
          <a:xfrm>
            <a:off x="483287" y="2037399"/>
            <a:ext cx="10888524" cy="1003794"/>
          </a:xfrm>
        </p:spPr>
        <p:txBody>
          <a:bodyPr>
            <a:normAutofit/>
          </a:bodyPr>
          <a:lstStyle/>
          <a:p>
            <a:pPr marL="0" indent="0">
              <a:buNone/>
            </a:pPr>
            <a:r>
              <a:rPr lang="en-US" dirty="0"/>
              <a:t>A “No” response does not necessarily trigger a flag, which depends on firms’ business models and AML/CFT requirements. If a data point is not available in your system, then 'No' is a more accurate response. </a:t>
            </a:r>
          </a:p>
        </p:txBody>
      </p:sp>
      <p:sp>
        <p:nvSpPr>
          <p:cNvPr id="8" name="Title 7">
            <a:extLst>
              <a:ext uri="{FF2B5EF4-FFF2-40B4-BE49-F238E27FC236}">
                <a16:creationId xmlns:a16="http://schemas.microsoft.com/office/drawing/2014/main" id="{6FE81F37-EF86-F5CE-3C87-84C332F04F6B}"/>
              </a:ext>
            </a:extLst>
          </p:cNvPr>
          <p:cNvSpPr>
            <a:spLocks noGrp="1"/>
          </p:cNvSpPr>
          <p:nvPr>
            <p:ph type="title"/>
          </p:nvPr>
        </p:nvSpPr>
        <p:spPr>
          <a:xfrm>
            <a:off x="483287" y="465769"/>
            <a:ext cx="8072883" cy="372424"/>
          </a:xfrm>
        </p:spPr>
        <p:txBody>
          <a:bodyPr anchor="ctr">
            <a:normAutofit/>
          </a:bodyPr>
          <a:lstStyle/>
          <a:p>
            <a:r>
              <a:rPr lang="en-IE" sz="2000" dirty="0"/>
              <a:t>Questions – Data Availability	</a:t>
            </a:r>
          </a:p>
        </p:txBody>
      </p:sp>
      <p:sp>
        <p:nvSpPr>
          <p:cNvPr id="21" name="Text Placeholder 4">
            <a:extLst>
              <a:ext uri="{FF2B5EF4-FFF2-40B4-BE49-F238E27FC236}">
                <a16:creationId xmlns:a16="http://schemas.microsoft.com/office/drawing/2014/main" id="{3794486A-C8F3-3E41-54C0-29CD23060C14}"/>
              </a:ext>
            </a:extLst>
          </p:cNvPr>
          <p:cNvSpPr>
            <a:spLocks noGrp="1"/>
          </p:cNvSpPr>
          <p:nvPr>
            <p:ph type="body" idx="1"/>
          </p:nvPr>
        </p:nvSpPr>
        <p:spPr>
          <a:xfrm>
            <a:off x="483287" y="1156028"/>
            <a:ext cx="10032313" cy="596572"/>
          </a:xfrm>
        </p:spPr>
        <p:txBody>
          <a:bodyPr/>
          <a:lstStyle/>
          <a:p>
            <a:r>
              <a:rPr lang="en-US" dirty="0"/>
              <a:t>Some data will not be available and may require N/A as answer options.</a:t>
            </a:r>
          </a:p>
        </p:txBody>
      </p:sp>
      <p:sp>
        <p:nvSpPr>
          <p:cNvPr id="3" name="TextBox 2">
            <a:extLst>
              <a:ext uri="{FF2B5EF4-FFF2-40B4-BE49-F238E27FC236}">
                <a16:creationId xmlns:a16="http://schemas.microsoft.com/office/drawing/2014/main" id="{27B95AD1-18E4-94AA-2BD1-1DF4967011EC}"/>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CD5D3A8C-5C08-AA6F-6E7D-6282C1DC0EF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49874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6B9116-9C8C-CB12-AF64-4E9B7ECCC7A3}"/>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481BE1C-27A1-65E8-8DF1-0D307FEBE70E}"/>
              </a:ext>
            </a:extLst>
          </p:cNvPr>
          <p:cNvSpPr>
            <a:spLocks noGrp="1"/>
          </p:cNvSpPr>
          <p:nvPr>
            <p:ph type="body" sz="quarter" idx="10"/>
          </p:nvPr>
        </p:nvSpPr>
        <p:spPr>
          <a:xfrm>
            <a:off x="678359" y="2757614"/>
            <a:ext cx="3629203" cy="477078"/>
          </a:xfrm>
        </p:spPr>
        <p:txBody>
          <a:bodyPr>
            <a:normAutofit/>
          </a:bodyPr>
          <a:lstStyle/>
          <a:p>
            <a:pPr marL="0" indent="0">
              <a:buNone/>
            </a:pPr>
            <a:r>
              <a:rPr lang="en-US" dirty="0"/>
              <a:t>Yes</a:t>
            </a:r>
          </a:p>
        </p:txBody>
      </p:sp>
      <p:sp>
        <p:nvSpPr>
          <p:cNvPr id="8" name="Title 7">
            <a:extLst>
              <a:ext uri="{FF2B5EF4-FFF2-40B4-BE49-F238E27FC236}">
                <a16:creationId xmlns:a16="http://schemas.microsoft.com/office/drawing/2014/main" id="{0B0566BA-32C3-B5DA-7333-20C0FAD39E31}"/>
              </a:ext>
            </a:extLst>
          </p:cNvPr>
          <p:cNvSpPr>
            <a:spLocks noGrp="1"/>
          </p:cNvSpPr>
          <p:nvPr>
            <p:ph type="title"/>
          </p:nvPr>
        </p:nvSpPr>
        <p:spPr>
          <a:xfrm>
            <a:off x="483287" y="501952"/>
            <a:ext cx="8072883" cy="372424"/>
          </a:xfrm>
        </p:spPr>
        <p:txBody>
          <a:bodyPr anchor="ctr">
            <a:normAutofit/>
          </a:bodyPr>
          <a:lstStyle/>
          <a:p>
            <a:r>
              <a:rPr lang="en-IE" sz="2000" dirty="0"/>
              <a:t>Questions - Customers	</a:t>
            </a:r>
          </a:p>
        </p:txBody>
      </p:sp>
      <p:sp>
        <p:nvSpPr>
          <p:cNvPr id="21" name="Text Placeholder 4">
            <a:extLst>
              <a:ext uri="{FF2B5EF4-FFF2-40B4-BE49-F238E27FC236}">
                <a16:creationId xmlns:a16="http://schemas.microsoft.com/office/drawing/2014/main" id="{02B360F3-C06E-BA4C-0E21-CC21D407CB1D}"/>
              </a:ext>
            </a:extLst>
          </p:cNvPr>
          <p:cNvSpPr>
            <a:spLocks noGrp="1"/>
          </p:cNvSpPr>
          <p:nvPr>
            <p:ph type="body" idx="1"/>
          </p:nvPr>
        </p:nvSpPr>
        <p:spPr>
          <a:xfrm>
            <a:off x="568631" y="1421939"/>
            <a:ext cx="9745801" cy="915508"/>
          </a:xfrm>
        </p:spPr>
        <p:txBody>
          <a:bodyPr/>
          <a:lstStyle/>
          <a:p>
            <a:r>
              <a:rPr lang="en-US" dirty="0"/>
              <a:t>Could you please confirm that new customers would be all those onboarded in the reporting period of calendar year 2025?</a:t>
            </a:r>
          </a:p>
        </p:txBody>
      </p:sp>
      <p:sp>
        <p:nvSpPr>
          <p:cNvPr id="3" name="TextBox 2">
            <a:extLst>
              <a:ext uri="{FF2B5EF4-FFF2-40B4-BE49-F238E27FC236}">
                <a16:creationId xmlns:a16="http://schemas.microsoft.com/office/drawing/2014/main" id="{FD47AA04-5D50-2D67-F4B3-BABE6AA5DEE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CECB779B-58A0-32D5-7F2D-3C9BF64F9D0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568347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40B95-2D93-FA6D-377D-2DA481BA8208}"/>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392291A-CE22-84CA-6EE3-1F90F835900D}"/>
              </a:ext>
            </a:extLst>
          </p:cNvPr>
          <p:cNvSpPr>
            <a:spLocks noGrp="1"/>
          </p:cNvSpPr>
          <p:nvPr>
            <p:ph type="body" sz="quarter" idx="10"/>
          </p:nvPr>
        </p:nvSpPr>
        <p:spPr>
          <a:xfrm>
            <a:off x="483287" y="4979830"/>
            <a:ext cx="10888524" cy="1003794"/>
          </a:xfrm>
        </p:spPr>
        <p:txBody>
          <a:bodyPr>
            <a:normAutofit/>
          </a:bodyPr>
          <a:lstStyle/>
          <a:p>
            <a:pPr marL="0" indent="0">
              <a:buNone/>
            </a:pPr>
            <a:r>
              <a:rPr lang="en-US" dirty="0"/>
              <a:t>As per the guidance document, customers can come under more than one customer type, and the sum of all customer types does not need to sum to the total number of customers. For example, a customer can be both a club and cash intensive.</a:t>
            </a:r>
          </a:p>
        </p:txBody>
      </p:sp>
      <p:sp>
        <p:nvSpPr>
          <p:cNvPr id="8" name="Title 7">
            <a:extLst>
              <a:ext uri="{FF2B5EF4-FFF2-40B4-BE49-F238E27FC236}">
                <a16:creationId xmlns:a16="http://schemas.microsoft.com/office/drawing/2014/main" id="{0336408E-87F0-0F70-08A3-8192648C1C81}"/>
              </a:ext>
            </a:extLst>
          </p:cNvPr>
          <p:cNvSpPr>
            <a:spLocks noGrp="1"/>
          </p:cNvSpPr>
          <p:nvPr>
            <p:ph type="title"/>
          </p:nvPr>
        </p:nvSpPr>
        <p:spPr>
          <a:xfrm>
            <a:off x="483287" y="501952"/>
            <a:ext cx="8072883" cy="372424"/>
          </a:xfrm>
        </p:spPr>
        <p:txBody>
          <a:bodyPr anchor="ctr">
            <a:normAutofit/>
          </a:bodyPr>
          <a:lstStyle/>
          <a:p>
            <a:r>
              <a:rPr lang="en-IE" sz="2000" dirty="0"/>
              <a:t>Questions – Customers	</a:t>
            </a:r>
          </a:p>
        </p:txBody>
      </p:sp>
      <p:sp>
        <p:nvSpPr>
          <p:cNvPr id="21" name="Text Placeholder 4">
            <a:extLst>
              <a:ext uri="{FF2B5EF4-FFF2-40B4-BE49-F238E27FC236}">
                <a16:creationId xmlns:a16="http://schemas.microsoft.com/office/drawing/2014/main" id="{0998F027-6988-B988-801B-60B2AC87937C}"/>
              </a:ext>
            </a:extLst>
          </p:cNvPr>
          <p:cNvSpPr>
            <a:spLocks noGrp="1"/>
          </p:cNvSpPr>
          <p:nvPr>
            <p:ph type="body" idx="1"/>
          </p:nvPr>
        </p:nvSpPr>
        <p:spPr>
          <a:xfrm>
            <a:off x="483287" y="1156028"/>
            <a:ext cx="11495424" cy="3542150"/>
          </a:xfrm>
        </p:spPr>
        <p:txBody>
          <a:bodyPr/>
          <a:lstStyle/>
          <a:p>
            <a:r>
              <a:rPr lang="en-US" dirty="0"/>
              <a:t>To avoid double counting, what is the best way to categorize customers across the following groups: </a:t>
            </a:r>
          </a:p>
          <a:p>
            <a:pPr marL="342900" indent="-342900">
              <a:buFont typeface="Arial" panose="020B0604020202020204" pitchFamily="34" charset="0"/>
              <a:buChar char="•"/>
            </a:pPr>
            <a:r>
              <a:rPr lang="en-US" sz="2000" dirty="0"/>
              <a:t>Natural Persons </a:t>
            </a:r>
          </a:p>
          <a:p>
            <a:pPr marL="342900" indent="-342900">
              <a:buFont typeface="Arial" panose="020B0604020202020204" pitchFamily="34" charset="0"/>
              <a:buChar char="•"/>
            </a:pPr>
            <a:r>
              <a:rPr lang="en-US" sz="2000" dirty="0"/>
              <a:t>Legal Entities</a:t>
            </a:r>
          </a:p>
          <a:p>
            <a:pPr marL="342900" indent="-342900">
              <a:buFont typeface="Arial" panose="020B0604020202020204" pitchFamily="34" charset="0"/>
              <a:buChar char="•"/>
            </a:pPr>
            <a:r>
              <a:rPr lang="en-US" sz="2000" dirty="0"/>
              <a:t>Cash Intensive</a:t>
            </a:r>
          </a:p>
          <a:p>
            <a:pPr marL="342900" indent="-342900">
              <a:buFont typeface="Arial" panose="020B0604020202020204" pitchFamily="34" charset="0"/>
              <a:buChar char="•"/>
            </a:pPr>
            <a:r>
              <a:rPr lang="en-US" sz="2000" dirty="0"/>
              <a:t>Club Society</a:t>
            </a:r>
          </a:p>
          <a:p>
            <a:r>
              <a:rPr lang="en-US" dirty="0"/>
              <a:t>For example, where a customer is both Cash Intensive and a club/society, which classification should take precedence? Should they be counted under Cash Intensive, Club Society, or both?</a:t>
            </a:r>
          </a:p>
        </p:txBody>
      </p:sp>
      <p:sp>
        <p:nvSpPr>
          <p:cNvPr id="3" name="TextBox 2">
            <a:extLst>
              <a:ext uri="{FF2B5EF4-FFF2-40B4-BE49-F238E27FC236}">
                <a16:creationId xmlns:a16="http://schemas.microsoft.com/office/drawing/2014/main" id="{121958F6-76A1-D685-CD8D-7C74F8890A3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0A76924C-4EB2-7A8B-C7BF-DA06984EAA9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597282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CD7B6-FECB-BC7A-E5AE-0664C100A1F9}"/>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A7AC997-C137-7820-77E9-BB397F8EF08E}"/>
              </a:ext>
            </a:extLst>
          </p:cNvPr>
          <p:cNvSpPr>
            <a:spLocks noGrp="1"/>
          </p:cNvSpPr>
          <p:nvPr>
            <p:ph type="body" sz="quarter" idx="10"/>
          </p:nvPr>
        </p:nvSpPr>
        <p:spPr>
          <a:xfrm>
            <a:off x="483287" y="2927103"/>
            <a:ext cx="10888524" cy="1003794"/>
          </a:xfrm>
        </p:spPr>
        <p:txBody>
          <a:bodyPr>
            <a:normAutofit/>
          </a:bodyPr>
          <a:lstStyle/>
          <a:p>
            <a:pPr marL="0" indent="0">
              <a:buNone/>
            </a:pPr>
            <a:r>
              <a:rPr lang="en-US" dirty="0"/>
              <a:t>It is acknowledged that some firms may have not captured these data points. Hence, for the first REQ return, firms are not expected to report these data points accurately if this is the case. Firms are expected to report accurately from the second return onward.</a:t>
            </a:r>
          </a:p>
        </p:txBody>
      </p:sp>
      <p:sp>
        <p:nvSpPr>
          <p:cNvPr id="8" name="Title 7">
            <a:extLst>
              <a:ext uri="{FF2B5EF4-FFF2-40B4-BE49-F238E27FC236}">
                <a16:creationId xmlns:a16="http://schemas.microsoft.com/office/drawing/2014/main" id="{9B9A1D5E-F820-4D8D-0D68-3AEB2F9C6DDA}"/>
              </a:ext>
            </a:extLst>
          </p:cNvPr>
          <p:cNvSpPr>
            <a:spLocks noGrp="1"/>
          </p:cNvSpPr>
          <p:nvPr>
            <p:ph type="title"/>
          </p:nvPr>
        </p:nvSpPr>
        <p:spPr>
          <a:xfrm>
            <a:off x="483287" y="501952"/>
            <a:ext cx="8072883" cy="372424"/>
          </a:xfrm>
        </p:spPr>
        <p:txBody>
          <a:bodyPr anchor="ctr">
            <a:normAutofit/>
          </a:bodyPr>
          <a:lstStyle/>
          <a:p>
            <a:r>
              <a:rPr lang="en-IE" sz="2000" dirty="0"/>
              <a:t>Questions – Customers	</a:t>
            </a:r>
          </a:p>
        </p:txBody>
      </p:sp>
      <p:sp>
        <p:nvSpPr>
          <p:cNvPr id="21" name="Text Placeholder 4">
            <a:extLst>
              <a:ext uri="{FF2B5EF4-FFF2-40B4-BE49-F238E27FC236}">
                <a16:creationId xmlns:a16="http://schemas.microsoft.com/office/drawing/2014/main" id="{30E920EC-9C66-C24A-F7F9-51F499CEFF97}"/>
              </a:ext>
            </a:extLst>
          </p:cNvPr>
          <p:cNvSpPr>
            <a:spLocks noGrp="1"/>
          </p:cNvSpPr>
          <p:nvPr>
            <p:ph type="body" idx="1"/>
          </p:nvPr>
        </p:nvSpPr>
        <p:spPr>
          <a:xfrm>
            <a:off x="483287" y="1156028"/>
            <a:ext cx="11495424" cy="1193472"/>
          </a:xfrm>
        </p:spPr>
        <p:txBody>
          <a:bodyPr/>
          <a:lstStyle/>
          <a:p>
            <a:r>
              <a:rPr lang="en-US" dirty="0"/>
              <a:t>Some CUs do not currently track some customer segments. Is there an expectation that this could be reported on a go-forward basis or would we need to review the full membership and establish what channel was used to onboard. </a:t>
            </a:r>
          </a:p>
        </p:txBody>
      </p:sp>
      <p:sp>
        <p:nvSpPr>
          <p:cNvPr id="3" name="TextBox 2">
            <a:extLst>
              <a:ext uri="{FF2B5EF4-FFF2-40B4-BE49-F238E27FC236}">
                <a16:creationId xmlns:a16="http://schemas.microsoft.com/office/drawing/2014/main" id="{323904D1-0305-E5A0-A59C-0908ECA5629C}"/>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AA4E5CC2-B4C3-7DE3-817C-C33EE7B88CA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760182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E0409-95D6-E5C9-C4A0-33158BD76776}"/>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A27E6A60-333A-8F91-FCC3-0637F367E3CC}"/>
              </a:ext>
            </a:extLst>
          </p:cNvPr>
          <p:cNvSpPr>
            <a:spLocks noGrp="1"/>
          </p:cNvSpPr>
          <p:nvPr>
            <p:ph type="body" sz="quarter" idx="10"/>
          </p:nvPr>
        </p:nvSpPr>
        <p:spPr>
          <a:xfrm>
            <a:off x="483287" y="3405459"/>
            <a:ext cx="10888524" cy="1861090"/>
          </a:xfrm>
        </p:spPr>
        <p:txBody>
          <a:bodyPr>
            <a:normAutofit/>
          </a:bodyPr>
          <a:lstStyle/>
          <a:p>
            <a:pPr marL="0" indent="0">
              <a:buNone/>
            </a:pPr>
            <a:r>
              <a:rPr lang="en-US" dirty="0"/>
              <a:t>It is acknowledged that some firms may have not differentiated cash with other means of transactions due to using the same codes for withdrawals and </a:t>
            </a:r>
            <a:r>
              <a:rPr lang="en-US" dirty="0" err="1"/>
              <a:t>lodgements</a:t>
            </a:r>
            <a:r>
              <a:rPr lang="en-US" dirty="0"/>
              <a:t>. Hence, for the first REQ return, firms are not expected to retrospectively source data if it is the case. Firms are expected to report accurately from the second return onward.</a:t>
            </a:r>
          </a:p>
        </p:txBody>
      </p:sp>
      <p:sp>
        <p:nvSpPr>
          <p:cNvPr id="8" name="Title 7">
            <a:extLst>
              <a:ext uri="{FF2B5EF4-FFF2-40B4-BE49-F238E27FC236}">
                <a16:creationId xmlns:a16="http://schemas.microsoft.com/office/drawing/2014/main" id="{378C2BD5-08A9-7C96-5E90-BCF0CD3BE30B}"/>
              </a:ext>
            </a:extLst>
          </p:cNvPr>
          <p:cNvSpPr>
            <a:spLocks noGrp="1"/>
          </p:cNvSpPr>
          <p:nvPr>
            <p:ph type="title"/>
          </p:nvPr>
        </p:nvSpPr>
        <p:spPr>
          <a:xfrm>
            <a:off x="483287" y="465769"/>
            <a:ext cx="8072883" cy="372424"/>
          </a:xfrm>
        </p:spPr>
        <p:txBody>
          <a:bodyPr anchor="ctr">
            <a:normAutofit/>
          </a:bodyPr>
          <a:lstStyle/>
          <a:p>
            <a:r>
              <a:rPr lang="en-IE" sz="2000" dirty="0"/>
              <a:t>Questions – Cash Transactions	</a:t>
            </a:r>
          </a:p>
        </p:txBody>
      </p:sp>
      <p:sp>
        <p:nvSpPr>
          <p:cNvPr id="21" name="Text Placeholder 4">
            <a:extLst>
              <a:ext uri="{FF2B5EF4-FFF2-40B4-BE49-F238E27FC236}">
                <a16:creationId xmlns:a16="http://schemas.microsoft.com/office/drawing/2014/main" id="{690AC6E5-7347-F2BE-2934-242EFE2544CC}"/>
              </a:ext>
            </a:extLst>
          </p:cNvPr>
          <p:cNvSpPr>
            <a:spLocks noGrp="1"/>
          </p:cNvSpPr>
          <p:nvPr>
            <p:ph type="body" idx="1"/>
          </p:nvPr>
        </p:nvSpPr>
        <p:spPr>
          <a:xfrm>
            <a:off x="483287" y="1156028"/>
            <a:ext cx="11188013" cy="1965124"/>
          </a:xfrm>
        </p:spPr>
        <p:txBody>
          <a:bodyPr/>
          <a:lstStyle/>
          <a:p>
            <a:r>
              <a:rPr lang="en-US" dirty="0"/>
              <a:t>Some CUs are currently using the same code for withdrawals and </a:t>
            </a:r>
            <a:r>
              <a:rPr lang="en-US" dirty="0" err="1"/>
              <a:t>lodgements</a:t>
            </a:r>
            <a:r>
              <a:rPr lang="en-US" dirty="0"/>
              <a:t> for different means of transaction, e.g., cash or cheque . Under a manual transaction monitoring system, reporting separately could be difficult. Reporting on past transactions would be problematic which may cause issues in reporting for the 2025 calendar year.</a:t>
            </a:r>
          </a:p>
        </p:txBody>
      </p:sp>
      <p:sp>
        <p:nvSpPr>
          <p:cNvPr id="3" name="TextBox 2">
            <a:extLst>
              <a:ext uri="{FF2B5EF4-FFF2-40B4-BE49-F238E27FC236}">
                <a16:creationId xmlns:a16="http://schemas.microsoft.com/office/drawing/2014/main" id="{46460F20-D7FF-015C-5CB7-D6F5C9AD6E1F}"/>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6D570262-1692-9471-45F6-58BA49FC5E6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9235268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31937-9E62-5EF4-6BAC-93F67D5C35B6}"/>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55D8DF0-C586-BB5F-20E9-9685C8E9273D}"/>
              </a:ext>
            </a:extLst>
          </p:cNvPr>
          <p:cNvSpPr>
            <a:spLocks noGrp="1"/>
          </p:cNvSpPr>
          <p:nvPr>
            <p:ph type="body" sz="quarter" idx="10"/>
          </p:nvPr>
        </p:nvSpPr>
        <p:spPr>
          <a:xfrm>
            <a:off x="483287" y="2940924"/>
            <a:ext cx="10888524" cy="3142375"/>
          </a:xfrm>
        </p:spPr>
        <p:txBody>
          <a:bodyPr>
            <a:normAutofit/>
          </a:bodyPr>
          <a:lstStyle/>
          <a:p>
            <a:pPr marL="0" indent="0">
              <a:buNone/>
            </a:pPr>
            <a:r>
              <a:rPr lang="en-US" dirty="0"/>
              <a:t>While CUs do not provide money remittance services in their own right , some do act as agents for regulated money remitters. Therefore, in this instance we have clarified that it is in their capacity as agents and the  money remittance  transactions that they process as agents of a money remitter that should be included here.</a:t>
            </a:r>
          </a:p>
        </p:txBody>
      </p:sp>
      <p:sp>
        <p:nvSpPr>
          <p:cNvPr id="8" name="Title 7">
            <a:extLst>
              <a:ext uri="{FF2B5EF4-FFF2-40B4-BE49-F238E27FC236}">
                <a16:creationId xmlns:a16="http://schemas.microsoft.com/office/drawing/2014/main" id="{A9B1AAA5-60AD-FFBE-F1C0-C6FD1249524E}"/>
              </a:ext>
            </a:extLst>
          </p:cNvPr>
          <p:cNvSpPr>
            <a:spLocks noGrp="1"/>
          </p:cNvSpPr>
          <p:nvPr>
            <p:ph type="title"/>
          </p:nvPr>
        </p:nvSpPr>
        <p:spPr>
          <a:xfrm>
            <a:off x="483287" y="465769"/>
            <a:ext cx="8072883" cy="372424"/>
          </a:xfrm>
        </p:spPr>
        <p:txBody>
          <a:bodyPr anchor="ctr">
            <a:normAutofit/>
          </a:bodyPr>
          <a:lstStyle/>
          <a:p>
            <a:r>
              <a:rPr lang="en-IE" sz="2000" dirty="0"/>
              <a:t>Questions – Money Remittance	</a:t>
            </a:r>
          </a:p>
        </p:txBody>
      </p:sp>
      <p:sp>
        <p:nvSpPr>
          <p:cNvPr id="21" name="Text Placeholder 4">
            <a:extLst>
              <a:ext uri="{FF2B5EF4-FFF2-40B4-BE49-F238E27FC236}">
                <a16:creationId xmlns:a16="http://schemas.microsoft.com/office/drawing/2014/main" id="{D1AC8163-C9F6-F596-699D-7A40915CAF0D}"/>
              </a:ext>
            </a:extLst>
          </p:cNvPr>
          <p:cNvSpPr>
            <a:spLocks noGrp="1"/>
          </p:cNvSpPr>
          <p:nvPr>
            <p:ph type="body" idx="1"/>
          </p:nvPr>
        </p:nvSpPr>
        <p:spPr>
          <a:xfrm>
            <a:off x="483287" y="1156028"/>
            <a:ext cx="11188013" cy="1467062"/>
          </a:xfrm>
        </p:spPr>
        <p:txBody>
          <a:bodyPr/>
          <a:lstStyle/>
          <a:p>
            <a:r>
              <a:rPr lang="en-US" dirty="0"/>
              <a:t>Some CUs don’t track details of money remittances as an individual transaction category. These would show as either Cash/Cheque </a:t>
            </a:r>
            <a:r>
              <a:rPr lang="en-US" dirty="0" err="1"/>
              <a:t>Lodgements</a:t>
            </a:r>
            <a:r>
              <a:rPr lang="en-US" dirty="0"/>
              <a:t> or SEPA payments which are subject to our transaction monitoring processes. Is there any additional guidance that could be provided here to assist with identifying these transactions?</a:t>
            </a:r>
          </a:p>
        </p:txBody>
      </p:sp>
      <p:sp>
        <p:nvSpPr>
          <p:cNvPr id="3" name="TextBox 2">
            <a:extLst>
              <a:ext uri="{FF2B5EF4-FFF2-40B4-BE49-F238E27FC236}">
                <a16:creationId xmlns:a16="http://schemas.microsoft.com/office/drawing/2014/main" id="{C1C1F436-FECA-E6E8-E01E-1EFCDB9026A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ADEEEC76-CADF-96E1-2641-C2FA9817CA8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813673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08CF6-4B0E-AF95-ADE5-68EDD4EDDC26}"/>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B7C099E0-227A-996A-C614-0628D2E95DF0}"/>
              </a:ext>
            </a:extLst>
          </p:cNvPr>
          <p:cNvSpPr>
            <a:spLocks noGrp="1"/>
          </p:cNvSpPr>
          <p:nvPr>
            <p:ph type="body" sz="quarter" idx="10"/>
          </p:nvPr>
        </p:nvSpPr>
        <p:spPr>
          <a:xfrm>
            <a:off x="483287" y="3667960"/>
            <a:ext cx="11200713" cy="2389940"/>
          </a:xfrm>
        </p:spPr>
        <p:txBody>
          <a:bodyPr>
            <a:normAutofit/>
          </a:bodyPr>
          <a:lstStyle/>
          <a:p>
            <a:pPr marL="0" indent="0">
              <a:buNone/>
            </a:pPr>
            <a:r>
              <a:rPr lang="en-US" dirty="0"/>
              <a:t>It refers to the suite of policy and procedures which the firm has put in to document all relevant aspects of its AML/CFT control framework (as per Section 54 of the CJA 2010), and which fully demonstrate consideration of and compliance with all legal and regulatory requirements.</a:t>
            </a:r>
          </a:p>
        </p:txBody>
      </p:sp>
      <p:sp>
        <p:nvSpPr>
          <p:cNvPr id="8" name="Title 7">
            <a:extLst>
              <a:ext uri="{FF2B5EF4-FFF2-40B4-BE49-F238E27FC236}">
                <a16:creationId xmlns:a16="http://schemas.microsoft.com/office/drawing/2014/main" id="{82CBCA5F-9B4C-17AB-2147-F87751CE4A14}"/>
              </a:ext>
            </a:extLst>
          </p:cNvPr>
          <p:cNvSpPr>
            <a:spLocks noGrp="1"/>
          </p:cNvSpPr>
          <p:nvPr>
            <p:ph type="title"/>
          </p:nvPr>
        </p:nvSpPr>
        <p:spPr>
          <a:xfrm>
            <a:off x="483287" y="501952"/>
            <a:ext cx="8072883" cy="372424"/>
          </a:xfrm>
        </p:spPr>
        <p:txBody>
          <a:bodyPr anchor="ctr">
            <a:normAutofit/>
          </a:bodyPr>
          <a:lstStyle/>
          <a:p>
            <a:r>
              <a:rPr lang="en-IE" sz="2000" dirty="0"/>
              <a:t>Questions – Policies &amp; Procedures	</a:t>
            </a:r>
          </a:p>
        </p:txBody>
      </p:sp>
      <p:sp>
        <p:nvSpPr>
          <p:cNvPr id="21" name="Text Placeholder 4">
            <a:extLst>
              <a:ext uri="{FF2B5EF4-FFF2-40B4-BE49-F238E27FC236}">
                <a16:creationId xmlns:a16="http://schemas.microsoft.com/office/drawing/2014/main" id="{ED2F96DA-AC52-9EEA-6AB2-1DF5CD357E25}"/>
              </a:ext>
            </a:extLst>
          </p:cNvPr>
          <p:cNvSpPr>
            <a:spLocks noGrp="1"/>
          </p:cNvSpPr>
          <p:nvPr>
            <p:ph type="body" idx="1"/>
          </p:nvPr>
        </p:nvSpPr>
        <p:spPr>
          <a:xfrm>
            <a:off x="483287" y="1156029"/>
            <a:ext cx="11495424" cy="2202312"/>
          </a:xfrm>
        </p:spPr>
        <p:txBody>
          <a:bodyPr/>
          <a:lstStyle/>
          <a:p>
            <a:r>
              <a:rPr lang="en-US" dirty="0"/>
              <a:t>“Date(s) when the last version of the following policies and procedures approved by the management”</a:t>
            </a:r>
          </a:p>
          <a:p>
            <a:endParaRPr lang="en-US" dirty="0"/>
          </a:p>
          <a:p>
            <a:r>
              <a:rPr lang="en-US" dirty="0"/>
              <a:t>Does it refer to policies including a note that an approval is required on foot of regulatory change, i.e., within the AML policy? Or does it refer to a separate policy setting out requirements for policy approvals?</a:t>
            </a:r>
          </a:p>
        </p:txBody>
      </p:sp>
      <p:sp>
        <p:nvSpPr>
          <p:cNvPr id="3" name="TextBox 2">
            <a:extLst>
              <a:ext uri="{FF2B5EF4-FFF2-40B4-BE49-F238E27FC236}">
                <a16:creationId xmlns:a16="http://schemas.microsoft.com/office/drawing/2014/main" id="{9E86C6BA-CFA3-2321-4475-38CE2194EAA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389F9613-6962-CEC5-3AE5-C1F7C4A2775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7110716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B824A-270F-BF5A-02C6-B82BDBFD559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D285758-3A0B-E92B-56A8-6934A70C4786}"/>
              </a:ext>
            </a:extLst>
          </p:cNvPr>
          <p:cNvSpPr>
            <a:spLocks noGrp="1"/>
          </p:cNvSpPr>
          <p:nvPr>
            <p:ph type="body" sz="quarter" idx="10"/>
          </p:nvPr>
        </p:nvSpPr>
        <p:spPr>
          <a:xfrm>
            <a:off x="574727" y="2535442"/>
            <a:ext cx="10680706" cy="2157744"/>
          </a:xfrm>
        </p:spPr>
        <p:txBody>
          <a:bodyPr>
            <a:normAutofit/>
          </a:bodyPr>
          <a:lstStyle/>
          <a:p>
            <a:pPr marL="0" indent="0">
              <a:buNone/>
            </a:pPr>
            <a:r>
              <a:rPr lang="en-US" dirty="0"/>
              <a:t>In case an entity uses three risk categories please classify Medium risk as Medium-low risk. </a:t>
            </a:r>
          </a:p>
          <a:p>
            <a:pPr marL="0" indent="0">
              <a:buNone/>
            </a:pPr>
            <a:r>
              <a:rPr lang="en-US" dirty="0"/>
              <a:t>AMLA have since provided a mapping between various risk rating system and their 4-level system. The guidance document has been updated to reflect this.</a:t>
            </a:r>
          </a:p>
        </p:txBody>
      </p:sp>
      <p:sp>
        <p:nvSpPr>
          <p:cNvPr id="8" name="Title 7">
            <a:extLst>
              <a:ext uri="{FF2B5EF4-FFF2-40B4-BE49-F238E27FC236}">
                <a16:creationId xmlns:a16="http://schemas.microsoft.com/office/drawing/2014/main" id="{1B1F04A8-E012-9677-DB6C-C5176CFF79A3}"/>
              </a:ext>
            </a:extLst>
          </p:cNvPr>
          <p:cNvSpPr>
            <a:spLocks noGrp="1"/>
          </p:cNvSpPr>
          <p:nvPr>
            <p:ph type="title"/>
          </p:nvPr>
        </p:nvSpPr>
        <p:spPr>
          <a:xfrm>
            <a:off x="483287" y="501952"/>
            <a:ext cx="8072883" cy="372424"/>
          </a:xfrm>
        </p:spPr>
        <p:txBody>
          <a:bodyPr anchor="ctr">
            <a:normAutofit/>
          </a:bodyPr>
          <a:lstStyle/>
          <a:p>
            <a:r>
              <a:rPr lang="en-IE" sz="2000" dirty="0"/>
              <a:t>Questions – Customer Due Diligence	</a:t>
            </a:r>
          </a:p>
        </p:txBody>
      </p:sp>
      <p:sp>
        <p:nvSpPr>
          <p:cNvPr id="21" name="Text Placeholder 4">
            <a:extLst>
              <a:ext uri="{FF2B5EF4-FFF2-40B4-BE49-F238E27FC236}">
                <a16:creationId xmlns:a16="http://schemas.microsoft.com/office/drawing/2014/main" id="{EC5FF0C6-61D1-2AA8-A460-06E04B4B8BC7}"/>
              </a:ext>
            </a:extLst>
          </p:cNvPr>
          <p:cNvSpPr>
            <a:spLocks noGrp="1"/>
          </p:cNvSpPr>
          <p:nvPr>
            <p:ph type="body" idx="1"/>
          </p:nvPr>
        </p:nvSpPr>
        <p:spPr>
          <a:xfrm>
            <a:off x="574727" y="1197032"/>
            <a:ext cx="11495424" cy="773083"/>
          </a:xfrm>
        </p:spPr>
        <p:txBody>
          <a:bodyPr/>
          <a:lstStyle/>
          <a:p>
            <a:r>
              <a:rPr lang="en-US" dirty="0"/>
              <a:t>We categorize customers as low, medium and high risk. How should we report this correctly given the medium-low and medium-high categorizations provided?</a:t>
            </a:r>
          </a:p>
        </p:txBody>
      </p:sp>
      <p:sp>
        <p:nvSpPr>
          <p:cNvPr id="3" name="TextBox 2">
            <a:extLst>
              <a:ext uri="{FF2B5EF4-FFF2-40B4-BE49-F238E27FC236}">
                <a16:creationId xmlns:a16="http://schemas.microsoft.com/office/drawing/2014/main" id="{83FAFC51-938C-6CE9-159C-94F1C95EA6D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DD1814FE-4D84-7585-9BCD-4EF597E0D4F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60749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FC489-86AF-097A-A95C-30FE10F51735}"/>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F95D74D-B8B9-4B90-0C02-3480CE3D16EB}"/>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E0C78899-E046-657C-97A3-50B4F4E1A1F0}"/>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29" name="Graphic 28" descr="Document outline">
            <a:extLst>
              <a:ext uri="{FF2B5EF4-FFF2-40B4-BE49-F238E27FC236}">
                <a16:creationId xmlns:a16="http://schemas.microsoft.com/office/drawing/2014/main" id="{91AF461D-4F5F-E251-EAAA-A743370AFA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C3EB405A-2FA9-EA36-8CDE-8977695DB05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22FFAFF6-679F-BBE2-61ED-7FC048B5823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84819D53-F852-AECC-8A38-5CE1C73E7BB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06A89640-04B2-D59D-3E40-A9435B1152A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9A3EC9C6-61B4-E75C-8FC6-8A822B95333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9D16BD56-C6DA-4BF3-3EE5-082D9CEE196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6066A2-847A-2CBD-1074-3C24217FC41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5B828E8D-EC30-0E8A-AD3C-E774BF27B95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12852CE-0810-2653-0D32-770FB2E2DB9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D6B0E7D5-62E7-3DEA-328C-AA5B4884E2E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D864E050-DBC7-88BF-BB92-1BFA478E39B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BA6D1E28-F724-E395-C01F-8E078AAB095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4F4FD4D-3E5F-A78B-11BE-71144961D22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DF9A3D8E-97BA-72C7-5ADE-3E483326F90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9E75532-1AF8-3287-4C43-681894E2B6C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E4C0C4B-FB88-57E7-2346-2D1DECA4254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2208FA18-749E-82D9-7E89-1FCBDBFED7A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71047" y="4112512"/>
            <a:ext cx="914400" cy="914400"/>
          </a:xfrm>
          <a:prstGeom prst="rect">
            <a:avLst/>
          </a:prstGeom>
        </p:spPr>
      </p:pic>
      <p:sp>
        <p:nvSpPr>
          <p:cNvPr id="5" name="BJPseudoFooter">
            <a:extLst>
              <a:ext uri="{FF2B5EF4-FFF2-40B4-BE49-F238E27FC236}">
                <a16:creationId xmlns:a16="http://schemas.microsoft.com/office/drawing/2014/main" id="{A52E4EB6-83E2-D56B-A23F-69211509D24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056289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CA815-3E5F-74E7-8DCE-B65A89DF6363}"/>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8C357F2-D03F-DB71-93D7-C1C3AFC576E4}"/>
              </a:ext>
            </a:extLst>
          </p:cNvPr>
          <p:cNvSpPr>
            <a:spLocks noGrp="1"/>
          </p:cNvSpPr>
          <p:nvPr>
            <p:ph type="body" sz="quarter" idx="10"/>
          </p:nvPr>
        </p:nvSpPr>
        <p:spPr>
          <a:xfrm>
            <a:off x="483287" y="2773856"/>
            <a:ext cx="10945740" cy="828910"/>
          </a:xfrm>
        </p:spPr>
        <p:txBody>
          <a:bodyPr>
            <a:normAutofit fontScale="92500" lnSpcReduction="10000"/>
          </a:bodyPr>
          <a:lstStyle/>
          <a:p>
            <a:pPr marL="0" indent="0">
              <a:buNone/>
            </a:pPr>
            <a:r>
              <a:rPr lang="en-US" dirty="0"/>
              <a:t>It is acknowledged that a transaction profile for customers may not be explicitly drawn up when it encompasses an element of transaction activity within the overall risk profile.  In this case, elements under the transaction profile captured within the overall risk profile should be included. </a:t>
            </a:r>
          </a:p>
          <a:p>
            <a:pPr marL="0" lvl="0" indent="0">
              <a:buNone/>
            </a:pPr>
            <a:endParaRPr lang="en-IE" dirty="0"/>
          </a:p>
        </p:txBody>
      </p:sp>
      <p:sp>
        <p:nvSpPr>
          <p:cNvPr id="8" name="Title 7">
            <a:extLst>
              <a:ext uri="{FF2B5EF4-FFF2-40B4-BE49-F238E27FC236}">
                <a16:creationId xmlns:a16="http://schemas.microsoft.com/office/drawing/2014/main" id="{9227A8FA-0A53-7945-DA86-2BA54B36B0AA}"/>
              </a:ext>
            </a:extLst>
          </p:cNvPr>
          <p:cNvSpPr>
            <a:spLocks noGrp="1"/>
          </p:cNvSpPr>
          <p:nvPr>
            <p:ph type="title"/>
          </p:nvPr>
        </p:nvSpPr>
        <p:spPr>
          <a:xfrm>
            <a:off x="483287" y="501952"/>
            <a:ext cx="8072883" cy="372424"/>
          </a:xfrm>
        </p:spPr>
        <p:txBody>
          <a:bodyPr anchor="ctr">
            <a:normAutofit/>
          </a:bodyPr>
          <a:lstStyle/>
          <a:p>
            <a:r>
              <a:rPr lang="en-IE" sz="2000" dirty="0"/>
              <a:t>Questions – Transaction Monitoring</a:t>
            </a:r>
          </a:p>
        </p:txBody>
      </p:sp>
      <p:sp>
        <p:nvSpPr>
          <p:cNvPr id="21" name="Text Placeholder 4">
            <a:extLst>
              <a:ext uri="{FF2B5EF4-FFF2-40B4-BE49-F238E27FC236}">
                <a16:creationId xmlns:a16="http://schemas.microsoft.com/office/drawing/2014/main" id="{030D1080-BC1E-7CFA-BD31-B0BAE1D2C749}"/>
              </a:ext>
            </a:extLst>
          </p:cNvPr>
          <p:cNvSpPr>
            <a:spLocks noGrp="1"/>
          </p:cNvSpPr>
          <p:nvPr>
            <p:ph type="body" idx="1"/>
          </p:nvPr>
        </p:nvSpPr>
        <p:spPr>
          <a:xfrm>
            <a:off x="483287" y="1374573"/>
            <a:ext cx="10879931" cy="1081856"/>
          </a:xfrm>
        </p:spPr>
        <p:txBody>
          <a:bodyPr/>
          <a:lstStyle/>
          <a:p>
            <a:r>
              <a:rPr lang="en-US" dirty="0"/>
              <a:t>Re Section 8.4.6, transaction profiles are not commonly used - overall risk profiles are more relevant but would encompass an element of transactional activity.</a:t>
            </a:r>
          </a:p>
        </p:txBody>
      </p:sp>
      <p:sp>
        <p:nvSpPr>
          <p:cNvPr id="6" name="Content Placeholder 9">
            <a:extLst>
              <a:ext uri="{FF2B5EF4-FFF2-40B4-BE49-F238E27FC236}">
                <a16:creationId xmlns:a16="http://schemas.microsoft.com/office/drawing/2014/main" id="{208EEB85-E1FD-D92A-1D96-40332040A661}"/>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796795A4-06DE-8F72-6E8E-21B773A49B8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BB27EDA6-28C8-B791-93F5-9B25D6B5281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976924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CF037-0492-C476-D011-DBB53878120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CF67712-66EE-41B2-7983-9801C0D69ADF}"/>
              </a:ext>
            </a:extLst>
          </p:cNvPr>
          <p:cNvSpPr>
            <a:spLocks noGrp="1"/>
          </p:cNvSpPr>
          <p:nvPr>
            <p:ph type="body" sz="quarter" idx="10"/>
          </p:nvPr>
        </p:nvSpPr>
        <p:spPr>
          <a:xfrm>
            <a:off x="483287" y="2773856"/>
            <a:ext cx="10945740" cy="828910"/>
          </a:xfrm>
        </p:spPr>
        <p:txBody>
          <a:bodyPr>
            <a:normAutofit fontScale="92500" lnSpcReduction="10000"/>
          </a:bodyPr>
          <a:lstStyle/>
          <a:p>
            <a:pPr marL="0" lvl="0" indent="0">
              <a:buNone/>
            </a:pPr>
            <a:r>
              <a:rPr lang="en-US" dirty="0"/>
              <a:t>Whenever a sufficient cumulative score is reached to trigger an alert, all the rules combined can be treated to have "alerted". If this collective alert results in an STR filing, each alerting rule can be treated as a True Positive, otherwise, treat them as False Positive.</a:t>
            </a:r>
            <a:endParaRPr lang="en-IE" dirty="0"/>
          </a:p>
        </p:txBody>
      </p:sp>
      <p:sp>
        <p:nvSpPr>
          <p:cNvPr id="8" name="Title 7">
            <a:extLst>
              <a:ext uri="{FF2B5EF4-FFF2-40B4-BE49-F238E27FC236}">
                <a16:creationId xmlns:a16="http://schemas.microsoft.com/office/drawing/2014/main" id="{7E01F6DB-86E3-4C57-C778-CA20A2E2D841}"/>
              </a:ext>
            </a:extLst>
          </p:cNvPr>
          <p:cNvSpPr>
            <a:spLocks noGrp="1"/>
          </p:cNvSpPr>
          <p:nvPr>
            <p:ph type="title"/>
          </p:nvPr>
        </p:nvSpPr>
        <p:spPr>
          <a:xfrm>
            <a:off x="483287" y="501952"/>
            <a:ext cx="8072883" cy="372424"/>
          </a:xfrm>
        </p:spPr>
        <p:txBody>
          <a:bodyPr anchor="ctr">
            <a:normAutofit/>
          </a:bodyPr>
          <a:lstStyle/>
          <a:p>
            <a:r>
              <a:rPr lang="en-IE" sz="2000" dirty="0"/>
              <a:t>Questions – Transaction Monitoring</a:t>
            </a:r>
          </a:p>
        </p:txBody>
      </p:sp>
      <p:sp>
        <p:nvSpPr>
          <p:cNvPr id="21" name="Text Placeholder 4">
            <a:extLst>
              <a:ext uri="{FF2B5EF4-FFF2-40B4-BE49-F238E27FC236}">
                <a16:creationId xmlns:a16="http://schemas.microsoft.com/office/drawing/2014/main" id="{9DC80563-22E6-CC20-076A-03036EA28B45}"/>
              </a:ext>
            </a:extLst>
          </p:cNvPr>
          <p:cNvSpPr>
            <a:spLocks noGrp="1"/>
          </p:cNvSpPr>
          <p:nvPr>
            <p:ph type="body" idx="1"/>
          </p:nvPr>
        </p:nvSpPr>
        <p:spPr>
          <a:xfrm>
            <a:off x="483287" y="1374573"/>
            <a:ext cx="10879931" cy="1081856"/>
          </a:xfrm>
        </p:spPr>
        <p:txBody>
          <a:bodyPr/>
          <a:lstStyle/>
          <a:p>
            <a:r>
              <a:rPr lang="en-US" dirty="0"/>
              <a:t>In my institution, alerts are not generated by a single rule trigger. Instead, they result from a cumulative scoring model based on the aggregate scores of multiple rules. How can we report this correctly?</a:t>
            </a:r>
          </a:p>
        </p:txBody>
      </p:sp>
      <p:sp>
        <p:nvSpPr>
          <p:cNvPr id="6" name="Content Placeholder 9">
            <a:extLst>
              <a:ext uri="{FF2B5EF4-FFF2-40B4-BE49-F238E27FC236}">
                <a16:creationId xmlns:a16="http://schemas.microsoft.com/office/drawing/2014/main" id="{6D1388B2-E2A8-56A4-56EB-0D8B78C79A3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D1333012-A0A1-D7A9-D3A3-10895339F35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D27FC4C0-FECE-F531-94E5-CFC6EBB5FA6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8242614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C00BE-8425-3914-A0D5-B5990585460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E2581532-310B-E146-854E-B847947C88AD}"/>
              </a:ext>
            </a:extLst>
          </p:cNvPr>
          <p:cNvSpPr>
            <a:spLocks noGrp="1"/>
          </p:cNvSpPr>
          <p:nvPr>
            <p:ph type="body" sz="quarter" idx="10"/>
          </p:nvPr>
        </p:nvSpPr>
        <p:spPr>
          <a:xfrm>
            <a:off x="483287" y="2773856"/>
            <a:ext cx="10945740" cy="828910"/>
          </a:xfrm>
        </p:spPr>
        <p:txBody>
          <a:bodyPr>
            <a:normAutofit/>
          </a:bodyPr>
          <a:lstStyle/>
          <a:p>
            <a:pPr marL="0" lvl="0" indent="0">
              <a:buNone/>
            </a:pPr>
            <a:r>
              <a:rPr lang="en-US" dirty="0"/>
              <a:t>A manual alert is any alert that is not automatically generated by a system, suspicions raised by tellers is included in this.</a:t>
            </a:r>
            <a:endParaRPr lang="en-IE" dirty="0"/>
          </a:p>
        </p:txBody>
      </p:sp>
      <p:sp>
        <p:nvSpPr>
          <p:cNvPr id="8" name="Title 7">
            <a:extLst>
              <a:ext uri="{FF2B5EF4-FFF2-40B4-BE49-F238E27FC236}">
                <a16:creationId xmlns:a16="http://schemas.microsoft.com/office/drawing/2014/main" id="{602BF6F7-552C-B7A2-248A-4A118C405C09}"/>
              </a:ext>
            </a:extLst>
          </p:cNvPr>
          <p:cNvSpPr>
            <a:spLocks noGrp="1"/>
          </p:cNvSpPr>
          <p:nvPr>
            <p:ph type="title"/>
          </p:nvPr>
        </p:nvSpPr>
        <p:spPr>
          <a:xfrm>
            <a:off x="483287" y="501952"/>
            <a:ext cx="8072883" cy="372424"/>
          </a:xfrm>
        </p:spPr>
        <p:txBody>
          <a:bodyPr anchor="ctr">
            <a:normAutofit/>
          </a:bodyPr>
          <a:lstStyle/>
          <a:p>
            <a:r>
              <a:rPr lang="en-IE" sz="2000" dirty="0"/>
              <a:t>Questions – Alerts</a:t>
            </a:r>
          </a:p>
        </p:txBody>
      </p:sp>
      <p:sp>
        <p:nvSpPr>
          <p:cNvPr id="21" name="Text Placeholder 4">
            <a:extLst>
              <a:ext uri="{FF2B5EF4-FFF2-40B4-BE49-F238E27FC236}">
                <a16:creationId xmlns:a16="http://schemas.microsoft.com/office/drawing/2014/main" id="{392CE2BF-990E-C803-16C1-3B463E1E2568}"/>
              </a:ext>
            </a:extLst>
          </p:cNvPr>
          <p:cNvSpPr>
            <a:spLocks noGrp="1"/>
          </p:cNvSpPr>
          <p:nvPr>
            <p:ph type="body" idx="1"/>
          </p:nvPr>
        </p:nvSpPr>
        <p:spPr>
          <a:xfrm>
            <a:off x="483287" y="1374573"/>
            <a:ext cx="10879931" cy="1081856"/>
          </a:xfrm>
        </p:spPr>
        <p:txBody>
          <a:bodyPr/>
          <a:lstStyle/>
          <a:p>
            <a:r>
              <a:rPr lang="en-US" dirty="0"/>
              <a:t>Under "manual transaction monitoring systems" in section 8.4.7 Alerts, is this intended to capture so called "manual alerts", by which we mean suspicions raised by teller staff in branches relating to customer transactional activity? </a:t>
            </a:r>
          </a:p>
        </p:txBody>
      </p:sp>
      <p:sp>
        <p:nvSpPr>
          <p:cNvPr id="6" name="Content Placeholder 9">
            <a:extLst>
              <a:ext uri="{FF2B5EF4-FFF2-40B4-BE49-F238E27FC236}">
                <a16:creationId xmlns:a16="http://schemas.microsoft.com/office/drawing/2014/main" id="{1AA13D0B-954F-B671-C231-D97FB2B753F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2967E0FE-E6AD-7E1A-1650-EA4D46B03D6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6D977F33-BFC6-DBBF-5D77-5CDE253DABC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7408606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5C96A-B47F-C91F-5466-17DCB56958F0}"/>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F433876-1F55-ACAD-6AC7-B302B974429D}"/>
              </a:ext>
            </a:extLst>
          </p:cNvPr>
          <p:cNvSpPr>
            <a:spLocks noGrp="1"/>
          </p:cNvSpPr>
          <p:nvPr>
            <p:ph type="body" sz="quarter" idx="10"/>
          </p:nvPr>
        </p:nvSpPr>
        <p:spPr>
          <a:xfrm>
            <a:off x="483286" y="2260527"/>
            <a:ext cx="10945740" cy="2321960"/>
          </a:xfrm>
        </p:spPr>
        <p:txBody>
          <a:bodyPr>
            <a:normAutofit/>
          </a:bodyPr>
          <a:lstStyle/>
          <a:p>
            <a:pPr marL="0" indent="0">
              <a:buNone/>
            </a:pPr>
            <a:r>
              <a:rPr lang="en-US" dirty="0"/>
              <a:t>No. We understand that there are different business models that will mean some questions are not applicable to all firms. Explanation of these will not be required. If you think that your institution has a particularly strange circumstance that needs to be noted, please feel free to report it through normal supervisory channels, but we would not deem this necessary in the majority of cases. </a:t>
            </a:r>
            <a:endParaRPr lang="en-IE" dirty="0"/>
          </a:p>
        </p:txBody>
      </p:sp>
      <p:sp>
        <p:nvSpPr>
          <p:cNvPr id="8" name="Title 7">
            <a:extLst>
              <a:ext uri="{FF2B5EF4-FFF2-40B4-BE49-F238E27FC236}">
                <a16:creationId xmlns:a16="http://schemas.microsoft.com/office/drawing/2014/main" id="{D9EE52D6-EF89-0C15-80BC-D706CE0B4053}"/>
              </a:ext>
            </a:extLst>
          </p:cNvPr>
          <p:cNvSpPr>
            <a:spLocks noGrp="1"/>
          </p:cNvSpPr>
          <p:nvPr>
            <p:ph type="title"/>
          </p:nvPr>
        </p:nvSpPr>
        <p:spPr>
          <a:xfrm>
            <a:off x="483287" y="501952"/>
            <a:ext cx="8072883" cy="372424"/>
          </a:xfrm>
        </p:spPr>
        <p:txBody>
          <a:bodyPr anchor="ctr">
            <a:normAutofit/>
          </a:bodyPr>
          <a:lstStyle/>
          <a:p>
            <a:r>
              <a:rPr lang="en-IE" sz="2000" dirty="0"/>
              <a:t>Questions – Reporting</a:t>
            </a:r>
          </a:p>
        </p:txBody>
      </p:sp>
      <p:sp>
        <p:nvSpPr>
          <p:cNvPr id="21" name="Text Placeholder 4">
            <a:extLst>
              <a:ext uri="{FF2B5EF4-FFF2-40B4-BE49-F238E27FC236}">
                <a16:creationId xmlns:a16="http://schemas.microsoft.com/office/drawing/2014/main" id="{BD64AD64-94DB-9305-5E6C-003FCC0C0D5C}"/>
              </a:ext>
            </a:extLst>
          </p:cNvPr>
          <p:cNvSpPr>
            <a:spLocks noGrp="1"/>
          </p:cNvSpPr>
          <p:nvPr>
            <p:ph type="body" idx="1"/>
          </p:nvPr>
        </p:nvSpPr>
        <p:spPr>
          <a:xfrm>
            <a:off x="483286" y="1191803"/>
            <a:ext cx="10879931" cy="751297"/>
          </a:xfrm>
        </p:spPr>
        <p:txBody>
          <a:bodyPr/>
          <a:lstStyle/>
          <a:p>
            <a:r>
              <a:rPr lang="en-US" dirty="0"/>
              <a:t>Is it possible to include a note in the submission to the CBI explaining why certain sections contain no data as some sections are not applicable to us? </a:t>
            </a:r>
          </a:p>
        </p:txBody>
      </p:sp>
      <p:sp>
        <p:nvSpPr>
          <p:cNvPr id="6" name="Content Placeholder 9">
            <a:extLst>
              <a:ext uri="{FF2B5EF4-FFF2-40B4-BE49-F238E27FC236}">
                <a16:creationId xmlns:a16="http://schemas.microsoft.com/office/drawing/2014/main" id="{53436669-15E1-FDA6-7834-7D62F2ED47AF}"/>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FF794336-40CC-3D9B-CEBD-933F8E9F1A6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F70FA780-A493-4D49-BF3E-89611035F3E0}"/>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0432793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EFCEB-4C33-0039-A98B-ED4D90CBD784}"/>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037D3B9F-729D-83CC-B0D0-8C4C44C5981A}"/>
              </a:ext>
            </a:extLst>
          </p:cNvPr>
          <p:cNvSpPr txBox="1">
            <a:spLocks/>
          </p:cNvSpPr>
          <p:nvPr/>
        </p:nvSpPr>
        <p:spPr>
          <a:xfrm>
            <a:off x="5745905" y="894522"/>
            <a:ext cx="3604301" cy="1518425"/>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endParaRPr lang="en-US" dirty="0"/>
          </a:p>
        </p:txBody>
      </p:sp>
      <p:sp>
        <p:nvSpPr>
          <p:cNvPr id="9" name="Content Placeholder 9">
            <a:extLst>
              <a:ext uri="{FF2B5EF4-FFF2-40B4-BE49-F238E27FC236}">
                <a16:creationId xmlns:a16="http://schemas.microsoft.com/office/drawing/2014/main" id="{EA391EF2-0FD5-00C5-0E21-3A7BD1C7E0FF}"/>
              </a:ext>
            </a:extLst>
          </p:cNvPr>
          <p:cNvSpPr txBox="1">
            <a:spLocks/>
          </p:cNvSpPr>
          <p:nvPr/>
        </p:nvSpPr>
        <p:spPr>
          <a:xfrm>
            <a:off x="5751348" y="2433093"/>
            <a:ext cx="3629203" cy="47707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dirty="0"/>
          </a:p>
        </p:txBody>
      </p:sp>
      <p:sp>
        <p:nvSpPr>
          <p:cNvPr id="3" name="TextBox 2">
            <a:extLst>
              <a:ext uri="{FF2B5EF4-FFF2-40B4-BE49-F238E27FC236}">
                <a16:creationId xmlns:a16="http://schemas.microsoft.com/office/drawing/2014/main" id="{4BD2449A-EE77-CC9B-B81A-C9BB3F201D4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#REQ</a:t>
            </a:r>
          </a:p>
        </p:txBody>
      </p:sp>
      <p:sp>
        <p:nvSpPr>
          <p:cNvPr id="4" name="Title 7">
            <a:extLst>
              <a:ext uri="{FF2B5EF4-FFF2-40B4-BE49-F238E27FC236}">
                <a16:creationId xmlns:a16="http://schemas.microsoft.com/office/drawing/2014/main" id="{C6C6431B-AA28-04CF-B5B4-A52AABF6CAA1}"/>
              </a:ext>
            </a:extLst>
          </p:cNvPr>
          <p:cNvSpPr>
            <a:spLocks noGrp="1"/>
          </p:cNvSpPr>
          <p:nvPr>
            <p:ph type="title"/>
          </p:nvPr>
        </p:nvSpPr>
        <p:spPr>
          <a:xfrm>
            <a:off x="483287" y="501952"/>
            <a:ext cx="8072883" cy="372424"/>
          </a:xfrm>
        </p:spPr>
        <p:txBody>
          <a:bodyPr anchor="ctr">
            <a:normAutofit/>
          </a:bodyPr>
          <a:lstStyle/>
          <a:p>
            <a:r>
              <a:rPr lang="en-IE" sz="2000" dirty="0"/>
              <a:t>Questions – Geography of Funds Flow</a:t>
            </a:r>
          </a:p>
        </p:txBody>
      </p:sp>
      <p:sp>
        <p:nvSpPr>
          <p:cNvPr id="5" name="Text Placeholder 4">
            <a:extLst>
              <a:ext uri="{FF2B5EF4-FFF2-40B4-BE49-F238E27FC236}">
                <a16:creationId xmlns:a16="http://schemas.microsoft.com/office/drawing/2014/main" id="{241700F8-76C9-6A20-A8B9-C18D99E6FF98}"/>
              </a:ext>
            </a:extLst>
          </p:cNvPr>
          <p:cNvSpPr txBox="1">
            <a:spLocks/>
          </p:cNvSpPr>
          <p:nvPr/>
        </p:nvSpPr>
        <p:spPr>
          <a:xfrm>
            <a:off x="483286" y="1191802"/>
            <a:ext cx="10879931" cy="792281"/>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lvl="0"/>
            <a:r>
              <a:rPr lang="en-GB" dirty="0"/>
              <a:t>Can you please clarify whether domestic transfers should be included or excluded for REQ 8.8? </a:t>
            </a:r>
            <a:endParaRPr lang="en-IE" dirty="0"/>
          </a:p>
        </p:txBody>
      </p:sp>
      <p:sp>
        <p:nvSpPr>
          <p:cNvPr id="6" name="Content Placeholder 9">
            <a:extLst>
              <a:ext uri="{FF2B5EF4-FFF2-40B4-BE49-F238E27FC236}">
                <a16:creationId xmlns:a16="http://schemas.microsoft.com/office/drawing/2014/main" id="{2E4B5DE1-80D8-41FD-44DB-61597A64C134}"/>
              </a:ext>
            </a:extLst>
          </p:cNvPr>
          <p:cNvSpPr>
            <a:spLocks noGrp="1"/>
          </p:cNvSpPr>
          <p:nvPr>
            <p:ph type="body" sz="quarter" idx="10"/>
          </p:nvPr>
        </p:nvSpPr>
        <p:spPr>
          <a:xfrm>
            <a:off x="483286" y="2095383"/>
            <a:ext cx="10945740" cy="1629576"/>
          </a:xfrm>
        </p:spPr>
        <p:txBody>
          <a:bodyPr>
            <a:normAutofit/>
          </a:bodyPr>
          <a:lstStyle/>
          <a:p>
            <a:pPr marL="0" indent="0">
              <a:buNone/>
            </a:pPr>
            <a:r>
              <a:rPr lang="en-IE" dirty="0"/>
              <a:t>Yes.</a:t>
            </a:r>
          </a:p>
        </p:txBody>
      </p:sp>
      <p:sp>
        <p:nvSpPr>
          <p:cNvPr id="10" name="BJPseudoFooter">
            <a:extLst>
              <a:ext uri="{FF2B5EF4-FFF2-40B4-BE49-F238E27FC236}">
                <a16:creationId xmlns:a16="http://schemas.microsoft.com/office/drawing/2014/main" id="{A8A5B403-BE9E-DE1D-1719-FB1C8CCF34B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5255796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EB565-D2D7-D8BA-5BB9-462201E65C0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188A48C-12E3-D2D1-DD62-46162A648066}"/>
              </a:ext>
            </a:extLst>
          </p:cNvPr>
          <p:cNvSpPr>
            <a:spLocks noGrp="1"/>
          </p:cNvSpPr>
          <p:nvPr>
            <p:ph type="title"/>
          </p:nvPr>
        </p:nvSpPr>
        <p:spPr/>
        <p:txBody>
          <a:bodyPr/>
          <a:lstStyle/>
          <a:p>
            <a:r>
              <a:rPr lang="en-IE" dirty="0"/>
              <a:t>Questions	</a:t>
            </a:r>
          </a:p>
        </p:txBody>
      </p:sp>
      <p:pic>
        <p:nvPicPr>
          <p:cNvPr id="5" name="Content Placeholder 4" descr="Questions outline">
            <a:extLst>
              <a:ext uri="{FF2B5EF4-FFF2-40B4-BE49-F238E27FC236}">
                <a16:creationId xmlns:a16="http://schemas.microsoft.com/office/drawing/2014/main" id="{EAB02567-A42F-90A1-D1EF-97752608B110}"/>
              </a:ext>
            </a:extLst>
          </p:cNvPr>
          <p:cNvPicPr>
            <a:picLocks noGrp="1" noChangeAspect="1"/>
          </p:cNvPicPr>
          <p:nvPr>
            <p:ph idx="10"/>
          </p:nvPr>
        </p:nvPicPr>
        <p:blipFill>
          <a:blip>
            <a:extLst>
              <a:ext uri="{96DAC541-7B7A-43D3-8B79-37D633B846F1}">
                <asvg:svgBlip xmlns:asvg="http://schemas.microsoft.com/office/drawing/2016/SVG/main" r:embed="rId4"/>
              </a:ext>
            </a:extLst>
          </a:blip>
          <a:stretch>
            <a:fillRect/>
          </a:stretch>
        </p:blipFill>
        <p:spPr>
          <a:xfrm>
            <a:off x="3832525" y="1707292"/>
            <a:ext cx="3672145" cy="3672145"/>
          </a:xfrm>
        </p:spPr>
      </p:pic>
      <p:sp>
        <p:nvSpPr>
          <p:cNvPr id="11" name="TextBox 10">
            <a:extLst>
              <a:ext uri="{FF2B5EF4-FFF2-40B4-BE49-F238E27FC236}">
                <a16:creationId xmlns:a16="http://schemas.microsoft.com/office/drawing/2014/main" id="{FD48EEAB-9B53-8F4E-66F6-08CCAE38F08D}"/>
              </a:ext>
            </a:extLst>
          </p:cNvPr>
          <p:cNvSpPr txBox="1"/>
          <p:nvPr/>
        </p:nvSpPr>
        <p:spPr>
          <a:xfrm>
            <a:off x="10414451" y="0"/>
            <a:ext cx="1842091" cy="372423"/>
          </a:xfrm>
          <a:prstGeom prst="rect">
            <a:avLst/>
          </a:prstGeom>
          <a:noFill/>
        </p:spPr>
        <p:txBody>
          <a:bodyPr wrap="square">
            <a:spAutoFit/>
          </a:bodyPr>
          <a:lstStyle/>
          <a:p>
            <a:r>
              <a:rPr lang="en-IE" dirty="0" err="1"/>
              <a:t>Slido</a:t>
            </a:r>
            <a:r>
              <a:rPr lang="en-IE" dirty="0"/>
              <a:t> #REQ</a:t>
            </a:r>
          </a:p>
        </p:txBody>
      </p:sp>
      <p:sp>
        <p:nvSpPr>
          <p:cNvPr id="4" name="BJPseudoFooter">
            <a:extLst>
              <a:ext uri="{FF2B5EF4-FFF2-40B4-BE49-F238E27FC236}">
                <a16:creationId xmlns:a16="http://schemas.microsoft.com/office/drawing/2014/main" id="{CFF92BFD-291E-804F-4B9D-857F1227ABF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542432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Questions	</a:t>
            </a:r>
          </a:p>
        </p:txBody>
      </p:sp>
      <p:sp>
        <p:nvSpPr>
          <p:cNvPr id="10" name="Content Placeholder 9"/>
          <p:cNvSpPr>
            <a:spLocks noGrp="1"/>
          </p:cNvSpPr>
          <p:nvPr>
            <p:ph idx="10"/>
          </p:nvPr>
        </p:nvSpPr>
        <p:spPr>
          <a:xfrm>
            <a:off x="483287" y="1291036"/>
            <a:ext cx="9502923" cy="4506617"/>
          </a:xfrm>
        </p:spPr>
        <p:txBody>
          <a:bodyPr/>
          <a:lstStyle/>
          <a:p>
            <a:r>
              <a:rPr lang="en-US" dirty="0"/>
              <a:t>Step One: 	Refer to guidance document available on our website:</a:t>
            </a:r>
          </a:p>
          <a:p>
            <a:pPr marL="0" indent="0">
              <a:buNone/>
            </a:pPr>
            <a:r>
              <a:rPr lang="en-US" dirty="0">
                <a:solidFill>
                  <a:schemeClr val="accent2"/>
                </a:solidFill>
                <a:hlinkClick r:id="rId4">
                  <a:extLst>
                    <a:ext uri="{A12FA001-AC4F-418D-AE19-62706E023703}">
                      <ahyp:hlinkClr xmlns:ahyp="http://schemas.microsoft.com/office/drawing/2018/hyperlinkcolor" val="tx"/>
                    </a:ext>
                  </a:extLst>
                </a:hlinkClick>
              </a:rPr>
              <a:t>https://www.centralbank.ie/regulation/anti-money-laundering-and-countering-the-financing-of-terrorism/sector-specific-ml-tf-risk-evaluation-questionnaire</a:t>
            </a:r>
            <a:endParaRPr lang="en-US" dirty="0">
              <a:solidFill>
                <a:schemeClr val="accent2"/>
              </a:solidFill>
            </a:endParaRPr>
          </a:p>
          <a:p>
            <a:endParaRPr lang="en-US" dirty="0"/>
          </a:p>
          <a:p>
            <a:r>
              <a:rPr lang="en-US" dirty="0"/>
              <a:t>Step Two: 	Refer to Q&amp;A document which will be on our website by the coming weeks</a:t>
            </a:r>
            <a:endParaRPr lang="en-US" dirty="0">
              <a:solidFill>
                <a:srgbClr val="FF0000"/>
              </a:solidFill>
            </a:endParaRPr>
          </a:p>
          <a:p>
            <a:endParaRPr lang="en-US" dirty="0"/>
          </a:p>
          <a:p>
            <a:r>
              <a:rPr lang="en-US" dirty="0"/>
              <a:t>Step Three: 	</a:t>
            </a:r>
            <a:r>
              <a:rPr lang="en-IE" dirty="0"/>
              <a:t>Email to: </a:t>
            </a:r>
            <a:r>
              <a:rPr lang="en-IE" dirty="0">
                <a:solidFill>
                  <a:schemeClr val="accent2"/>
                </a:solidFill>
                <a:hlinkClick r:id="rId5">
                  <a:extLst>
                    <a:ext uri="{A12FA001-AC4F-418D-AE19-62706E023703}">
                      <ahyp:hlinkClr xmlns:ahyp="http://schemas.microsoft.com/office/drawing/2018/hyperlinkcolor" val="tx"/>
                    </a:ext>
                  </a:extLst>
                </a:hlinkClick>
              </a:rPr>
              <a:t>AML_Analytics@centralbank.ie</a:t>
            </a:r>
            <a:r>
              <a:rPr lang="en-IE" dirty="0">
                <a:solidFill>
                  <a:schemeClr val="accent2"/>
                </a:solidFill>
              </a:rPr>
              <a:t> </a:t>
            </a:r>
            <a:endParaRPr lang="en-US" dirty="0">
              <a:solidFill>
                <a:schemeClr val="accent2"/>
              </a:solidFill>
            </a:endParaRPr>
          </a:p>
          <a:p>
            <a:endParaRPr lang="en-US" dirty="0"/>
          </a:p>
        </p:txBody>
      </p:sp>
      <p:sp>
        <p:nvSpPr>
          <p:cNvPr id="3" name="TextBox 2">
            <a:extLst>
              <a:ext uri="{FF2B5EF4-FFF2-40B4-BE49-F238E27FC236}">
                <a16:creationId xmlns:a16="http://schemas.microsoft.com/office/drawing/2014/main" id="{00828291-7B2B-E72D-02A2-626D6D205F3F}"/>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4CC0C8FB-001C-B306-D889-27D9EE77234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9277800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D5F8A-76BD-0047-67BA-2363A68CD9CF}"/>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A5C1393-0EFF-A5D4-40B7-6A05F0D33A8C}"/>
              </a:ext>
            </a:extLst>
          </p:cNvPr>
          <p:cNvSpPr>
            <a:spLocks noGrp="1"/>
          </p:cNvSpPr>
          <p:nvPr>
            <p:ph idx="10"/>
          </p:nvPr>
        </p:nvSpPr>
        <p:spPr>
          <a:xfrm>
            <a:off x="1344538" y="2966004"/>
            <a:ext cx="9502923" cy="925991"/>
          </a:xfrm>
        </p:spPr>
        <p:txBody>
          <a:bodyPr/>
          <a:lstStyle/>
          <a:p>
            <a:pPr marL="0" indent="0" algn="ctr">
              <a:buNone/>
            </a:pPr>
            <a:r>
              <a:rPr lang="en-IE" sz="4800" dirty="0"/>
              <a:t>Thank you for your attention</a:t>
            </a:r>
            <a:endParaRPr lang="en-US" sz="4800" dirty="0"/>
          </a:p>
          <a:p>
            <a:endParaRPr lang="en-US" dirty="0"/>
          </a:p>
        </p:txBody>
      </p:sp>
      <p:sp>
        <p:nvSpPr>
          <p:cNvPr id="3" name="TextBox 2">
            <a:extLst>
              <a:ext uri="{FF2B5EF4-FFF2-40B4-BE49-F238E27FC236}">
                <a16:creationId xmlns:a16="http://schemas.microsoft.com/office/drawing/2014/main" id="{0EC183DC-362D-F33B-6E54-F9DF26D6847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#REQ</a:t>
            </a:r>
          </a:p>
        </p:txBody>
      </p:sp>
      <p:sp>
        <p:nvSpPr>
          <p:cNvPr id="5" name="BJPseudoFooter">
            <a:extLst>
              <a:ext uri="{FF2B5EF4-FFF2-40B4-BE49-F238E27FC236}">
                <a16:creationId xmlns:a16="http://schemas.microsoft.com/office/drawing/2014/main" id="{E0E38D5D-67AB-936E-22D3-CA66F8701B4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60928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FE19C-DCEA-3704-3741-9A902E34F79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E2F536F2-BC79-1A7D-8AA8-75EA15F757FD}"/>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40A12B30-FB68-786D-A69E-C62AC61A239C}"/>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29" name="Graphic 28" descr="Document outline">
            <a:extLst>
              <a:ext uri="{FF2B5EF4-FFF2-40B4-BE49-F238E27FC236}">
                <a16:creationId xmlns:a16="http://schemas.microsoft.com/office/drawing/2014/main" id="{793C046C-591A-76C7-2EAC-3CFF82C4657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6C01B2FD-6E46-50A4-1FDC-DAFAECFD5FF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484F341E-6590-4904-BE31-259997D7044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31767471-00CC-44A0-2516-010AA3C9516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9DF65D6C-808A-580F-9DF5-8658A861C01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D254A389-CE7E-61CC-271B-442A283D41F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C79EE915-4377-FDB4-A439-ACC397F2FD2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9397AA-C5B4-5BAF-55B2-645561100CF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2F026722-2ADA-40F8-C6C1-37ABD87EB68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A566BAB-77CB-9ECE-F46B-DF5BD8E5C45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3422B8BE-19D3-8E82-9DFE-87940D6AA1B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248CB32B-DC6B-EDAA-8C94-75F33F4595F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246A3592-ACB6-ED7E-3A7C-F22D4B17FDD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5798631-B677-E9FB-D12E-B380D908043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ED54DF23-C28A-DE61-B1B5-5E65F378315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F9C2D5B-6A08-61B8-590D-CE30788F3AE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D6B3EDD-29DF-0A65-65E0-5CE6E51619F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11091CC2-3B79-69A7-A480-E844B94C02B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71047" y="4112512"/>
            <a:ext cx="914400" cy="914400"/>
          </a:xfrm>
          <a:prstGeom prst="rect">
            <a:avLst/>
          </a:prstGeom>
        </p:spPr>
      </p:pic>
      <p:sp>
        <p:nvSpPr>
          <p:cNvPr id="5" name="BJPseudoFooter">
            <a:extLst>
              <a:ext uri="{FF2B5EF4-FFF2-40B4-BE49-F238E27FC236}">
                <a16:creationId xmlns:a16="http://schemas.microsoft.com/office/drawing/2014/main" id="{A7D1516C-EC7F-FF35-5545-B314ECAF26C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49115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12634-5B10-DC0D-250A-728393EBF7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551032-1B53-9594-D881-4D59629775E8}"/>
              </a:ext>
            </a:extLst>
          </p:cNvPr>
          <p:cNvSpPr>
            <a:spLocks noGrp="1"/>
          </p:cNvSpPr>
          <p:nvPr>
            <p:ph type="title"/>
          </p:nvPr>
        </p:nvSpPr>
        <p:spPr/>
        <p:txBody>
          <a:bodyPr/>
          <a:lstStyle/>
          <a:p>
            <a:r>
              <a:rPr lang="en-IE" dirty="0"/>
              <a:t>Timeframe</a:t>
            </a:r>
          </a:p>
        </p:txBody>
      </p:sp>
      <p:pic>
        <p:nvPicPr>
          <p:cNvPr id="18" name="Picture 17">
            <a:extLst>
              <a:ext uri="{FF2B5EF4-FFF2-40B4-BE49-F238E27FC236}">
                <a16:creationId xmlns:a16="http://schemas.microsoft.com/office/drawing/2014/main" id="{18CC9E0E-DEA0-C045-6131-F3D2DE51FA8F}"/>
              </a:ext>
            </a:extLst>
          </p:cNvPr>
          <p:cNvPicPr>
            <a:picLocks noChangeAspect="1"/>
          </p:cNvPicPr>
          <p:nvPr/>
        </p:nvPicPr>
        <p:blipFill>
          <a:blip r:embed="rId4"/>
          <a:stretch>
            <a:fillRect/>
          </a:stretch>
        </p:blipFill>
        <p:spPr>
          <a:xfrm>
            <a:off x="269796" y="908850"/>
            <a:ext cx="11617404" cy="5055532"/>
          </a:xfrm>
          <a:prstGeom prst="rect">
            <a:avLst/>
          </a:prstGeom>
        </p:spPr>
      </p:pic>
      <p:sp>
        <p:nvSpPr>
          <p:cNvPr id="19" name="TextBox 18">
            <a:extLst>
              <a:ext uri="{FF2B5EF4-FFF2-40B4-BE49-F238E27FC236}">
                <a16:creationId xmlns:a16="http://schemas.microsoft.com/office/drawing/2014/main" id="{F8CD1508-B888-7E4E-6F8A-BC03DEB22C3D}"/>
              </a:ext>
            </a:extLst>
          </p:cNvPr>
          <p:cNvSpPr txBox="1"/>
          <p:nvPr/>
        </p:nvSpPr>
        <p:spPr>
          <a:xfrm>
            <a:off x="581891" y="2524991"/>
            <a:ext cx="184958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2000" b="1" dirty="0">
                <a:solidFill>
                  <a:prstClr val="black"/>
                </a:solidFill>
                <a:latin typeface="Lato"/>
              </a:rPr>
              <a:t>Oct</a:t>
            </a:r>
            <a:r>
              <a:rPr kumimoji="0" lang="en-IE" sz="2000" b="1" i="0" u="none" strike="noStrike" kern="1200" cap="none" spc="0" normalizeH="0" baseline="0" noProof="0" dirty="0">
                <a:ln>
                  <a:noFill/>
                </a:ln>
                <a:solidFill>
                  <a:prstClr val="black"/>
                </a:solidFill>
                <a:effectLst/>
                <a:uLnTx/>
                <a:uFillTx/>
                <a:latin typeface="Lato"/>
                <a:ea typeface="+mn-ea"/>
                <a:cs typeface="+mn-cs"/>
              </a:rPr>
              <a:t> 2025</a:t>
            </a:r>
          </a:p>
        </p:txBody>
      </p:sp>
      <p:sp>
        <p:nvSpPr>
          <p:cNvPr id="20" name="TextBox 19">
            <a:extLst>
              <a:ext uri="{FF2B5EF4-FFF2-40B4-BE49-F238E27FC236}">
                <a16:creationId xmlns:a16="http://schemas.microsoft.com/office/drawing/2014/main" id="{5569B652-2EC7-FDF9-A68E-5A53BA5D9182}"/>
              </a:ext>
            </a:extLst>
          </p:cNvPr>
          <p:cNvSpPr txBox="1"/>
          <p:nvPr/>
        </p:nvSpPr>
        <p:spPr>
          <a:xfrm>
            <a:off x="581891" y="2896531"/>
            <a:ext cx="1849582"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Consultation began with a selection of firms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p:txBody>
      </p:sp>
      <p:sp>
        <p:nvSpPr>
          <p:cNvPr id="21" name="TextBox 20">
            <a:extLst>
              <a:ext uri="{FF2B5EF4-FFF2-40B4-BE49-F238E27FC236}">
                <a16:creationId xmlns:a16="http://schemas.microsoft.com/office/drawing/2014/main" id="{480906D2-8F01-E1F1-9D8E-C80733168B61}"/>
              </a:ext>
            </a:extLst>
          </p:cNvPr>
          <p:cNvSpPr txBox="1"/>
          <p:nvPr/>
        </p:nvSpPr>
        <p:spPr>
          <a:xfrm>
            <a:off x="2897846" y="2524991"/>
            <a:ext cx="1741182"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2000" b="1" i="0" u="none" strike="noStrike" kern="1200" cap="none" spc="0" normalizeH="0" baseline="0" noProof="0" dirty="0">
                <a:ln>
                  <a:noFill/>
                </a:ln>
                <a:solidFill>
                  <a:prstClr val="black"/>
                </a:solidFill>
                <a:effectLst/>
                <a:uLnTx/>
                <a:uFillTx/>
                <a:latin typeface="Lato"/>
                <a:ea typeface="+mn-ea"/>
                <a:cs typeface="+mn-cs"/>
              </a:rPr>
              <a:t>3</a:t>
            </a:r>
            <a:r>
              <a:rPr kumimoji="0" lang="en-IE" sz="2000" b="1" i="0" u="none" strike="noStrike" kern="1200" cap="none" spc="0" normalizeH="0" baseline="30000" noProof="0" dirty="0">
                <a:ln>
                  <a:noFill/>
                </a:ln>
                <a:solidFill>
                  <a:prstClr val="black"/>
                </a:solidFill>
                <a:effectLst/>
                <a:uLnTx/>
                <a:uFillTx/>
                <a:latin typeface="Lato"/>
                <a:ea typeface="+mn-ea"/>
                <a:cs typeface="+mn-cs"/>
              </a:rPr>
              <a:t>rd</a:t>
            </a:r>
            <a:r>
              <a:rPr kumimoji="0" lang="en-IE" sz="2000" b="1" i="0" u="none" strike="noStrike" kern="1200" cap="none" spc="0" normalizeH="0" baseline="0" noProof="0" dirty="0">
                <a:ln>
                  <a:noFill/>
                </a:ln>
                <a:solidFill>
                  <a:prstClr val="black"/>
                </a:solidFill>
                <a:effectLst/>
                <a:uLnTx/>
                <a:uFillTx/>
                <a:latin typeface="Lato"/>
                <a:ea typeface="+mn-ea"/>
                <a:cs typeface="+mn-cs"/>
              </a:rPr>
              <a:t> </a:t>
            </a:r>
            <a:r>
              <a:rPr lang="en-IE" sz="2000" b="1" dirty="0">
                <a:solidFill>
                  <a:prstClr val="black"/>
                </a:solidFill>
                <a:latin typeface="Lato"/>
              </a:rPr>
              <a:t>Mar</a:t>
            </a:r>
            <a:r>
              <a:rPr kumimoji="0" lang="en-IE" sz="2000" b="1" i="0" u="none" strike="noStrike" kern="1200" cap="none" spc="0" normalizeH="0" baseline="0" noProof="0" dirty="0">
                <a:ln>
                  <a:noFill/>
                </a:ln>
                <a:solidFill>
                  <a:prstClr val="black"/>
                </a:solidFill>
                <a:effectLst/>
                <a:uLnTx/>
                <a:uFillTx/>
                <a:latin typeface="Lato"/>
                <a:ea typeface="+mn-ea"/>
                <a:cs typeface="+mn-cs"/>
              </a:rPr>
              <a:t> 2026</a:t>
            </a:r>
          </a:p>
        </p:txBody>
      </p:sp>
      <p:sp>
        <p:nvSpPr>
          <p:cNvPr id="22" name="TextBox 21">
            <a:extLst>
              <a:ext uri="{FF2B5EF4-FFF2-40B4-BE49-F238E27FC236}">
                <a16:creationId xmlns:a16="http://schemas.microsoft.com/office/drawing/2014/main" id="{91E3B02D-69B4-321A-C96E-E3D1ADA5E2E5}"/>
              </a:ext>
            </a:extLst>
          </p:cNvPr>
          <p:cNvSpPr txBox="1"/>
          <p:nvPr/>
        </p:nvSpPr>
        <p:spPr>
          <a:xfrm>
            <a:off x="2843646" y="2896531"/>
            <a:ext cx="184958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REQ public launch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p:txBody>
      </p:sp>
      <p:sp>
        <p:nvSpPr>
          <p:cNvPr id="23" name="TextBox 22">
            <a:extLst>
              <a:ext uri="{FF2B5EF4-FFF2-40B4-BE49-F238E27FC236}">
                <a16:creationId xmlns:a16="http://schemas.microsoft.com/office/drawing/2014/main" id="{7E78FF9F-5819-43EF-6DF6-15BFFE87F51F}"/>
              </a:ext>
            </a:extLst>
          </p:cNvPr>
          <p:cNvSpPr txBox="1"/>
          <p:nvPr/>
        </p:nvSpPr>
        <p:spPr>
          <a:xfrm>
            <a:off x="5103668" y="2524991"/>
            <a:ext cx="184958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2000" b="1" i="0" u="none" strike="noStrike" kern="1200" cap="none" spc="0" normalizeH="0" baseline="0" noProof="0" dirty="0">
                <a:ln>
                  <a:noFill/>
                </a:ln>
                <a:solidFill>
                  <a:prstClr val="black"/>
                </a:solidFill>
                <a:effectLst/>
                <a:uLnTx/>
                <a:uFillTx/>
                <a:latin typeface="Lato"/>
                <a:ea typeface="+mn-ea"/>
                <a:cs typeface="+mn-cs"/>
              </a:rPr>
              <a:t>29</a:t>
            </a:r>
            <a:r>
              <a:rPr kumimoji="0" lang="en-IE" sz="2000" b="1" i="0" u="none" strike="noStrike" kern="1200" cap="none" spc="0" normalizeH="0" baseline="30000" noProof="0" dirty="0">
                <a:ln>
                  <a:noFill/>
                </a:ln>
                <a:solidFill>
                  <a:prstClr val="black"/>
                </a:solidFill>
                <a:effectLst/>
                <a:uLnTx/>
                <a:uFillTx/>
                <a:latin typeface="Lato"/>
                <a:ea typeface="+mn-ea"/>
                <a:cs typeface="+mn-cs"/>
              </a:rPr>
              <a:t>th</a:t>
            </a:r>
            <a:r>
              <a:rPr kumimoji="0" lang="en-IE" sz="2000" b="1" i="0" u="none" strike="noStrike" kern="1200" cap="none" spc="0" normalizeH="0" baseline="0" noProof="0" dirty="0">
                <a:ln>
                  <a:noFill/>
                </a:ln>
                <a:solidFill>
                  <a:prstClr val="black"/>
                </a:solidFill>
                <a:effectLst/>
                <a:uLnTx/>
                <a:uFillTx/>
                <a:latin typeface="Lato"/>
                <a:ea typeface="+mn-ea"/>
                <a:cs typeface="+mn-cs"/>
              </a:rPr>
              <a:t> Jun 2026</a:t>
            </a:r>
          </a:p>
        </p:txBody>
      </p:sp>
      <p:sp>
        <p:nvSpPr>
          <p:cNvPr id="24" name="TextBox 23">
            <a:extLst>
              <a:ext uri="{FF2B5EF4-FFF2-40B4-BE49-F238E27FC236}">
                <a16:creationId xmlns:a16="http://schemas.microsoft.com/office/drawing/2014/main" id="{56C57573-BB90-4165-121C-1B13935E2585}"/>
              </a:ext>
            </a:extLst>
          </p:cNvPr>
          <p:cNvSpPr txBox="1"/>
          <p:nvPr/>
        </p:nvSpPr>
        <p:spPr>
          <a:xfrm>
            <a:off x="5103668" y="2896531"/>
            <a:ext cx="18495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External UAT</a:t>
            </a:r>
          </a:p>
        </p:txBody>
      </p:sp>
      <p:sp>
        <p:nvSpPr>
          <p:cNvPr id="25" name="TextBox 24">
            <a:extLst>
              <a:ext uri="{FF2B5EF4-FFF2-40B4-BE49-F238E27FC236}">
                <a16:creationId xmlns:a16="http://schemas.microsoft.com/office/drawing/2014/main" id="{40677003-C3C1-4F69-4916-A6963B6EF44F}"/>
              </a:ext>
            </a:extLst>
          </p:cNvPr>
          <p:cNvSpPr txBox="1"/>
          <p:nvPr/>
        </p:nvSpPr>
        <p:spPr>
          <a:xfrm>
            <a:off x="7363690" y="2524991"/>
            <a:ext cx="18495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prstClr val="black"/>
                </a:solidFill>
                <a:latin typeface="Lato"/>
              </a:rPr>
              <a:t>18</a:t>
            </a:r>
            <a:r>
              <a:rPr kumimoji="0" lang="en-IE" sz="1800" b="1" i="0" u="none" strike="noStrike" kern="1200" cap="none" spc="0" normalizeH="0" baseline="30000" noProof="0" dirty="0" err="1">
                <a:ln>
                  <a:noFill/>
                </a:ln>
                <a:solidFill>
                  <a:prstClr val="black"/>
                </a:solidFill>
                <a:effectLst/>
                <a:uLnTx/>
                <a:uFillTx/>
                <a:latin typeface="Lato"/>
                <a:ea typeface="+mn-ea"/>
                <a:cs typeface="+mn-cs"/>
              </a:rPr>
              <a:t>th</a:t>
            </a:r>
            <a:r>
              <a:rPr kumimoji="0" lang="en-IE" sz="1800" b="1" i="0" u="none" strike="noStrike" kern="1200" cap="none" spc="0" normalizeH="0" baseline="0" noProof="0" dirty="0">
                <a:ln>
                  <a:noFill/>
                </a:ln>
                <a:solidFill>
                  <a:prstClr val="black"/>
                </a:solidFill>
                <a:effectLst/>
                <a:uLnTx/>
                <a:uFillTx/>
                <a:latin typeface="Lato"/>
                <a:ea typeface="+mn-ea"/>
                <a:cs typeface="+mn-cs"/>
              </a:rPr>
              <a:t> Sep 2026</a:t>
            </a:r>
          </a:p>
        </p:txBody>
      </p:sp>
      <p:sp>
        <p:nvSpPr>
          <p:cNvPr id="26" name="TextBox 25">
            <a:extLst>
              <a:ext uri="{FF2B5EF4-FFF2-40B4-BE49-F238E27FC236}">
                <a16:creationId xmlns:a16="http://schemas.microsoft.com/office/drawing/2014/main" id="{F52B10C3-5874-9338-695B-DC1CB5247352}"/>
              </a:ext>
            </a:extLst>
          </p:cNvPr>
          <p:cNvSpPr txBox="1"/>
          <p:nvPr/>
        </p:nvSpPr>
        <p:spPr>
          <a:xfrm>
            <a:off x="7363690" y="2896531"/>
            <a:ext cx="1849582"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First Submission date.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Reference date for submission: 31</a:t>
            </a:r>
            <a:r>
              <a:rPr kumimoji="0" lang="en-IE" sz="1800" b="0" i="0" u="none" strike="noStrike" kern="1200" cap="none" spc="0" normalizeH="0" baseline="30000" noProof="0" dirty="0">
                <a:ln>
                  <a:noFill/>
                </a:ln>
                <a:solidFill>
                  <a:prstClr val="black"/>
                </a:solidFill>
                <a:effectLst/>
                <a:uLnTx/>
                <a:uFillTx/>
                <a:latin typeface="Lato"/>
                <a:ea typeface="+mn-ea"/>
                <a:cs typeface="+mn-cs"/>
              </a:rPr>
              <a:t>st</a:t>
            </a:r>
            <a:r>
              <a:rPr kumimoji="0" lang="en-IE" sz="1800" b="0" i="0" u="none" strike="noStrike" kern="1200" cap="none" spc="0" normalizeH="0" baseline="0" noProof="0" dirty="0">
                <a:ln>
                  <a:noFill/>
                </a:ln>
                <a:solidFill>
                  <a:prstClr val="black"/>
                </a:solidFill>
                <a:effectLst/>
                <a:uLnTx/>
                <a:uFillTx/>
                <a:latin typeface="Lato"/>
                <a:ea typeface="+mn-ea"/>
                <a:cs typeface="+mn-cs"/>
              </a:rPr>
              <a:t> Dec 2025</a:t>
            </a:r>
          </a:p>
        </p:txBody>
      </p:sp>
      <p:sp>
        <p:nvSpPr>
          <p:cNvPr id="27" name="TextBox 26">
            <a:extLst>
              <a:ext uri="{FF2B5EF4-FFF2-40B4-BE49-F238E27FC236}">
                <a16:creationId xmlns:a16="http://schemas.microsoft.com/office/drawing/2014/main" id="{364DB6AE-E43A-F575-2B41-DBFBFAB9AF3E}"/>
              </a:ext>
            </a:extLst>
          </p:cNvPr>
          <p:cNvSpPr txBox="1"/>
          <p:nvPr/>
        </p:nvSpPr>
        <p:spPr>
          <a:xfrm>
            <a:off x="9623712" y="2524991"/>
            <a:ext cx="184958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1" i="0" u="none" strike="noStrike" kern="1200" cap="none" spc="0" normalizeH="0" baseline="0" noProof="0" dirty="0">
                <a:ln>
                  <a:noFill/>
                </a:ln>
                <a:solidFill>
                  <a:prstClr val="black"/>
                </a:solidFill>
                <a:effectLst/>
                <a:uLnTx/>
                <a:uFillTx/>
                <a:latin typeface="Lato"/>
                <a:ea typeface="+mn-ea"/>
                <a:cs typeface="+mn-cs"/>
              </a:rPr>
              <a:t>March 2027</a:t>
            </a:r>
          </a:p>
        </p:txBody>
      </p:sp>
      <p:sp>
        <p:nvSpPr>
          <p:cNvPr id="28" name="TextBox 27">
            <a:extLst>
              <a:ext uri="{FF2B5EF4-FFF2-40B4-BE49-F238E27FC236}">
                <a16:creationId xmlns:a16="http://schemas.microsoft.com/office/drawing/2014/main" id="{25CD29E2-4B23-A3A3-67B8-B293845DFF59}"/>
              </a:ext>
            </a:extLst>
          </p:cNvPr>
          <p:cNvSpPr txBox="1"/>
          <p:nvPr/>
        </p:nvSpPr>
        <p:spPr>
          <a:xfrm>
            <a:off x="9623712" y="2896531"/>
            <a:ext cx="1849582" cy="20313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Second Submission date.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a:ln>
                  <a:noFill/>
                </a:ln>
                <a:solidFill>
                  <a:prstClr val="black"/>
                </a:solidFill>
                <a:effectLst/>
                <a:uLnTx/>
                <a:uFillTx/>
                <a:latin typeface="Lato"/>
                <a:ea typeface="+mn-ea"/>
                <a:cs typeface="+mn-cs"/>
              </a:rPr>
              <a:t>Reference date: 31</a:t>
            </a:r>
            <a:r>
              <a:rPr kumimoji="0" lang="en-IE" sz="1800" b="0" i="0" u="none" strike="noStrike" kern="1200" cap="none" spc="0" normalizeH="0" baseline="30000" noProof="0" dirty="0">
                <a:ln>
                  <a:noFill/>
                </a:ln>
                <a:solidFill>
                  <a:prstClr val="black"/>
                </a:solidFill>
                <a:effectLst/>
                <a:uLnTx/>
                <a:uFillTx/>
                <a:latin typeface="Lato"/>
                <a:ea typeface="+mn-ea"/>
                <a:cs typeface="+mn-cs"/>
              </a:rPr>
              <a:t>st</a:t>
            </a:r>
            <a:r>
              <a:rPr kumimoji="0" lang="en-IE" sz="1800" b="0" i="0" u="none" strike="noStrike" kern="1200" cap="none" spc="0" normalizeH="0" baseline="0" noProof="0" dirty="0">
                <a:ln>
                  <a:noFill/>
                </a:ln>
                <a:solidFill>
                  <a:prstClr val="black"/>
                </a:solidFill>
                <a:effectLst/>
                <a:uLnTx/>
                <a:uFillTx/>
                <a:latin typeface="Lato"/>
                <a:ea typeface="+mn-ea"/>
                <a:cs typeface="+mn-cs"/>
              </a:rPr>
              <a:t> Dec 2026</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E" sz="1800" b="0" i="0" u="none" strike="noStrike" kern="1200" cap="none" spc="0" normalizeH="0" baseline="0" noProof="0" dirty="0">
              <a:ln>
                <a:noFill/>
              </a:ln>
              <a:solidFill>
                <a:prstClr val="black"/>
              </a:solidFill>
              <a:effectLst/>
              <a:uLnTx/>
              <a:uFillTx/>
              <a:latin typeface="Lato"/>
              <a:ea typeface="+mn-ea"/>
              <a:cs typeface="+mn-cs"/>
            </a:endParaRPr>
          </a:p>
        </p:txBody>
      </p:sp>
      <p:pic>
        <p:nvPicPr>
          <p:cNvPr id="29" name="Picture 28">
            <a:extLst>
              <a:ext uri="{FF2B5EF4-FFF2-40B4-BE49-F238E27FC236}">
                <a16:creationId xmlns:a16="http://schemas.microsoft.com/office/drawing/2014/main" id="{A26D6A76-CBC0-C308-35AB-49FD3FB5A66B}"/>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013967" y="1224206"/>
            <a:ext cx="985429" cy="985429"/>
          </a:xfrm>
          <a:prstGeom prst="rect">
            <a:avLst/>
          </a:prstGeom>
        </p:spPr>
      </p:pic>
      <p:pic>
        <p:nvPicPr>
          <p:cNvPr id="30" name="Picture 29">
            <a:extLst>
              <a:ext uri="{FF2B5EF4-FFF2-40B4-BE49-F238E27FC236}">
                <a16:creationId xmlns:a16="http://schemas.microsoft.com/office/drawing/2014/main" id="{73F281BB-FB82-2231-6D3B-AA44786F167C}"/>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3360459" y="1295233"/>
            <a:ext cx="969266" cy="914402"/>
          </a:xfrm>
          <a:prstGeom prst="rect">
            <a:avLst/>
          </a:prstGeom>
        </p:spPr>
      </p:pic>
      <p:pic>
        <p:nvPicPr>
          <p:cNvPr id="31" name="Picture 30">
            <a:extLst>
              <a:ext uri="{FF2B5EF4-FFF2-40B4-BE49-F238E27FC236}">
                <a16:creationId xmlns:a16="http://schemas.microsoft.com/office/drawing/2014/main" id="{992D7CCE-9AF4-D5C0-93F9-456DE320C126}"/>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588092" y="1245933"/>
            <a:ext cx="1015815" cy="1013001"/>
          </a:xfrm>
          <a:prstGeom prst="rect">
            <a:avLst/>
          </a:prstGeom>
        </p:spPr>
      </p:pic>
      <p:pic>
        <p:nvPicPr>
          <p:cNvPr id="32" name="Picture 31">
            <a:extLst>
              <a:ext uri="{FF2B5EF4-FFF2-40B4-BE49-F238E27FC236}">
                <a16:creationId xmlns:a16="http://schemas.microsoft.com/office/drawing/2014/main" id="{59737513-4498-F898-B289-7F749C557B14}"/>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918421" y="1313354"/>
            <a:ext cx="888174" cy="888174"/>
          </a:xfrm>
          <a:prstGeom prst="rect">
            <a:avLst/>
          </a:prstGeom>
        </p:spPr>
      </p:pic>
      <p:pic>
        <p:nvPicPr>
          <p:cNvPr id="33" name="Picture 32">
            <a:extLst>
              <a:ext uri="{FF2B5EF4-FFF2-40B4-BE49-F238E27FC236}">
                <a16:creationId xmlns:a16="http://schemas.microsoft.com/office/drawing/2014/main" id="{D817419A-4D6A-D6AE-7736-3B09083A7781}"/>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10030342" y="1295233"/>
            <a:ext cx="1036322" cy="1036322"/>
          </a:xfrm>
          <a:prstGeom prst="rect">
            <a:avLst/>
          </a:prstGeom>
        </p:spPr>
      </p:pic>
      <p:sp>
        <p:nvSpPr>
          <p:cNvPr id="5" name="BJPseudoFooter">
            <a:extLst>
              <a:ext uri="{FF2B5EF4-FFF2-40B4-BE49-F238E27FC236}">
                <a16:creationId xmlns:a16="http://schemas.microsoft.com/office/drawing/2014/main" id="{82F31855-A634-6FDA-FAD4-C818FC0D34C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66090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Guidance notes</a:t>
            </a:r>
          </a:p>
        </p:txBody>
      </p:sp>
      <p:sp>
        <p:nvSpPr>
          <p:cNvPr id="6" name="Text Placeholder 5"/>
          <p:cNvSpPr>
            <a:spLocks noGrp="1"/>
          </p:cNvSpPr>
          <p:nvPr>
            <p:ph type="body" sz="quarter" idx="10"/>
          </p:nvPr>
        </p:nvSpPr>
        <p:spPr>
          <a:xfrm>
            <a:off x="483288" y="1291036"/>
            <a:ext cx="8298762" cy="4506617"/>
          </a:xfrm>
        </p:spPr>
        <p:txBody>
          <a:bodyPr/>
          <a:lstStyle/>
          <a:p>
            <a:r>
              <a:rPr lang="en-US" sz="2400" dirty="0"/>
              <a:t>All values should be entered in Euro unit value.</a:t>
            </a:r>
          </a:p>
          <a:p>
            <a:endParaRPr lang="en-US" sz="2400" dirty="0"/>
          </a:p>
          <a:p>
            <a:r>
              <a:rPr lang="en-US" sz="2400" dirty="0"/>
              <a:t>All questions are mandatory.</a:t>
            </a:r>
          </a:p>
          <a:p>
            <a:pPr marL="0" indent="0">
              <a:buNone/>
            </a:pPr>
            <a:endParaRPr lang="en-US" sz="2400" dirty="0"/>
          </a:p>
          <a:p>
            <a:r>
              <a:rPr lang="en-US" sz="2400" dirty="0"/>
              <a:t>Transaction data based on customer risk ratings can use the ratings as at the reference date, even if customer risk rating has changed during the year.</a:t>
            </a:r>
          </a:p>
          <a:p>
            <a:pPr marL="0" indent="0">
              <a:buNone/>
            </a:pPr>
            <a:endParaRPr lang="en-US" dirty="0"/>
          </a:p>
          <a:p>
            <a:pPr marL="0" indent="0">
              <a:buNone/>
            </a:pPr>
            <a:endParaRPr lang="en-IE" dirty="0"/>
          </a:p>
        </p:txBody>
      </p:sp>
      <p:sp>
        <p:nvSpPr>
          <p:cNvPr id="2" name="TextBox 1">
            <a:extLst>
              <a:ext uri="{FF2B5EF4-FFF2-40B4-BE49-F238E27FC236}">
                <a16:creationId xmlns:a16="http://schemas.microsoft.com/office/drawing/2014/main" id="{855C27BA-522B-6DF9-6881-2A037FC13AA9}"/>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pic>
        <p:nvPicPr>
          <p:cNvPr id="7" name="Picture 6">
            <a:extLst>
              <a:ext uri="{FF2B5EF4-FFF2-40B4-BE49-F238E27FC236}">
                <a16:creationId xmlns:a16="http://schemas.microsoft.com/office/drawing/2014/main" id="{E7DDA6A1-5802-F831-DDC5-73FD646DE4C7}"/>
              </a:ext>
            </a:extLst>
          </p:cNvPr>
          <p:cNvPicPr>
            <a:picLocks noChangeAspect="1"/>
          </p:cNvPicPr>
          <p:nvPr/>
        </p:nvPicPr>
        <p:blipFill>
          <a:blip r:embed="rId4"/>
          <a:stretch>
            <a:fillRect/>
          </a:stretch>
        </p:blipFill>
        <p:spPr>
          <a:xfrm>
            <a:off x="8881849" y="1200376"/>
            <a:ext cx="3008506" cy="4226390"/>
          </a:xfrm>
          <a:prstGeom prst="rect">
            <a:avLst/>
          </a:prstGeom>
          <a:effectLst>
            <a:outerShdw blurRad="685800" dist="50800" dir="2820000" sx="95000" sy="95000" algn="ctr" rotWithShape="0">
              <a:schemeClr val="bg1">
                <a:alpha val="43000"/>
              </a:schemeClr>
            </a:outerShdw>
          </a:effectLst>
        </p:spPr>
      </p:pic>
      <p:sp>
        <p:nvSpPr>
          <p:cNvPr id="8" name="BJPseudoFooter">
            <a:extLst>
              <a:ext uri="{FF2B5EF4-FFF2-40B4-BE49-F238E27FC236}">
                <a16:creationId xmlns:a16="http://schemas.microsoft.com/office/drawing/2014/main" id="{A0E7DACD-58A0-D4FE-9464-EB9C45FFACC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20444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59130B-6982-D2E5-EDFD-8BBF8DBDDBD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BC75A4B-D2CF-B6E2-C914-D2E2466E4700}"/>
              </a:ext>
            </a:extLst>
          </p:cNvPr>
          <p:cNvSpPr>
            <a:spLocks noGrp="1"/>
          </p:cNvSpPr>
          <p:nvPr>
            <p:ph type="title"/>
          </p:nvPr>
        </p:nvSpPr>
        <p:spPr/>
        <p:txBody>
          <a:bodyPr/>
          <a:lstStyle/>
          <a:p>
            <a:r>
              <a:rPr lang="en-IE" dirty="0"/>
              <a:t>Guidance change – 8.7 Politically Exposed Person</a:t>
            </a:r>
          </a:p>
        </p:txBody>
      </p:sp>
      <p:sp>
        <p:nvSpPr>
          <p:cNvPr id="2" name="TextBox 1">
            <a:extLst>
              <a:ext uri="{FF2B5EF4-FFF2-40B4-BE49-F238E27FC236}">
                <a16:creationId xmlns:a16="http://schemas.microsoft.com/office/drawing/2014/main" id="{25356265-5730-9999-D639-FD8452117B10}"/>
              </a:ext>
            </a:extLst>
          </p:cNvPr>
          <p:cNvSpPr txBox="1"/>
          <p:nvPr/>
        </p:nvSpPr>
        <p:spPr>
          <a:xfrm>
            <a:off x="10416209" y="0"/>
            <a:ext cx="177579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0" i="0" u="none" strike="noStrike" kern="1200" cap="none" spc="0" normalizeH="0" baseline="0" noProof="0" dirty="0" err="1">
                <a:ln>
                  <a:noFill/>
                </a:ln>
                <a:solidFill>
                  <a:prstClr val="black"/>
                </a:solidFill>
                <a:effectLst/>
                <a:uLnTx/>
                <a:uFillTx/>
                <a:latin typeface="Lato"/>
                <a:ea typeface="+mn-ea"/>
                <a:cs typeface="+mn-cs"/>
              </a:rPr>
              <a:t>Slido</a:t>
            </a:r>
            <a:r>
              <a:rPr kumimoji="0" lang="en-IE" sz="1800" b="0" i="0" u="none" strike="noStrike" kern="1200" cap="none" spc="0" normalizeH="0" baseline="0" noProof="0" dirty="0">
                <a:ln>
                  <a:noFill/>
                </a:ln>
                <a:solidFill>
                  <a:prstClr val="black"/>
                </a:solidFill>
                <a:effectLst/>
                <a:uLnTx/>
                <a:uFillTx/>
                <a:latin typeface="Lato"/>
                <a:ea typeface="+mn-ea"/>
                <a:cs typeface="+mn-cs"/>
              </a:rPr>
              <a:t> #REQ</a:t>
            </a:r>
          </a:p>
        </p:txBody>
      </p:sp>
      <p:sp>
        <p:nvSpPr>
          <p:cNvPr id="18" name="Arrow: Down 17">
            <a:extLst>
              <a:ext uri="{FF2B5EF4-FFF2-40B4-BE49-F238E27FC236}">
                <a16:creationId xmlns:a16="http://schemas.microsoft.com/office/drawing/2014/main" id="{A5D3FB1E-5E13-E4FF-EEB4-3A7A37D3A17D}"/>
              </a:ext>
            </a:extLst>
          </p:cNvPr>
          <p:cNvSpPr/>
          <p:nvPr/>
        </p:nvSpPr>
        <p:spPr>
          <a:xfrm>
            <a:off x="5917313" y="3222321"/>
            <a:ext cx="762000" cy="80772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7" name="Picture 6">
            <a:extLst>
              <a:ext uri="{FF2B5EF4-FFF2-40B4-BE49-F238E27FC236}">
                <a16:creationId xmlns:a16="http://schemas.microsoft.com/office/drawing/2014/main" id="{9B67ACE3-2C77-13D0-4175-28B14F55C7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8725" y="1686949"/>
            <a:ext cx="11252263" cy="1226751"/>
          </a:xfrm>
          <a:prstGeom prst="rect">
            <a:avLst/>
          </a:prstGeom>
        </p:spPr>
      </p:pic>
      <p:pic>
        <p:nvPicPr>
          <p:cNvPr id="11" name="Picture 10">
            <a:extLst>
              <a:ext uri="{FF2B5EF4-FFF2-40B4-BE49-F238E27FC236}">
                <a16:creationId xmlns:a16="http://schemas.microsoft.com/office/drawing/2014/main" id="{BFEF17C1-1B2D-6530-1FD6-51810005D4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8725" y="4338663"/>
            <a:ext cx="11231111" cy="1226751"/>
          </a:xfrm>
          <a:prstGeom prst="rect">
            <a:avLst/>
          </a:prstGeom>
        </p:spPr>
      </p:pic>
      <p:sp>
        <p:nvSpPr>
          <p:cNvPr id="6" name="BJPseudoFooter">
            <a:extLst>
              <a:ext uri="{FF2B5EF4-FFF2-40B4-BE49-F238E27FC236}">
                <a16:creationId xmlns:a16="http://schemas.microsoft.com/office/drawing/2014/main" id="{14CCCBAB-155A-03C8-F03B-E133A8ACB2C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295262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heme/theme1.xml><?xml version="1.0" encoding="utf-8"?>
<a:theme xmlns:a="http://schemas.openxmlformats.org/drawingml/2006/main" name="Covers">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D38A887C-B706-4D8B-BE3A-1D81BAEFDF07}"/>
    </a:ext>
  </a:extLst>
</a:theme>
</file>

<file path=ppt/theme/theme2.xml><?xml version="1.0" encoding="utf-8"?>
<a:theme xmlns:a="http://schemas.openxmlformats.org/drawingml/2006/main" name="Text Slide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CE93A65D-2120-4C23-A8A2-A05484C0BAF5}"/>
    </a:ext>
  </a:extLst>
</a:theme>
</file>

<file path=ppt/theme/theme3.xml><?xml version="1.0" encoding="utf-8"?>
<a:theme xmlns:a="http://schemas.openxmlformats.org/drawingml/2006/main" name="Text Layout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A6E949D1-891E-4C00-872A-BCFF95AF456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a586b747-2a7c-4f57-bcd1-e81df5c8c005" origin="userSelected">
  <element uid="33ed6465-8d2f-4fab-bbbc-787e2c148707" value=""/>
  <element uid="28c775dd-3fa7-40f2-8368-0e7fa48abc25" value=""/>
</sisl>
</file>

<file path=customXml/itemProps1.xml><?xml version="1.0" encoding="utf-8"?>
<ds:datastoreItem xmlns:ds="http://schemas.openxmlformats.org/officeDocument/2006/customXml" ds:itemID="{143012BB-31BD-4FE2-BA69-18D8D8F3D63E}">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A_Simple Dark PowerPoint</Template>
  <TotalTime>12121</TotalTime>
  <Words>5919</Words>
  <Application>Microsoft Office PowerPoint</Application>
  <PresentationFormat>Widescreen</PresentationFormat>
  <Paragraphs>729</Paragraphs>
  <Slides>57</Slides>
  <Notes>57</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57</vt:i4>
      </vt:variant>
    </vt:vector>
  </HeadingPairs>
  <TitlesOfParts>
    <vt:vector size="67" baseType="lpstr">
      <vt:lpstr>Arial</vt:lpstr>
      <vt:lpstr>Calibri</vt:lpstr>
      <vt:lpstr>Courier New</vt:lpstr>
      <vt:lpstr>Lato</vt:lpstr>
      <vt:lpstr>Lato Black</vt:lpstr>
      <vt:lpstr>Times New Roman</vt:lpstr>
      <vt:lpstr>Wingdings</vt:lpstr>
      <vt:lpstr>Covers</vt:lpstr>
      <vt:lpstr>Text Slides (Navy)</vt:lpstr>
      <vt:lpstr>Text Layouts (Navy)</vt:lpstr>
      <vt:lpstr>PowerPoint Presentation</vt:lpstr>
      <vt:lpstr>Agenda</vt:lpstr>
      <vt:lpstr>Slido</vt:lpstr>
      <vt:lpstr>Uses of REQ Data </vt:lpstr>
      <vt:lpstr>Uses of REQ Data </vt:lpstr>
      <vt:lpstr>Uses of REQ Data </vt:lpstr>
      <vt:lpstr>Timeframe</vt:lpstr>
      <vt:lpstr>Guidance notes</vt:lpstr>
      <vt:lpstr>Guidance change – 8.7 Politically Exposed Person</vt:lpstr>
      <vt:lpstr>External UAT </vt:lpstr>
      <vt:lpstr>External UAT</vt:lpstr>
      <vt:lpstr>Portal</vt:lpstr>
      <vt:lpstr>Portal – Sign off</vt:lpstr>
      <vt:lpstr>PowerPoint Presentation</vt:lpstr>
      <vt:lpstr>Overview of XSD and XML</vt:lpstr>
      <vt:lpstr>Overview of XSD and XML</vt:lpstr>
      <vt:lpstr>The XSD Schema</vt:lpstr>
      <vt:lpstr>The XSD Schema</vt:lpstr>
      <vt:lpstr>XSD – Understanding Table Structure A</vt:lpstr>
      <vt:lpstr>XSD – Understanding Table Structure B</vt:lpstr>
      <vt:lpstr>XML Submission File</vt:lpstr>
      <vt:lpstr>XML Submission File – Samples on website</vt:lpstr>
      <vt:lpstr>XML - Table Structure A Example</vt:lpstr>
      <vt:lpstr>XML - Table Structure B Example</vt:lpstr>
      <vt:lpstr>Summary Table Structure A vs Table Structure B </vt:lpstr>
      <vt:lpstr>Known Technical Issues</vt:lpstr>
      <vt:lpstr>PowerPoint Presentation</vt:lpstr>
      <vt:lpstr>4 Common Errors</vt:lpstr>
      <vt:lpstr>Common Error 1 - Questions that are not applicable</vt:lpstr>
      <vt:lpstr>Common Error 2 - XML Wrapper</vt:lpstr>
      <vt:lpstr>Common Error 3 - Table Order</vt:lpstr>
      <vt:lpstr>Common Error 4 - Pre-defined entity references:</vt:lpstr>
      <vt:lpstr>4 Important Rules</vt:lpstr>
      <vt:lpstr>Rule 1: No duplicate tags allowed in Table Structure B</vt:lpstr>
      <vt:lpstr>Rule 2: Make sure the correct variable names are reported for the corresponding tags in Table Structure B as per the guidance</vt:lpstr>
      <vt:lpstr>Rule 3: Duplicate values are not allowed in Table Structure A </vt:lpstr>
      <vt:lpstr>Rule 4: Make sure to use explicit closing tags. Self closing tags are not allowed (ie /&gt; is not allowed)</vt:lpstr>
      <vt:lpstr>Technical Readiness Checklist</vt:lpstr>
      <vt:lpstr>PowerPoint Presentation</vt:lpstr>
      <vt:lpstr>PowerPoint Presentation</vt:lpstr>
      <vt:lpstr>Questions - Navigation </vt:lpstr>
      <vt:lpstr>Questions – Data Availability </vt:lpstr>
      <vt:lpstr>Questions - Customers </vt:lpstr>
      <vt:lpstr>Questions – Customers </vt:lpstr>
      <vt:lpstr>Questions – Customers </vt:lpstr>
      <vt:lpstr>Questions – Cash Transactions </vt:lpstr>
      <vt:lpstr>Questions – Money Remittance </vt:lpstr>
      <vt:lpstr>Questions – Policies &amp; Procedures </vt:lpstr>
      <vt:lpstr>Questions – Customer Due Diligence </vt:lpstr>
      <vt:lpstr>Questions – Transaction Monitoring</vt:lpstr>
      <vt:lpstr>Questions – Transaction Monitoring</vt:lpstr>
      <vt:lpstr>Questions – Alerts</vt:lpstr>
      <vt:lpstr>Questions – Reporting</vt:lpstr>
      <vt:lpstr>Questions – Geography of Funds Flow</vt:lpstr>
      <vt:lpstr>Questions </vt:lpstr>
      <vt:lpstr>Questions </vt:lpstr>
      <vt:lpstr>PowerPoint Presentation</vt:lpstr>
    </vt:vector>
  </TitlesOfParts>
  <Company>Central Bank of Ireland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O'Malley, Niamh</dc:creator>
  <cp:keywords>Public</cp:keywords>
  <cp:lastModifiedBy>O'Malley, Niamh</cp:lastModifiedBy>
  <cp:revision>331</cp:revision>
  <cp:lastPrinted>2025-10-09T12:05:21Z</cp:lastPrinted>
  <dcterms:created xsi:type="dcterms:W3CDTF">2025-08-05T10:39:36Z</dcterms:created>
  <dcterms:modified xsi:type="dcterms:W3CDTF">2026-05-25T15:38:41Z</dcterms:modified>
  <cp:category>Public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d6612dc9-d624-4629-8741-c7b10aa71b36</vt:lpwstr>
  </property>
  <property fmtid="{D5CDD505-2E9C-101B-9397-08002B2CF9AE}" pid="3" name="bjClsUserRVM">
    <vt:lpwstr>[]</vt:lpwstr>
  </property>
  <property fmtid="{D5CDD505-2E9C-101B-9397-08002B2CF9AE}" pid="4" name="bjSaver">
    <vt:lpwstr>zbTcYNpGx9hce4Myr0oYPYBAMJCDG5jg</vt:lpwstr>
  </property>
  <property fmtid="{D5CDD505-2E9C-101B-9397-08002B2CF9AE}" pid="5" name="bjDocumentSecurityLabel">
    <vt:lpwstr>Public</vt:lpwstr>
  </property>
  <property fmtid="{D5CDD505-2E9C-101B-9397-08002B2CF9AE}" pid="6" name="bjDocumentLabelXML">
    <vt:lpwstr>&lt;?xml version="1.0" encoding="us-ascii"?&gt;&lt;sisl xmlns:xsi="http://www.w3.org/2001/XMLSchema-instance" xmlns:xsd="http://www.w3.org/2001/XMLSchema" sislVersion="0" policy="a586b747-2a7c-4f57-bcd1-e81df5c8c005" origin="userSelected" xmlns="http://www.boldonj</vt:lpwstr>
  </property>
  <property fmtid="{D5CDD505-2E9C-101B-9397-08002B2CF9AE}" pid="7" name="bjDocumentLabelXML-0">
    <vt:lpwstr>ames.com/2008/01/sie/internal/label"&gt;&lt;element uid="33ed6465-8d2f-4fab-bbbc-787e2c148707" value="" /&gt;&lt;element uid="28c775dd-3fa7-40f2-8368-0e7fa48abc25" value="" /&gt;&lt;/sisl&gt;</vt:lpwstr>
  </property>
  <property fmtid="{D5CDD505-2E9C-101B-9397-08002B2CF9AE}" pid="8" name="bjSlideMasterFooterText">
    <vt:lpwstr> </vt:lpwstr>
  </property>
  <property fmtid="{D5CDD505-2E9C-101B-9397-08002B2CF9AE}" pid="9" name="bjpmDocIH">
    <vt:lpwstr>ShpuAftXq6sqqwFVW1+QfoxJsfo3gCRG</vt:lpwstr>
  </property>
</Properties>
</file>