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5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7.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59.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60.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notesSlides/notesSlide6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notesSlides/notesSlide62.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63.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notesSlides/notesSlide64.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notesSlides/notesSlide6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notesSlides/notesSlide66.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notesSlides/notesSlide67.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notesSlides/notesSlide68.xml" ContentType="application/vnd.openxmlformats-officedocument.presentationml.notesSlide+xml"/>
  <Override PartName="/ppt/tags/tag138.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2"/>
    <p:sldMasterId id="2147483750" r:id="rId3"/>
    <p:sldMasterId id="2147483757" r:id="rId4"/>
  </p:sldMasterIdLst>
  <p:notesMasterIdLst>
    <p:notesMasterId r:id="rId73"/>
  </p:notesMasterIdLst>
  <p:handoutMasterIdLst>
    <p:handoutMasterId r:id="rId74"/>
  </p:handoutMasterIdLst>
  <p:sldIdLst>
    <p:sldId id="281" r:id="rId5"/>
    <p:sldId id="592" r:id="rId6"/>
    <p:sldId id="594" r:id="rId7"/>
    <p:sldId id="595" r:id="rId8"/>
    <p:sldId id="596" r:id="rId9"/>
    <p:sldId id="597" r:id="rId10"/>
    <p:sldId id="593" r:id="rId11"/>
    <p:sldId id="615" r:id="rId12"/>
    <p:sldId id="598" r:id="rId13"/>
    <p:sldId id="611" r:id="rId14"/>
    <p:sldId id="614" r:id="rId15"/>
    <p:sldId id="599" r:id="rId16"/>
    <p:sldId id="602" r:id="rId17"/>
    <p:sldId id="600" r:id="rId18"/>
    <p:sldId id="601" r:id="rId19"/>
    <p:sldId id="613" r:id="rId20"/>
    <p:sldId id="604" r:id="rId21"/>
    <p:sldId id="605" r:id="rId22"/>
    <p:sldId id="590" r:id="rId23"/>
    <p:sldId id="385" r:id="rId24"/>
    <p:sldId id="576" r:id="rId25"/>
    <p:sldId id="606" r:id="rId26"/>
    <p:sldId id="370" r:id="rId27"/>
    <p:sldId id="371" r:id="rId28"/>
    <p:sldId id="357" r:id="rId29"/>
    <p:sldId id="347" r:id="rId30"/>
    <p:sldId id="377" r:id="rId31"/>
    <p:sldId id="608" r:id="rId32"/>
    <p:sldId id="346" r:id="rId33"/>
    <p:sldId id="345" r:id="rId34"/>
    <p:sldId id="609" r:id="rId35"/>
    <p:sldId id="389" r:id="rId36"/>
    <p:sldId id="612" r:id="rId37"/>
    <p:sldId id="582" r:id="rId38"/>
    <p:sldId id="581" r:id="rId39"/>
    <p:sldId id="391" r:id="rId40"/>
    <p:sldId id="368" r:id="rId41"/>
    <p:sldId id="361" r:id="rId42"/>
    <p:sldId id="356" r:id="rId43"/>
    <p:sldId id="359" r:id="rId44"/>
    <p:sldId id="344" r:id="rId45"/>
    <p:sldId id="362" r:id="rId46"/>
    <p:sldId id="364" r:id="rId47"/>
    <p:sldId id="363" r:id="rId48"/>
    <p:sldId id="365" r:id="rId49"/>
    <p:sldId id="378" r:id="rId50"/>
    <p:sldId id="535" r:id="rId51"/>
    <p:sldId id="530" r:id="rId52"/>
    <p:sldId id="616" r:id="rId53"/>
    <p:sldId id="617" r:id="rId54"/>
    <p:sldId id="618" r:id="rId55"/>
    <p:sldId id="619" r:id="rId56"/>
    <p:sldId id="620" r:id="rId57"/>
    <p:sldId id="621" r:id="rId58"/>
    <p:sldId id="622" r:id="rId59"/>
    <p:sldId id="623" r:id="rId60"/>
    <p:sldId id="624" r:id="rId61"/>
    <p:sldId id="625" r:id="rId62"/>
    <p:sldId id="626" r:id="rId63"/>
    <p:sldId id="627" r:id="rId64"/>
    <p:sldId id="628" r:id="rId65"/>
    <p:sldId id="629" r:id="rId66"/>
    <p:sldId id="630" r:id="rId67"/>
    <p:sldId id="631" r:id="rId68"/>
    <p:sldId id="632" r:id="rId69"/>
    <p:sldId id="533" r:id="rId70"/>
    <p:sldId id="375" r:id="rId71"/>
    <p:sldId id="534" r:id="rId72"/>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4474C4-2809-5E15-B155-3C692F2E7618}" name="Maher, Stephen" initials="SM" userId="S::smaher@centralbank.ie::7c7f564b-d439-4b30-99eb-e786dde2522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oczek, Magdalena" initials="MM" lastIdx="5" clrIdx="0">
    <p:extLst>
      <p:ext uri="{19B8F6BF-5375-455C-9EA6-DF929625EA0E}">
        <p15:presenceInfo xmlns:p15="http://schemas.microsoft.com/office/powerpoint/2012/main" userId="S-1-5-21-1998871454-676034023-922709458-828089" providerId="AD"/>
      </p:ext>
    </p:extLst>
  </p:cmAuthor>
  <p:cmAuthor id="2" name="Maher, Stephen" initials="MS" lastIdx="1" clrIdx="1">
    <p:extLst>
      <p:ext uri="{19B8F6BF-5375-455C-9EA6-DF929625EA0E}">
        <p15:presenceInfo xmlns:p15="http://schemas.microsoft.com/office/powerpoint/2012/main" userId="S-1-5-21-1998871454-676034023-922709458-3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2E00"/>
    <a:srgbClr val="FF3300"/>
    <a:srgbClr val="0B5E7F"/>
    <a:srgbClr val="FF0101"/>
    <a:srgbClr val="5EC5C2"/>
    <a:srgbClr val="09506C"/>
    <a:srgbClr val="E07722"/>
    <a:srgbClr val="DFF3F3"/>
    <a:srgbClr val="F57E20"/>
    <a:srgbClr val="7C477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0" autoAdjust="0"/>
    <p:restoredTop sz="68033" autoAdjust="0"/>
  </p:normalViewPr>
  <p:slideViewPr>
    <p:cSldViewPr snapToGrid="0">
      <p:cViewPr>
        <p:scale>
          <a:sx n="60" d="100"/>
          <a:sy n="60" d="100"/>
        </p:scale>
        <p:origin x="2748" y="306"/>
      </p:cViewPr>
      <p:guideLst/>
    </p:cSldViewPr>
  </p:slideViewPr>
  <p:notesTextViewPr>
    <p:cViewPr>
      <p:scale>
        <a:sx n="200" d="100"/>
        <a:sy n="200" d="100"/>
      </p:scale>
      <p:origin x="0" y="0"/>
    </p:cViewPr>
  </p:notesTextViewPr>
  <p:sorterViewPr>
    <p:cViewPr>
      <p:scale>
        <a:sx n="100" d="100"/>
        <a:sy n="100" d="100"/>
      </p:scale>
      <p:origin x="0" y="0"/>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90866-94E7-4B1D-8F90-AC00F32E477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D9035C5-4274-4567-8080-0DF2BDC29E60}">
      <dgm:prSet phldrT="[Text]"/>
      <dgm:spPr/>
      <dgm:t>
        <a:bodyPr/>
        <a:lstStyle/>
        <a:p>
          <a:r>
            <a:rPr lang="en-US" dirty="0"/>
            <a:t>AMLA Rating</a:t>
          </a:r>
        </a:p>
      </dgm:t>
    </dgm:pt>
    <dgm:pt modelId="{E2CD3BD2-F101-45C5-BE3F-6A52D0D9B38B}" type="parTrans" cxnId="{142AF105-AC94-40F1-9BD2-0DDFFBA24D12}">
      <dgm:prSet/>
      <dgm:spPr/>
      <dgm:t>
        <a:bodyPr/>
        <a:lstStyle/>
        <a:p>
          <a:endParaRPr lang="en-US"/>
        </a:p>
      </dgm:t>
    </dgm:pt>
    <dgm:pt modelId="{3D226A2F-FFB9-4090-B645-DAFFF1753533}" type="sibTrans" cxnId="{142AF105-AC94-40F1-9BD2-0DDFFBA24D12}">
      <dgm:prSet/>
      <dgm:spPr/>
      <dgm:t>
        <a:bodyPr/>
        <a:lstStyle/>
        <a:p>
          <a:endParaRPr lang="en-US"/>
        </a:p>
      </dgm:t>
    </dgm:pt>
    <dgm:pt modelId="{912E9CC7-BF93-43A0-B135-0E70AFDBE174}">
      <dgm:prSet/>
      <dgm:spPr/>
      <dgm:t>
        <a:bodyPr/>
        <a:lstStyle/>
        <a:p>
          <a:r>
            <a:rPr lang="en-US" dirty="0"/>
            <a:t>CBI Supervision</a:t>
          </a:r>
        </a:p>
      </dgm:t>
    </dgm:pt>
    <dgm:pt modelId="{10F44307-C922-4D60-9AF9-AFE8E4626768}" type="parTrans" cxnId="{62A863D2-87AE-4EDA-A91D-509EC2C0E096}">
      <dgm:prSet/>
      <dgm:spPr/>
      <dgm:t>
        <a:bodyPr/>
        <a:lstStyle/>
        <a:p>
          <a:endParaRPr lang="en-US"/>
        </a:p>
      </dgm:t>
    </dgm:pt>
    <dgm:pt modelId="{4CC1A165-16BB-4DEA-B6CC-57421300BE07}" type="sibTrans" cxnId="{62A863D2-87AE-4EDA-A91D-509EC2C0E096}">
      <dgm:prSet/>
      <dgm:spPr/>
      <dgm:t>
        <a:bodyPr/>
        <a:lstStyle/>
        <a:p>
          <a:endParaRPr lang="en-US"/>
        </a:p>
      </dgm:t>
    </dgm:pt>
    <dgm:pt modelId="{9A6DE877-28D1-41C5-91DE-BDE46B1A8C0A}">
      <dgm:prSet/>
      <dgm:spPr/>
      <dgm:t>
        <a:bodyPr/>
        <a:lstStyle/>
        <a:p>
          <a:r>
            <a:rPr lang="en-US" dirty="0"/>
            <a:t>National Risk Assessment</a:t>
          </a:r>
        </a:p>
      </dgm:t>
    </dgm:pt>
    <dgm:pt modelId="{40DA48BF-EDAD-4D3C-BB85-6A94C54758FC}" type="parTrans" cxnId="{165017D7-2398-4659-860A-B7FAD8294C16}">
      <dgm:prSet/>
      <dgm:spPr/>
      <dgm:t>
        <a:bodyPr/>
        <a:lstStyle/>
        <a:p>
          <a:endParaRPr lang="en-IE"/>
        </a:p>
      </dgm:t>
    </dgm:pt>
    <dgm:pt modelId="{323FC1FF-9196-412F-A290-048083605172}" type="sibTrans" cxnId="{165017D7-2398-4659-860A-B7FAD8294C16}">
      <dgm:prSet/>
      <dgm:spPr/>
      <dgm:t>
        <a:bodyPr/>
        <a:lstStyle/>
        <a:p>
          <a:endParaRPr lang="en-IE"/>
        </a:p>
      </dgm:t>
    </dgm:pt>
    <dgm:pt modelId="{AA5064BC-3E8F-4479-A996-DF63D4A22257}">
      <dgm:prSet/>
      <dgm:spPr/>
      <dgm:t>
        <a:bodyPr/>
        <a:lstStyle/>
        <a:p>
          <a:r>
            <a:rPr lang="en-US" dirty="0"/>
            <a:t>CBI Sectoral Review</a:t>
          </a:r>
        </a:p>
      </dgm:t>
    </dgm:pt>
    <dgm:pt modelId="{3AE80F45-481C-45EA-B37C-59F71BBB7B6E}" type="parTrans" cxnId="{EAF5D6A8-EFA6-40CB-B1C8-61D2E6886ADC}">
      <dgm:prSet/>
      <dgm:spPr/>
      <dgm:t>
        <a:bodyPr/>
        <a:lstStyle/>
        <a:p>
          <a:endParaRPr lang="en-IE"/>
        </a:p>
      </dgm:t>
    </dgm:pt>
    <dgm:pt modelId="{A202ACF8-A2C9-4F59-B849-BB1605136DE4}" type="sibTrans" cxnId="{EAF5D6A8-EFA6-40CB-B1C8-61D2E6886ADC}">
      <dgm:prSet/>
      <dgm:spPr/>
      <dgm:t>
        <a:bodyPr/>
        <a:lstStyle/>
        <a:p>
          <a:endParaRPr lang="en-IE"/>
        </a:p>
      </dgm:t>
    </dgm:pt>
    <dgm:pt modelId="{7738288F-9DDF-4000-96A3-67398A13EB74}">
      <dgm:prSet/>
      <dgm:spPr/>
      <dgm:t>
        <a:bodyPr/>
        <a:lstStyle/>
        <a:p>
          <a:r>
            <a:rPr lang="en-US" dirty="0"/>
            <a:t>CBI Thematic Reviews</a:t>
          </a:r>
        </a:p>
      </dgm:t>
    </dgm:pt>
    <dgm:pt modelId="{FFB24E1A-81B9-4143-B304-81EB97D62238}" type="parTrans" cxnId="{31785896-037D-406A-A654-5F5C195FED07}">
      <dgm:prSet/>
      <dgm:spPr/>
      <dgm:t>
        <a:bodyPr/>
        <a:lstStyle/>
        <a:p>
          <a:endParaRPr lang="en-IE"/>
        </a:p>
      </dgm:t>
    </dgm:pt>
    <dgm:pt modelId="{AF9EA088-DD40-4A37-8121-15980C1D1082}" type="sibTrans" cxnId="{31785896-037D-406A-A654-5F5C195FED07}">
      <dgm:prSet/>
      <dgm:spPr/>
      <dgm:t>
        <a:bodyPr/>
        <a:lstStyle/>
        <a:p>
          <a:endParaRPr lang="en-IE"/>
        </a:p>
      </dgm:t>
    </dgm:pt>
    <dgm:pt modelId="{75E7B0AB-E7FA-4244-A7E6-2E9A643E05BD}" type="pres">
      <dgm:prSet presAssocID="{90390866-94E7-4B1D-8F90-AC00F32E477A}" presName="cycle" presStyleCnt="0">
        <dgm:presLayoutVars>
          <dgm:dir/>
          <dgm:resizeHandles val="exact"/>
        </dgm:presLayoutVars>
      </dgm:prSet>
      <dgm:spPr/>
    </dgm:pt>
    <dgm:pt modelId="{FC6D3867-356D-42E3-B3B8-B821E9DC5731}" type="pres">
      <dgm:prSet presAssocID="{0D9035C5-4274-4567-8080-0DF2BDC29E60}" presName="node" presStyleLbl="node1" presStyleIdx="0" presStyleCnt="5">
        <dgm:presLayoutVars>
          <dgm:bulletEnabled val="1"/>
        </dgm:presLayoutVars>
      </dgm:prSet>
      <dgm:spPr/>
    </dgm:pt>
    <dgm:pt modelId="{24AE5C39-0546-443F-AB4E-C669BC05F18E}" type="pres">
      <dgm:prSet presAssocID="{0D9035C5-4274-4567-8080-0DF2BDC29E60}" presName="spNode" presStyleCnt="0"/>
      <dgm:spPr/>
    </dgm:pt>
    <dgm:pt modelId="{C3490414-DD01-4DD8-B659-ECCC1A32A7E7}" type="pres">
      <dgm:prSet presAssocID="{3D226A2F-FFB9-4090-B645-DAFFF1753533}" presName="sibTrans" presStyleLbl="sibTrans1D1" presStyleIdx="0" presStyleCnt="5"/>
      <dgm:spPr/>
    </dgm:pt>
    <dgm:pt modelId="{E8E535E2-9622-4084-9391-252220B654EC}" type="pres">
      <dgm:prSet presAssocID="{912E9CC7-BF93-43A0-B135-0E70AFDBE174}" presName="node" presStyleLbl="node1" presStyleIdx="1" presStyleCnt="5">
        <dgm:presLayoutVars>
          <dgm:bulletEnabled val="1"/>
        </dgm:presLayoutVars>
      </dgm:prSet>
      <dgm:spPr/>
    </dgm:pt>
    <dgm:pt modelId="{906368E5-3657-4B10-A61A-16D8096E6CC6}" type="pres">
      <dgm:prSet presAssocID="{912E9CC7-BF93-43A0-B135-0E70AFDBE174}" presName="spNode" presStyleCnt="0"/>
      <dgm:spPr/>
    </dgm:pt>
    <dgm:pt modelId="{8854A40C-8867-4772-B4CB-29C3D364773F}" type="pres">
      <dgm:prSet presAssocID="{4CC1A165-16BB-4DEA-B6CC-57421300BE07}" presName="sibTrans" presStyleLbl="sibTrans1D1" presStyleIdx="1" presStyleCnt="5"/>
      <dgm:spPr/>
    </dgm:pt>
    <dgm:pt modelId="{C24E6375-1185-4E76-9F07-D24C72509C6F}" type="pres">
      <dgm:prSet presAssocID="{AA5064BC-3E8F-4479-A996-DF63D4A22257}" presName="node" presStyleLbl="node1" presStyleIdx="2" presStyleCnt="5">
        <dgm:presLayoutVars>
          <dgm:bulletEnabled val="1"/>
        </dgm:presLayoutVars>
      </dgm:prSet>
      <dgm:spPr/>
    </dgm:pt>
    <dgm:pt modelId="{4493D4CB-2E7C-4CBE-8BC5-99230E1501A6}" type="pres">
      <dgm:prSet presAssocID="{AA5064BC-3E8F-4479-A996-DF63D4A22257}" presName="spNode" presStyleCnt="0"/>
      <dgm:spPr/>
    </dgm:pt>
    <dgm:pt modelId="{85D6C356-4C91-4538-B003-19F9403BD02D}" type="pres">
      <dgm:prSet presAssocID="{A202ACF8-A2C9-4F59-B849-BB1605136DE4}" presName="sibTrans" presStyleLbl="sibTrans1D1" presStyleIdx="2" presStyleCnt="5"/>
      <dgm:spPr/>
    </dgm:pt>
    <dgm:pt modelId="{2726D879-ABE1-41CD-A09E-65CC2E3D0823}" type="pres">
      <dgm:prSet presAssocID="{7738288F-9DDF-4000-96A3-67398A13EB74}" presName="node" presStyleLbl="node1" presStyleIdx="3" presStyleCnt="5">
        <dgm:presLayoutVars>
          <dgm:bulletEnabled val="1"/>
        </dgm:presLayoutVars>
      </dgm:prSet>
      <dgm:spPr/>
    </dgm:pt>
    <dgm:pt modelId="{52D63FA9-7767-45D5-B65D-63DF8B553874}" type="pres">
      <dgm:prSet presAssocID="{7738288F-9DDF-4000-96A3-67398A13EB74}" presName="spNode" presStyleCnt="0"/>
      <dgm:spPr/>
    </dgm:pt>
    <dgm:pt modelId="{4EA1CCC5-8A21-40E0-A73B-34166EB68A4C}" type="pres">
      <dgm:prSet presAssocID="{AF9EA088-DD40-4A37-8121-15980C1D1082}" presName="sibTrans" presStyleLbl="sibTrans1D1" presStyleIdx="3" presStyleCnt="5"/>
      <dgm:spPr/>
    </dgm:pt>
    <dgm:pt modelId="{924AD1B7-F409-4FD8-87E3-EA792DAE2E92}" type="pres">
      <dgm:prSet presAssocID="{9A6DE877-28D1-41C5-91DE-BDE46B1A8C0A}" presName="node" presStyleLbl="node1" presStyleIdx="4" presStyleCnt="5">
        <dgm:presLayoutVars>
          <dgm:bulletEnabled val="1"/>
        </dgm:presLayoutVars>
      </dgm:prSet>
      <dgm:spPr/>
    </dgm:pt>
    <dgm:pt modelId="{ED3EB430-C6A0-4CE8-BE15-C913056B15BB}" type="pres">
      <dgm:prSet presAssocID="{9A6DE877-28D1-41C5-91DE-BDE46B1A8C0A}" presName="spNode" presStyleCnt="0"/>
      <dgm:spPr/>
    </dgm:pt>
    <dgm:pt modelId="{2D1151D2-C77C-4E70-A2DE-14B944C44283}" type="pres">
      <dgm:prSet presAssocID="{323FC1FF-9196-412F-A290-048083605172}" presName="sibTrans" presStyleLbl="sibTrans1D1" presStyleIdx="4" presStyleCnt="5"/>
      <dgm:spPr/>
    </dgm:pt>
  </dgm:ptLst>
  <dgm:cxnLst>
    <dgm:cxn modelId="{142AF105-AC94-40F1-9BD2-0DDFFBA24D12}" srcId="{90390866-94E7-4B1D-8F90-AC00F32E477A}" destId="{0D9035C5-4274-4567-8080-0DF2BDC29E60}" srcOrd="0" destOrd="0" parTransId="{E2CD3BD2-F101-45C5-BE3F-6A52D0D9B38B}" sibTransId="{3D226A2F-FFB9-4090-B645-DAFFF1753533}"/>
    <dgm:cxn modelId="{F882F314-8888-41D6-9F85-850CA64581DE}" type="presOf" srcId="{912E9CC7-BF93-43A0-B135-0E70AFDBE174}" destId="{E8E535E2-9622-4084-9391-252220B654EC}" srcOrd="0" destOrd="0" presId="urn:microsoft.com/office/officeart/2005/8/layout/cycle6"/>
    <dgm:cxn modelId="{00B68D19-6CEB-4632-B04C-D8E02FF18443}" type="presOf" srcId="{AA5064BC-3E8F-4479-A996-DF63D4A22257}" destId="{C24E6375-1185-4E76-9F07-D24C72509C6F}" srcOrd="0" destOrd="0" presId="urn:microsoft.com/office/officeart/2005/8/layout/cycle6"/>
    <dgm:cxn modelId="{06FF9C1A-4B1F-4808-B712-C5EDFE4BE6C4}" type="presOf" srcId="{3D226A2F-FFB9-4090-B645-DAFFF1753533}" destId="{C3490414-DD01-4DD8-B659-ECCC1A32A7E7}" srcOrd="0" destOrd="0" presId="urn:microsoft.com/office/officeart/2005/8/layout/cycle6"/>
    <dgm:cxn modelId="{F3E90920-05FC-4B82-9321-C052BBEDDD9D}" type="presOf" srcId="{323FC1FF-9196-412F-A290-048083605172}" destId="{2D1151D2-C77C-4E70-A2DE-14B944C44283}" srcOrd="0" destOrd="0" presId="urn:microsoft.com/office/officeart/2005/8/layout/cycle6"/>
    <dgm:cxn modelId="{B9D4022A-AB8D-41E8-8971-FFE02FE37381}" type="presOf" srcId="{7738288F-9DDF-4000-96A3-67398A13EB74}" destId="{2726D879-ABE1-41CD-A09E-65CC2E3D0823}" srcOrd="0" destOrd="0" presId="urn:microsoft.com/office/officeart/2005/8/layout/cycle6"/>
    <dgm:cxn modelId="{23BBE361-8D32-4BA7-B265-73CA976B355C}" type="presOf" srcId="{AF9EA088-DD40-4A37-8121-15980C1D1082}" destId="{4EA1CCC5-8A21-40E0-A73B-34166EB68A4C}" srcOrd="0" destOrd="0" presId="urn:microsoft.com/office/officeart/2005/8/layout/cycle6"/>
    <dgm:cxn modelId="{401C1F62-883F-4E2F-BEB3-AC2DB451EF6B}" type="presOf" srcId="{0D9035C5-4274-4567-8080-0DF2BDC29E60}" destId="{FC6D3867-356D-42E3-B3B8-B821E9DC5731}" srcOrd="0" destOrd="0" presId="urn:microsoft.com/office/officeart/2005/8/layout/cycle6"/>
    <dgm:cxn modelId="{795F6C55-923E-4374-8F14-EEEC4DA93623}" type="presOf" srcId="{A202ACF8-A2C9-4F59-B849-BB1605136DE4}" destId="{85D6C356-4C91-4538-B003-19F9403BD02D}" srcOrd="0" destOrd="0" presId="urn:microsoft.com/office/officeart/2005/8/layout/cycle6"/>
    <dgm:cxn modelId="{6F69C15A-4594-49B9-BE50-1F9EE802C2D5}" type="presOf" srcId="{90390866-94E7-4B1D-8F90-AC00F32E477A}" destId="{75E7B0AB-E7FA-4244-A7E6-2E9A643E05BD}" srcOrd="0" destOrd="0" presId="urn:microsoft.com/office/officeart/2005/8/layout/cycle6"/>
    <dgm:cxn modelId="{29F1617E-96F4-4D3E-B288-C73C493E047F}" type="presOf" srcId="{4CC1A165-16BB-4DEA-B6CC-57421300BE07}" destId="{8854A40C-8867-4772-B4CB-29C3D364773F}" srcOrd="0" destOrd="0" presId="urn:microsoft.com/office/officeart/2005/8/layout/cycle6"/>
    <dgm:cxn modelId="{31785896-037D-406A-A654-5F5C195FED07}" srcId="{90390866-94E7-4B1D-8F90-AC00F32E477A}" destId="{7738288F-9DDF-4000-96A3-67398A13EB74}" srcOrd="3" destOrd="0" parTransId="{FFB24E1A-81B9-4143-B304-81EB97D62238}" sibTransId="{AF9EA088-DD40-4A37-8121-15980C1D1082}"/>
    <dgm:cxn modelId="{EAF5D6A8-EFA6-40CB-B1C8-61D2E6886ADC}" srcId="{90390866-94E7-4B1D-8F90-AC00F32E477A}" destId="{AA5064BC-3E8F-4479-A996-DF63D4A22257}" srcOrd="2" destOrd="0" parTransId="{3AE80F45-481C-45EA-B37C-59F71BBB7B6E}" sibTransId="{A202ACF8-A2C9-4F59-B849-BB1605136DE4}"/>
    <dgm:cxn modelId="{62A863D2-87AE-4EDA-A91D-509EC2C0E096}" srcId="{90390866-94E7-4B1D-8F90-AC00F32E477A}" destId="{912E9CC7-BF93-43A0-B135-0E70AFDBE174}" srcOrd="1" destOrd="0" parTransId="{10F44307-C922-4D60-9AF9-AFE8E4626768}" sibTransId="{4CC1A165-16BB-4DEA-B6CC-57421300BE07}"/>
    <dgm:cxn modelId="{165017D7-2398-4659-860A-B7FAD8294C16}" srcId="{90390866-94E7-4B1D-8F90-AC00F32E477A}" destId="{9A6DE877-28D1-41C5-91DE-BDE46B1A8C0A}" srcOrd="4" destOrd="0" parTransId="{40DA48BF-EDAD-4D3C-BB85-6A94C54758FC}" sibTransId="{323FC1FF-9196-412F-A290-048083605172}"/>
    <dgm:cxn modelId="{6743C4F4-3978-40C8-995F-E6C911407C17}" type="presOf" srcId="{9A6DE877-28D1-41C5-91DE-BDE46B1A8C0A}" destId="{924AD1B7-F409-4FD8-87E3-EA792DAE2E92}" srcOrd="0" destOrd="0" presId="urn:microsoft.com/office/officeart/2005/8/layout/cycle6"/>
    <dgm:cxn modelId="{37AE9624-BDFC-4703-8F85-C194C282DEDC}" type="presParOf" srcId="{75E7B0AB-E7FA-4244-A7E6-2E9A643E05BD}" destId="{FC6D3867-356D-42E3-B3B8-B821E9DC5731}" srcOrd="0" destOrd="0" presId="urn:microsoft.com/office/officeart/2005/8/layout/cycle6"/>
    <dgm:cxn modelId="{3B1FB1AC-ABEE-4F39-80F2-C3A3049EA657}" type="presParOf" srcId="{75E7B0AB-E7FA-4244-A7E6-2E9A643E05BD}" destId="{24AE5C39-0546-443F-AB4E-C669BC05F18E}" srcOrd="1" destOrd="0" presId="urn:microsoft.com/office/officeart/2005/8/layout/cycle6"/>
    <dgm:cxn modelId="{30B917AE-2B8E-4FE8-B46E-C37FF0CDEB44}" type="presParOf" srcId="{75E7B0AB-E7FA-4244-A7E6-2E9A643E05BD}" destId="{C3490414-DD01-4DD8-B659-ECCC1A32A7E7}" srcOrd="2" destOrd="0" presId="urn:microsoft.com/office/officeart/2005/8/layout/cycle6"/>
    <dgm:cxn modelId="{5EE19ED7-F15E-4173-98CD-8E130A08A2F6}" type="presParOf" srcId="{75E7B0AB-E7FA-4244-A7E6-2E9A643E05BD}" destId="{E8E535E2-9622-4084-9391-252220B654EC}" srcOrd="3" destOrd="0" presId="urn:microsoft.com/office/officeart/2005/8/layout/cycle6"/>
    <dgm:cxn modelId="{62DEB99B-5962-4B9A-BE89-DBB74AAB9334}" type="presParOf" srcId="{75E7B0AB-E7FA-4244-A7E6-2E9A643E05BD}" destId="{906368E5-3657-4B10-A61A-16D8096E6CC6}" srcOrd="4" destOrd="0" presId="urn:microsoft.com/office/officeart/2005/8/layout/cycle6"/>
    <dgm:cxn modelId="{1A30C0A0-EFF5-456E-AC08-35FD01921539}" type="presParOf" srcId="{75E7B0AB-E7FA-4244-A7E6-2E9A643E05BD}" destId="{8854A40C-8867-4772-B4CB-29C3D364773F}" srcOrd="5" destOrd="0" presId="urn:microsoft.com/office/officeart/2005/8/layout/cycle6"/>
    <dgm:cxn modelId="{CD87E7B6-37EE-47EC-84B3-687552B4503E}" type="presParOf" srcId="{75E7B0AB-E7FA-4244-A7E6-2E9A643E05BD}" destId="{C24E6375-1185-4E76-9F07-D24C72509C6F}" srcOrd="6" destOrd="0" presId="urn:microsoft.com/office/officeart/2005/8/layout/cycle6"/>
    <dgm:cxn modelId="{6D70AF94-28F4-4A0B-B1B0-6C54C1781145}" type="presParOf" srcId="{75E7B0AB-E7FA-4244-A7E6-2E9A643E05BD}" destId="{4493D4CB-2E7C-4CBE-8BC5-99230E1501A6}" srcOrd="7" destOrd="0" presId="urn:microsoft.com/office/officeart/2005/8/layout/cycle6"/>
    <dgm:cxn modelId="{543DFB8A-C3BA-4FCB-BD26-72F816416665}" type="presParOf" srcId="{75E7B0AB-E7FA-4244-A7E6-2E9A643E05BD}" destId="{85D6C356-4C91-4538-B003-19F9403BD02D}" srcOrd="8" destOrd="0" presId="urn:microsoft.com/office/officeart/2005/8/layout/cycle6"/>
    <dgm:cxn modelId="{0F4C5ABA-8154-4152-B269-B943806B510D}" type="presParOf" srcId="{75E7B0AB-E7FA-4244-A7E6-2E9A643E05BD}" destId="{2726D879-ABE1-41CD-A09E-65CC2E3D0823}" srcOrd="9" destOrd="0" presId="urn:microsoft.com/office/officeart/2005/8/layout/cycle6"/>
    <dgm:cxn modelId="{87E17BE5-DB5D-4951-97D7-F773D7170445}" type="presParOf" srcId="{75E7B0AB-E7FA-4244-A7E6-2E9A643E05BD}" destId="{52D63FA9-7767-45D5-B65D-63DF8B553874}" srcOrd="10" destOrd="0" presId="urn:microsoft.com/office/officeart/2005/8/layout/cycle6"/>
    <dgm:cxn modelId="{5115D8A0-353C-48F9-A2A3-7857967F4F86}" type="presParOf" srcId="{75E7B0AB-E7FA-4244-A7E6-2E9A643E05BD}" destId="{4EA1CCC5-8A21-40E0-A73B-34166EB68A4C}" srcOrd="11" destOrd="0" presId="urn:microsoft.com/office/officeart/2005/8/layout/cycle6"/>
    <dgm:cxn modelId="{AA2B539D-9690-4D23-B72E-1C4A99A324EE}" type="presParOf" srcId="{75E7B0AB-E7FA-4244-A7E6-2E9A643E05BD}" destId="{924AD1B7-F409-4FD8-87E3-EA792DAE2E92}" srcOrd="12" destOrd="0" presId="urn:microsoft.com/office/officeart/2005/8/layout/cycle6"/>
    <dgm:cxn modelId="{58D5259D-3D76-47D2-802E-E5B9A0AAA5F6}" type="presParOf" srcId="{75E7B0AB-E7FA-4244-A7E6-2E9A643E05BD}" destId="{ED3EB430-C6A0-4CE8-BE15-C913056B15BB}" srcOrd="13" destOrd="0" presId="urn:microsoft.com/office/officeart/2005/8/layout/cycle6"/>
    <dgm:cxn modelId="{89B828C7-D350-4E6B-B023-651607FDAC03}" type="presParOf" srcId="{75E7B0AB-E7FA-4244-A7E6-2E9A643E05BD}" destId="{2D1151D2-C77C-4E70-A2DE-14B944C44283}"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A3B955-7488-4F39-9EAA-1B295A4802C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IE"/>
        </a:p>
      </dgm:t>
    </dgm:pt>
    <dgm:pt modelId="{0D7AA026-D285-40E7-8D99-275BF48505CD}">
      <dgm:prSet phldrT="[Text]" phldr="0"/>
      <dgm:spPr/>
      <dgm:t>
        <a:bodyPr/>
        <a:lstStyle/>
        <a:p>
          <a:r>
            <a:rPr lang="en-IE" dirty="0"/>
            <a:t>Legacy Books</a:t>
          </a:r>
        </a:p>
      </dgm:t>
    </dgm:pt>
    <dgm:pt modelId="{4A1B6523-AA70-4244-A3E7-0EEE9326F741}" type="parTrans" cxnId="{027D21E5-BCCE-407E-AA8F-FE5A34C24488}">
      <dgm:prSet/>
      <dgm:spPr/>
      <dgm:t>
        <a:bodyPr/>
        <a:lstStyle/>
        <a:p>
          <a:endParaRPr lang="en-IE"/>
        </a:p>
      </dgm:t>
    </dgm:pt>
    <dgm:pt modelId="{365CCF68-4B5C-4762-A1ED-61195CAB5FB0}" type="sibTrans" cxnId="{027D21E5-BCCE-407E-AA8F-FE5A34C24488}">
      <dgm:prSet/>
      <dgm:spPr/>
      <dgm:t>
        <a:bodyPr/>
        <a:lstStyle/>
        <a:p>
          <a:endParaRPr lang="en-IE"/>
        </a:p>
      </dgm:t>
    </dgm:pt>
    <dgm:pt modelId="{EFEED636-4C91-4C9E-9C8F-B6CFEE5234B4}">
      <dgm:prSet phldrT="[Text]" phldr="0"/>
      <dgm:spPr/>
      <dgm:t>
        <a:bodyPr/>
        <a:lstStyle/>
        <a:p>
          <a:r>
            <a:rPr lang="en-IE" dirty="0"/>
            <a:t>Narrative context</a:t>
          </a:r>
        </a:p>
      </dgm:t>
    </dgm:pt>
    <dgm:pt modelId="{C00DDFB2-4B71-407D-8941-FF8057D990A6}" type="parTrans" cxnId="{296BED64-5678-494E-9C3C-3CE22AC5F22E}">
      <dgm:prSet/>
      <dgm:spPr/>
      <dgm:t>
        <a:bodyPr/>
        <a:lstStyle/>
        <a:p>
          <a:endParaRPr lang="en-IE"/>
        </a:p>
      </dgm:t>
    </dgm:pt>
    <dgm:pt modelId="{0878EC12-3C03-4C09-8CC1-5E5252BADCEE}" type="sibTrans" cxnId="{296BED64-5678-494E-9C3C-3CE22AC5F22E}">
      <dgm:prSet/>
      <dgm:spPr/>
      <dgm:t>
        <a:bodyPr/>
        <a:lstStyle/>
        <a:p>
          <a:endParaRPr lang="en-IE"/>
        </a:p>
      </dgm:t>
    </dgm:pt>
    <dgm:pt modelId="{ABFC4036-592D-47F0-954B-36806861CB56}">
      <dgm:prSet phldrT="[Text]" phldr="0"/>
      <dgm:spPr/>
      <dgm:t>
        <a:bodyPr/>
        <a:lstStyle/>
        <a:p>
          <a:r>
            <a:rPr lang="en-IE" dirty="0"/>
            <a:t>Forbearance</a:t>
          </a:r>
        </a:p>
      </dgm:t>
    </dgm:pt>
    <dgm:pt modelId="{6A3979AF-02FC-4561-AC98-7711BD1A2F3A}" type="parTrans" cxnId="{EBE58B61-924E-4BF6-B80B-AAA3B14ECA00}">
      <dgm:prSet/>
      <dgm:spPr/>
      <dgm:t>
        <a:bodyPr/>
        <a:lstStyle/>
        <a:p>
          <a:endParaRPr lang="en-IE"/>
        </a:p>
      </dgm:t>
    </dgm:pt>
    <dgm:pt modelId="{5BCCE54A-3306-4BF6-A426-A14DF63D7094}" type="sibTrans" cxnId="{EBE58B61-924E-4BF6-B80B-AAA3B14ECA00}">
      <dgm:prSet/>
      <dgm:spPr/>
      <dgm:t>
        <a:bodyPr/>
        <a:lstStyle/>
        <a:p>
          <a:endParaRPr lang="en-IE"/>
        </a:p>
      </dgm:t>
    </dgm:pt>
    <dgm:pt modelId="{627A74C4-58CC-4611-ACAE-4153F6159EB4}">
      <dgm:prSet phldrT="[Text]" phldr="0"/>
      <dgm:spPr/>
      <dgm:t>
        <a:bodyPr/>
        <a:lstStyle/>
        <a:p>
          <a:r>
            <a:rPr lang="en-IE" dirty="0"/>
            <a:t>Investment Policies</a:t>
          </a:r>
        </a:p>
      </dgm:t>
    </dgm:pt>
    <dgm:pt modelId="{C63E6FBB-57E0-4D8A-A248-57E7309B1C79}" type="parTrans" cxnId="{773E83F8-E183-4E80-9BCC-A36B028C5355}">
      <dgm:prSet/>
      <dgm:spPr/>
      <dgm:t>
        <a:bodyPr/>
        <a:lstStyle/>
        <a:p>
          <a:endParaRPr lang="en-IE"/>
        </a:p>
      </dgm:t>
    </dgm:pt>
    <dgm:pt modelId="{14357405-C4FD-4887-BB2F-D416ACCFEDBA}" type="sibTrans" cxnId="{773E83F8-E183-4E80-9BCC-A36B028C5355}">
      <dgm:prSet/>
      <dgm:spPr/>
      <dgm:t>
        <a:bodyPr/>
        <a:lstStyle/>
        <a:p>
          <a:endParaRPr lang="en-IE"/>
        </a:p>
      </dgm:t>
    </dgm:pt>
    <dgm:pt modelId="{19A74E8C-5AB2-4F8F-AAF7-BCF50543EB17}" type="pres">
      <dgm:prSet presAssocID="{23A3B955-7488-4F39-9EAA-1B295A4802CE}" presName="diagram" presStyleCnt="0">
        <dgm:presLayoutVars>
          <dgm:dir/>
          <dgm:resizeHandles val="exact"/>
        </dgm:presLayoutVars>
      </dgm:prSet>
      <dgm:spPr/>
    </dgm:pt>
    <dgm:pt modelId="{CE41C818-F0EB-4DD6-8BB6-A205A74D2F5C}" type="pres">
      <dgm:prSet presAssocID="{EFEED636-4C91-4C9E-9C8F-B6CFEE5234B4}" presName="node" presStyleLbl="node1" presStyleIdx="0" presStyleCnt="4">
        <dgm:presLayoutVars>
          <dgm:bulletEnabled val="1"/>
        </dgm:presLayoutVars>
      </dgm:prSet>
      <dgm:spPr/>
    </dgm:pt>
    <dgm:pt modelId="{5E9D3732-40B5-4D5B-B4AD-15D38497A20D}" type="pres">
      <dgm:prSet presAssocID="{0878EC12-3C03-4C09-8CC1-5E5252BADCEE}" presName="sibTrans" presStyleCnt="0"/>
      <dgm:spPr/>
    </dgm:pt>
    <dgm:pt modelId="{DDE7830D-8EE2-412A-9CF2-EB79CC4E9AFE}" type="pres">
      <dgm:prSet presAssocID="{ABFC4036-592D-47F0-954B-36806861CB56}" presName="node" presStyleLbl="node1" presStyleIdx="1" presStyleCnt="4">
        <dgm:presLayoutVars>
          <dgm:bulletEnabled val="1"/>
        </dgm:presLayoutVars>
      </dgm:prSet>
      <dgm:spPr/>
    </dgm:pt>
    <dgm:pt modelId="{F2FB0C89-7EE2-4699-B18E-AC60AA214D48}" type="pres">
      <dgm:prSet presAssocID="{5BCCE54A-3306-4BF6-A426-A14DF63D7094}" presName="sibTrans" presStyleCnt="0"/>
      <dgm:spPr/>
    </dgm:pt>
    <dgm:pt modelId="{17E56E9E-031C-42C7-8042-3ED11DA60730}" type="pres">
      <dgm:prSet presAssocID="{0D7AA026-D285-40E7-8D99-275BF48505CD}" presName="node" presStyleLbl="node1" presStyleIdx="2" presStyleCnt="4">
        <dgm:presLayoutVars>
          <dgm:bulletEnabled val="1"/>
        </dgm:presLayoutVars>
      </dgm:prSet>
      <dgm:spPr/>
    </dgm:pt>
    <dgm:pt modelId="{B531B0D9-9930-4C35-992A-CF9C3818D79C}" type="pres">
      <dgm:prSet presAssocID="{365CCF68-4B5C-4762-A1ED-61195CAB5FB0}" presName="sibTrans" presStyleCnt="0"/>
      <dgm:spPr/>
    </dgm:pt>
    <dgm:pt modelId="{C8376C05-3642-4DF3-9AE6-57EADBD0B942}" type="pres">
      <dgm:prSet presAssocID="{627A74C4-58CC-4611-ACAE-4153F6159EB4}" presName="node" presStyleLbl="node1" presStyleIdx="3" presStyleCnt="4">
        <dgm:presLayoutVars>
          <dgm:bulletEnabled val="1"/>
        </dgm:presLayoutVars>
      </dgm:prSet>
      <dgm:spPr/>
    </dgm:pt>
  </dgm:ptLst>
  <dgm:cxnLst>
    <dgm:cxn modelId="{93277938-F8D1-4332-80C8-4A8A0FA247D5}" type="presOf" srcId="{0D7AA026-D285-40E7-8D99-275BF48505CD}" destId="{17E56E9E-031C-42C7-8042-3ED11DA60730}" srcOrd="0" destOrd="0" presId="urn:microsoft.com/office/officeart/2005/8/layout/default"/>
    <dgm:cxn modelId="{251F4E60-35DD-4D2C-BFF7-AE37180C2A68}" type="presOf" srcId="{ABFC4036-592D-47F0-954B-36806861CB56}" destId="{DDE7830D-8EE2-412A-9CF2-EB79CC4E9AFE}" srcOrd="0" destOrd="0" presId="urn:microsoft.com/office/officeart/2005/8/layout/default"/>
    <dgm:cxn modelId="{EBE58B61-924E-4BF6-B80B-AAA3B14ECA00}" srcId="{23A3B955-7488-4F39-9EAA-1B295A4802CE}" destId="{ABFC4036-592D-47F0-954B-36806861CB56}" srcOrd="1" destOrd="0" parTransId="{6A3979AF-02FC-4561-AC98-7711BD1A2F3A}" sibTransId="{5BCCE54A-3306-4BF6-A426-A14DF63D7094}"/>
    <dgm:cxn modelId="{296BED64-5678-494E-9C3C-3CE22AC5F22E}" srcId="{23A3B955-7488-4F39-9EAA-1B295A4802CE}" destId="{EFEED636-4C91-4C9E-9C8F-B6CFEE5234B4}" srcOrd="0" destOrd="0" parTransId="{C00DDFB2-4B71-407D-8941-FF8057D990A6}" sibTransId="{0878EC12-3C03-4C09-8CC1-5E5252BADCEE}"/>
    <dgm:cxn modelId="{980D3BB9-6A86-45A6-857B-3ABECE29F21F}" type="presOf" srcId="{627A74C4-58CC-4611-ACAE-4153F6159EB4}" destId="{C8376C05-3642-4DF3-9AE6-57EADBD0B942}" srcOrd="0" destOrd="0" presId="urn:microsoft.com/office/officeart/2005/8/layout/default"/>
    <dgm:cxn modelId="{85390FC3-4ED9-402E-8EBE-854CE48AF7A5}" type="presOf" srcId="{23A3B955-7488-4F39-9EAA-1B295A4802CE}" destId="{19A74E8C-5AB2-4F8F-AAF7-BCF50543EB17}" srcOrd="0" destOrd="0" presId="urn:microsoft.com/office/officeart/2005/8/layout/default"/>
    <dgm:cxn modelId="{027D21E5-BCCE-407E-AA8F-FE5A34C24488}" srcId="{23A3B955-7488-4F39-9EAA-1B295A4802CE}" destId="{0D7AA026-D285-40E7-8D99-275BF48505CD}" srcOrd="2" destOrd="0" parTransId="{4A1B6523-AA70-4244-A3E7-0EEE9326F741}" sibTransId="{365CCF68-4B5C-4762-A1ED-61195CAB5FB0}"/>
    <dgm:cxn modelId="{CD93C3E6-9806-4ADE-8297-82201B45962C}" type="presOf" srcId="{EFEED636-4C91-4C9E-9C8F-B6CFEE5234B4}" destId="{CE41C818-F0EB-4DD6-8BB6-A205A74D2F5C}" srcOrd="0" destOrd="0" presId="urn:microsoft.com/office/officeart/2005/8/layout/default"/>
    <dgm:cxn modelId="{773E83F8-E183-4E80-9BCC-A36B028C5355}" srcId="{23A3B955-7488-4F39-9EAA-1B295A4802CE}" destId="{627A74C4-58CC-4611-ACAE-4153F6159EB4}" srcOrd="3" destOrd="0" parTransId="{C63E6FBB-57E0-4D8A-A248-57E7309B1C79}" sibTransId="{14357405-C4FD-4887-BB2F-D416ACCFEDBA}"/>
    <dgm:cxn modelId="{FC3DDAF6-AB98-418B-AE2D-2BC588040895}" type="presParOf" srcId="{19A74E8C-5AB2-4F8F-AAF7-BCF50543EB17}" destId="{CE41C818-F0EB-4DD6-8BB6-A205A74D2F5C}" srcOrd="0" destOrd="0" presId="urn:microsoft.com/office/officeart/2005/8/layout/default"/>
    <dgm:cxn modelId="{EDD63191-3A0F-43F0-A251-1CFD173E57C7}" type="presParOf" srcId="{19A74E8C-5AB2-4F8F-AAF7-BCF50543EB17}" destId="{5E9D3732-40B5-4D5B-B4AD-15D38497A20D}" srcOrd="1" destOrd="0" presId="urn:microsoft.com/office/officeart/2005/8/layout/default"/>
    <dgm:cxn modelId="{73A55A5F-027C-4467-9CD8-B4AA53938E2C}" type="presParOf" srcId="{19A74E8C-5AB2-4F8F-AAF7-BCF50543EB17}" destId="{DDE7830D-8EE2-412A-9CF2-EB79CC4E9AFE}" srcOrd="2" destOrd="0" presId="urn:microsoft.com/office/officeart/2005/8/layout/default"/>
    <dgm:cxn modelId="{40BC3DA9-92A9-454C-9DB1-249368BF8486}" type="presParOf" srcId="{19A74E8C-5AB2-4F8F-AAF7-BCF50543EB17}" destId="{F2FB0C89-7EE2-4699-B18E-AC60AA214D48}" srcOrd="3" destOrd="0" presId="urn:microsoft.com/office/officeart/2005/8/layout/default"/>
    <dgm:cxn modelId="{E294AD5D-F5C5-48E6-8E2B-241EE9FE6F06}" type="presParOf" srcId="{19A74E8C-5AB2-4F8F-AAF7-BCF50543EB17}" destId="{17E56E9E-031C-42C7-8042-3ED11DA60730}" srcOrd="4" destOrd="0" presId="urn:microsoft.com/office/officeart/2005/8/layout/default"/>
    <dgm:cxn modelId="{E3938D2A-F207-4AEE-9C3C-230689DDBC57}" type="presParOf" srcId="{19A74E8C-5AB2-4F8F-AAF7-BCF50543EB17}" destId="{B531B0D9-9930-4C35-992A-CF9C3818D79C}" srcOrd="5" destOrd="0" presId="urn:microsoft.com/office/officeart/2005/8/layout/default"/>
    <dgm:cxn modelId="{44C90CA0-CFE1-434F-93E0-F29BD49714D2}" type="presParOf" srcId="{19A74E8C-5AB2-4F8F-AAF7-BCF50543EB17}" destId="{C8376C05-3642-4DF3-9AE6-57EADBD0B942}" srcOrd="6"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D3867-356D-42E3-B3B8-B821E9DC5731}">
      <dsp:nvSpPr>
        <dsp:cNvPr id="0" name=""/>
        <dsp:cNvSpPr/>
      </dsp:nvSpPr>
      <dsp:spPr>
        <a:xfrm>
          <a:off x="3087872" y="404"/>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AMLA Rating</a:t>
          </a:r>
        </a:p>
      </dsp:txBody>
      <dsp:txXfrm>
        <a:off x="3144001" y="56533"/>
        <a:ext cx="1656674" cy="1037547"/>
      </dsp:txXfrm>
    </dsp:sp>
    <dsp:sp modelId="{C3490414-DD01-4DD8-B659-ECCC1A32A7E7}">
      <dsp:nvSpPr>
        <dsp:cNvPr id="0" name=""/>
        <dsp:cNvSpPr/>
      </dsp:nvSpPr>
      <dsp:spPr>
        <a:xfrm>
          <a:off x="1674415" y="575307"/>
          <a:ext cx="4595846" cy="4595846"/>
        </a:xfrm>
        <a:custGeom>
          <a:avLst/>
          <a:gdLst/>
          <a:ahLst/>
          <a:cxnLst/>
          <a:rect l="0" t="0" r="0" b="0"/>
          <a:pathLst>
            <a:path>
              <a:moveTo>
                <a:pt x="3194550" y="182146"/>
              </a:moveTo>
              <a:arcTo wR="2297923" hR="2297923" stAng="17577980"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E535E2-9622-4084-9391-252220B654EC}">
      <dsp:nvSpPr>
        <dsp:cNvPr id="0" name=""/>
        <dsp:cNvSpPr/>
      </dsp:nvSpPr>
      <dsp:spPr>
        <a:xfrm>
          <a:off x="527332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Supervision</a:t>
          </a:r>
        </a:p>
      </dsp:txBody>
      <dsp:txXfrm>
        <a:off x="5329456" y="1644359"/>
        <a:ext cx="1656674" cy="1037547"/>
      </dsp:txXfrm>
    </dsp:sp>
    <dsp:sp modelId="{8854A40C-8867-4772-B4CB-29C3D364773F}">
      <dsp:nvSpPr>
        <dsp:cNvPr id="0" name=""/>
        <dsp:cNvSpPr/>
      </dsp:nvSpPr>
      <dsp:spPr>
        <a:xfrm>
          <a:off x="1674415" y="575307"/>
          <a:ext cx="4595846" cy="4595846"/>
        </a:xfrm>
        <a:custGeom>
          <a:avLst/>
          <a:gdLst/>
          <a:ahLst/>
          <a:cxnLst/>
          <a:rect l="0" t="0" r="0" b="0"/>
          <a:pathLst>
            <a:path>
              <a:moveTo>
                <a:pt x="4592685" y="2177421"/>
              </a:moveTo>
              <a:arcTo wR="2297923" hR="2297923" stAng="21419643"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24E6375-1185-4E76-9F07-D24C72509C6F}">
      <dsp:nvSpPr>
        <dsp:cNvPr id="0" name=""/>
        <dsp:cNvSpPr/>
      </dsp:nvSpPr>
      <dsp:spPr>
        <a:xfrm>
          <a:off x="4438558"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Sectoral Review</a:t>
          </a:r>
        </a:p>
      </dsp:txBody>
      <dsp:txXfrm>
        <a:off x="4494687" y="4213515"/>
        <a:ext cx="1656674" cy="1037547"/>
      </dsp:txXfrm>
    </dsp:sp>
    <dsp:sp modelId="{85D6C356-4C91-4538-B003-19F9403BD02D}">
      <dsp:nvSpPr>
        <dsp:cNvPr id="0" name=""/>
        <dsp:cNvSpPr/>
      </dsp:nvSpPr>
      <dsp:spPr>
        <a:xfrm>
          <a:off x="1674415" y="575307"/>
          <a:ext cx="4595846" cy="4595846"/>
        </a:xfrm>
        <a:custGeom>
          <a:avLst/>
          <a:gdLst/>
          <a:ahLst/>
          <a:cxnLst/>
          <a:rect l="0" t="0" r="0" b="0"/>
          <a:pathLst>
            <a:path>
              <a:moveTo>
                <a:pt x="2755008" y="4549928"/>
              </a:moveTo>
              <a:arcTo wR="2297923" hR="2297923" stAng="4711599" swAng="13768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726D879-ABE1-41CD-A09E-65CC2E3D0823}">
      <dsp:nvSpPr>
        <dsp:cNvPr id="0" name=""/>
        <dsp:cNvSpPr/>
      </dsp:nvSpPr>
      <dsp:spPr>
        <a:xfrm>
          <a:off x="1737187"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Thematic Reviews</a:t>
          </a:r>
        </a:p>
      </dsp:txBody>
      <dsp:txXfrm>
        <a:off x="1793316" y="4213515"/>
        <a:ext cx="1656674" cy="1037547"/>
      </dsp:txXfrm>
    </dsp:sp>
    <dsp:sp modelId="{4EA1CCC5-8A21-40E0-A73B-34166EB68A4C}">
      <dsp:nvSpPr>
        <dsp:cNvPr id="0" name=""/>
        <dsp:cNvSpPr/>
      </dsp:nvSpPr>
      <dsp:spPr>
        <a:xfrm>
          <a:off x="1674415" y="575307"/>
          <a:ext cx="4595846" cy="4595846"/>
        </a:xfrm>
        <a:custGeom>
          <a:avLst/>
          <a:gdLst/>
          <a:ahLst/>
          <a:cxnLst/>
          <a:rect l="0" t="0" r="0" b="0"/>
          <a:pathLst>
            <a:path>
              <a:moveTo>
                <a:pt x="384117" y="3569850"/>
              </a:moveTo>
              <a:arcTo wR="2297923" hR="2297923" stAng="8783505"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4AD1B7-F409-4FD8-87E3-EA792DAE2E92}">
      <dsp:nvSpPr>
        <dsp:cNvPr id="0" name=""/>
        <dsp:cNvSpPr/>
      </dsp:nvSpPr>
      <dsp:spPr>
        <a:xfrm>
          <a:off x="90241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National Risk Assessment</a:t>
          </a:r>
        </a:p>
      </dsp:txBody>
      <dsp:txXfrm>
        <a:off x="958546" y="1644359"/>
        <a:ext cx="1656674" cy="1037547"/>
      </dsp:txXfrm>
    </dsp:sp>
    <dsp:sp modelId="{2D1151D2-C77C-4E70-A2DE-14B944C44283}">
      <dsp:nvSpPr>
        <dsp:cNvPr id="0" name=""/>
        <dsp:cNvSpPr/>
      </dsp:nvSpPr>
      <dsp:spPr>
        <a:xfrm>
          <a:off x="1674415" y="575307"/>
          <a:ext cx="4595846" cy="4595846"/>
        </a:xfrm>
        <a:custGeom>
          <a:avLst/>
          <a:gdLst/>
          <a:ahLst/>
          <a:cxnLst/>
          <a:rect l="0" t="0" r="0" b="0"/>
          <a:pathLst>
            <a:path>
              <a:moveTo>
                <a:pt x="400278" y="1002007"/>
              </a:moveTo>
              <a:arcTo wR="2297923" hR="2297923" stAng="12859768"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41C818-F0EB-4DD6-8BB6-A205A74D2F5C}">
      <dsp:nvSpPr>
        <dsp:cNvPr id="0" name=""/>
        <dsp:cNvSpPr/>
      </dsp:nvSpPr>
      <dsp:spPr>
        <a:xfrm>
          <a:off x="967" y="74710"/>
          <a:ext cx="3774991" cy="22649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IE" sz="4800" kern="1200" dirty="0"/>
            <a:t>Narrative context</a:t>
          </a:r>
        </a:p>
      </dsp:txBody>
      <dsp:txXfrm>
        <a:off x="967" y="74710"/>
        <a:ext cx="3774991" cy="2264995"/>
      </dsp:txXfrm>
    </dsp:sp>
    <dsp:sp modelId="{DDE7830D-8EE2-412A-9CF2-EB79CC4E9AFE}">
      <dsp:nvSpPr>
        <dsp:cNvPr id="0" name=""/>
        <dsp:cNvSpPr/>
      </dsp:nvSpPr>
      <dsp:spPr>
        <a:xfrm>
          <a:off x="4153459" y="74710"/>
          <a:ext cx="3774991" cy="22649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IE" sz="4800" kern="1200" dirty="0"/>
            <a:t>Forbearance</a:t>
          </a:r>
        </a:p>
      </dsp:txBody>
      <dsp:txXfrm>
        <a:off x="4153459" y="74710"/>
        <a:ext cx="3774991" cy="2264995"/>
      </dsp:txXfrm>
    </dsp:sp>
    <dsp:sp modelId="{17E56E9E-031C-42C7-8042-3ED11DA60730}">
      <dsp:nvSpPr>
        <dsp:cNvPr id="0" name=""/>
        <dsp:cNvSpPr/>
      </dsp:nvSpPr>
      <dsp:spPr>
        <a:xfrm>
          <a:off x="967" y="2717204"/>
          <a:ext cx="3774991" cy="22649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IE" sz="4800" kern="1200" dirty="0"/>
            <a:t>Legacy Books</a:t>
          </a:r>
        </a:p>
      </dsp:txBody>
      <dsp:txXfrm>
        <a:off x="967" y="2717204"/>
        <a:ext cx="3774991" cy="2264995"/>
      </dsp:txXfrm>
    </dsp:sp>
    <dsp:sp modelId="{C8376C05-3642-4DF3-9AE6-57EADBD0B942}">
      <dsp:nvSpPr>
        <dsp:cNvPr id="0" name=""/>
        <dsp:cNvSpPr/>
      </dsp:nvSpPr>
      <dsp:spPr>
        <a:xfrm>
          <a:off x="4153459" y="2717204"/>
          <a:ext cx="3774991" cy="226499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IE" sz="4800" kern="1200" dirty="0"/>
            <a:t>Investment Policies</a:t>
          </a:r>
        </a:p>
      </dsp:txBody>
      <dsp:txXfrm>
        <a:off x="4153459" y="2717204"/>
        <a:ext cx="3774991" cy="2264995"/>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C0BE570-0A64-4890-B00B-134910718396}" type="datetimeFigureOut">
              <a:rPr lang="en-IE" smtClean="0"/>
              <a:t>16/04/2026</a:t>
            </a:fld>
            <a:endParaRPr lang="en-IE"/>
          </a:p>
        </p:txBody>
      </p:sp>
      <p:sp>
        <p:nvSpPr>
          <p:cNvPr id="4" name="Footer Placeholder 3"/>
          <p:cNvSpPr>
            <a:spLocks noGrp="1"/>
          </p:cNvSpPr>
          <p:nvPr>
            <p:ph type="ftr" sz="quarter" idx="2"/>
            <p:custDataLst>
              <p:tags r:id="rId2"/>
            </p:custDataLst>
          </p:nvPr>
        </p:nvSpPr>
        <p:spPr>
          <a:xfrm>
            <a:off x="0" y="9430091"/>
            <a:ext cx="6797675" cy="498134"/>
          </a:xfrm>
          <a:prstGeom prst="rect">
            <a:avLst/>
          </a:prstGeom>
        </p:spPr>
        <p:txBody>
          <a:bodyPr vert="horz" lIns="91440" tIns="45720" rIns="91440" bIns="45720" rtlCol="0" anchor="b"/>
          <a:lstStyle>
            <a:lvl1pPr algn="l">
              <a:defRPr sz="1200"/>
            </a:lvl1pPr>
          </a:lstStyle>
          <a:p>
            <a:r>
              <a:rPr lang="en-IE">
                <a:solidFill>
                  <a:srgbClr val="000000"/>
                </a:solidFill>
                <a:latin typeface="Times New Roman" panose="02020603050405020304" pitchFamily="18" charset="0"/>
              </a:rPr>
              <a:t> </a:t>
            </a:r>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A337E1A-F6AE-4622-9D54-EF8FF7601711}" type="slidenum">
              <a:rPr lang="en-IE" smtClean="0"/>
              <a:t>‹#›</a:t>
            </a:fld>
            <a:endParaRPr lang="en-IE"/>
          </a:p>
        </p:txBody>
      </p:sp>
    </p:spTree>
    <p:extLst>
      <p:ext uri="{BB962C8B-B14F-4D97-AF65-F5344CB8AC3E}">
        <p14:creationId xmlns:p14="http://schemas.microsoft.com/office/powerpoint/2010/main" val="195393806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CFA41D30-7693-4FB2-9A25-2C298D3533EE}" type="datetimeFigureOut">
              <a:rPr lang="en-IE" smtClean="0"/>
              <a:t>16/04/2026</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custDataLst>
              <p:tags r:id="rId2"/>
            </p:custDataLst>
          </p:nvPr>
        </p:nvSpPr>
        <p:spPr>
          <a:xfrm>
            <a:off x="0" y="9430091"/>
            <a:ext cx="6797675" cy="498134"/>
          </a:xfrm>
          <a:prstGeom prst="rect">
            <a:avLst/>
          </a:prstGeom>
        </p:spPr>
        <p:txBody>
          <a:bodyPr vert="horz" lIns="91440" tIns="45720" rIns="91440" bIns="45720" rtlCol="0" anchor="b"/>
          <a:lstStyle>
            <a:lvl1pPr algn="l">
              <a:defRPr lang="en-IE" sz="1200" b="0" i="0" u="none">
                <a:solidFill>
                  <a:srgbClr val="000000"/>
                </a:solidFill>
                <a:latin typeface="Times New Roman" panose="02020603050405020304" pitchFamily="18" charset="0"/>
              </a:defRPr>
            </a:lvl1pPr>
          </a:lstStyle>
          <a:p>
            <a:r>
              <a:rPr lang="en-IE"/>
              <a:t> </a:t>
            </a:r>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F0A2F2-EB33-4162-89FE-5EB1BF7A693A}" type="slidenum">
              <a:rPr lang="en-IE" smtClean="0"/>
              <a:t>‹#›</a:t>
            </a:fld>
            <a:endParaRPr lang="en-IE"/>
          </a:p>
        </p:txBody>
      </p:sp>
    </p:spTree>
    <p:extLst>
      <p:ext uri="{BB962C8B-B14F-4D97-AF65-F5344CB8AC3E}">
        <p14:creationId xmlns:p14="http://schemas.microsoft.com/office/powerpoint/2010/main" val="159988863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58.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118.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notesMaster" Target="../notesMasters/notesMaster1.xml"/><Relationship Id="rId1" Type="http://schemas.openxmlformats.org/officeDocument/2006/relationships/tags" Target="../tags/tag120.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0.xml"/><Relationship Id="rId2" Type="http://schemas.openxmlformats.org/officeDocument/2006/relationships/notesMaster" Target="../notesMasters/notesMaster1.xml"/><Relationship Id="rId1" Type="http://schemas.openxmlformats.org/officeDocument/2006/relationships/tags" Target="../tags/tag122.xml"/></Relationships>
</file>

<file path=ppt/notesSlides/_rels/notesSlide61.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notesMaster" Target="../notesMasters/notesMaster1.xml"/><Relationship Id="rId1" Type="http://schemas.openxmlformats.org/officeDocument/2006/relationships/tags" Target="../tags/tag124.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2.xml"/><Relationship Id="rId2" Type="http://schemas.openxmlformats.org/officeDocument/2006/relationships/notesMaster" Target="../notesMasters/notesMaster1.xml"/><Relationship Id="rId1" Type="http://schemas.openxmlformats.org/officeDocument/2006/relationships/tags" Target="../tags/tag126.xml"/></Relationships>
</file>

<file path=ppt/notesSlides/_rels/notesSlide63.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128.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130.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132.xml"/></Relationships>
</file>

<file path=ppt/notesSlides/_rels/notesSlide66.xml.rels><?xml version="1.0" encoding="UTF-8" standalone="yes"?>
<Relationships xmlns="http://schemas.openxmlformats.org/package/2006/relationships"><Relationship Id="rId3" Type="http://schemas.openxmlformats.org/officeDocument/2006/relationships/slide" Target="../slides/slide66.xml"/><Relationship Id="rId2" Type="http://schemas.openxmlformats.org/officeDocument/2006/relationships/notesMaster" Target="../notesMasters/notesMaster1.xml"/><Relationship Id="rId1" Type="http://schemas.openxmlformats.org/officeDocument/2006/relationships/tags" Target="../tags/tag134.xml"/></Relationships>
</file>

<file path=ppt/notesSlides/_rels/notesSlide67.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ags" Target="../tags/tag136.xml"/></Relationships>
</file>

<file path=ppt/notesSlides/_rels/notesSlide68.xml.rels><?xml version="1.0" encoding="UTF-8" standalone="yes"?>
<Relationships xmlns="http://schemas.openxmlformats.org/package/2006/relationships"><Relationship Id="rId3" Type="http://schemas.openxmlformats.org/officeDocument/2006/relationships/slide" Target="../slides/slide68.xml"/><Relationship Id="rId2" Type="http://schemas.openxmlformats.org/officeDocument/2006/relationships/notesMaster" Target="../notesMasters/notesMaster1.xml"/><Relationship Id="rId1" Type="http://schemas.openxmlformats.org/officeDocument/2006/relationships/tags" Target="../tags/tag138.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a:t>
            </a:fld>
            <a:endParaRPr lang="en-IE"/>
          </a:p>
        </p:txBody>
      </p:sp>
    </p:spTree>
    <p:extLst>
      <p:ext uri="{BB962C8B-B14F-4D97-AF65-F5344CB8AC3E}">
        <p14:creationId xmlns:p14="http://schemas.microsoft.com/office/powerpoint/2010/main" val="153454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C5488-015C-2AD7-B7A6-78E12BF24E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249798-4A6A-FDF4-A8F1-C3283FB987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FEF9DC-0EF3-FA7A-4E18-CE2CB5B0E7D4}"/>
              </a:ext>
            </a:extLst>
          </p:cNvPr>
          <p:cNvSpPr>
            <a:spLocks noGrp="1"/>
          </p:cNvSpPr>
          <p:nvPr>
            <p:ph type="body" idx="1"/>
          </p:nvPr>
        </p:nvSpPr>
        <p:spPr/>
        <p:txBody>
          <a:bodyPr/>
          <a:lstStyle/>
          <a:p>
            <a:r>
              <a:rPr lang="en-US" dirty="0"/>
              <a:t>On that note we will be uploading a new guidance document soon. There are a few small wording changes, all changes are noted in the document history on the second page of the guidance. The main change is to the second question in section 8.8 Politically Exposed Person. Previously this question asked for the No. of beneficial owners of your legal entity customers who are PEPs but following guidance from AMLA this will be changed to the No. of legal entity customers whose beneficial owners include at least one PEP. So for example if you have a legal entity customer established in France that has 3 beneficial owners who are PEPs this will just count as one. </a:t>
            </a:r>
          </a:p>
        </p:txBody>
      </p:sp>
      <p:sp>
        <p:nvSpPr>
          <p:cNvPr id="4" name="Header Placeholder 3">
            <a:extLst>
              <a:ext uri="{FF2B5EF4-FFF2-40B4-BE49-F238E27FC236}">
                <a16:creationId xmlns:a16="http://schemas.microsoft.com/office/drawing/2014/main" id="{3B7C72FA-96EB-292C-EFBA-5F11728950B0}"/>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7275BFC-BB50-C32D-05E3-3FAEEA177413}"/>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7232E666-5C21-4BD9-FDEB-A72499CC36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648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1333A-0972-5F21-B441-1FAEAC3BF0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8ADA9C-DEA1-D1AB-3B80-3CEFFC00F7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596715-5572-2E20-197A-C4003B3601EC}"/>
              </a:ext>
            </a:extLst>
          </p:cNvPr>
          <p:cNvSpPr>
            <a:spLocks noGrp="1"/>
          </p:cNvSpPr>
          <p:nvPr>
            <p:ph type="body" idx="1"/>
          </p:nvPr>
        </p:nvSpPr>
        <p:spPr/>
        <p:txBody>
          <a:bodyPr/>
          <a:lstStyle/>
          <a:p>
            <a:r>
              <a:rPr lang="en-US" dirty="0"/>
              <a:t>There is another minor change to the Excel/Guidance placement but it makes no difference to the actual question asked or the technical files, it is purely to aid understanding of the question. We received a number of questions about question HBB “Total number of customers with high risk activities”. It’s placement in the Sector section seemed to cause confusion we people thinking it referred to the list of sectors in the next question so we’ve just moved it up into the customer segments section as the questions refers to the number of customers with any of the high risk activities listed in Annex III of Regulation (EU) 2024/1624 </a:t>
            </a:r>
          </a:p>
        </p:txBody>
      </p:sp>
      <p:sp>
        <p:nvSpPr>
          <p:cNvPr id="4" name="Header Placeholder 3">
            <a:extLst>
              <a:ext uri="{FF2B5EF4-FFF2-40B4-BE49-F238E27FC236}">
                <a16:creationId xmlns:a16="http://schemas.microsoft.com/office/drawing/2014/main" id="{7D0E0FF0-F041-5112-2692-26068647FAD4}"/>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A2FF49A-9593-FE73-86FB-5B8878EF2DD9}"/>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B5963CBC-F6E0-3989-4562-49DA484EB02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501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18917-ED63-8561-8563-044468CDB4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4AA63A-1ED5-BF38-F396-F580E8A07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DBAA59-45F5-B7D3-D490-8B8FAA0E7B4D}"/>
              </a:ext>
            </a:extLst>
          </p:cNvPr>
          <p:cNvSpPr>
            <a:spLocks noGrp="1"/>
          </p:cNvSpPr>
          <p:nvPr>
            <p:ph type="body" idx="1"/>
          </p:nvPr>
        </p:nvSpPr>
        <p:spPr/>
        <p:txBody>
          <a:bodyPr/>
          <a:lstStyle/>
          <a:p>
            <a:r>
              <a:rPr lang="en-IE" dirty="0"/>
              <a:t>If you are a part of a group that has multiple institutions that are regulated by the Central Bank of Ireland then each individual institution must submit an REQ. </a:t>
            </a:r>
          </a:p>
          <a:p>
            <a:endParaRPr lang="en-IE" dirty="0"/>
          </a:p>
          <a:p>
            <a:r>
              <a:rPr lang="en-IE" dirty="0"/>
              <a:t>This is in contrast to an individual firm with multiple authorisations, such a firm will only have to submit one REQ. </a:t>
            </a:r>
          </a:p>
        </p:txBody>
      </p:sp>
      <p:sp>
        <p:nvSpPr>
          <p:cNvPr id="4" name="Header Placeholder 3">
            <a:extLst>
              <a:ext uri="{FF2B5EF4-FFF2-40B4-BE49-F238E27FC236}">
                <a16:creationId xmlns:a16="http://schemas.microsoft.com/office/drawing/2014/main" id="{B9E1BEC0-71F9-91B4-7F98-4E8178061CDF}"/>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DF32D82-7316-BC46-D04E-2E2893705212}"/>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4EDAA520-E1EC-080D-FE07-14725219CE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8539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94A4F-93C2-A6E4-22BD-F0DDBA6E0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1F655-8E56-F967-92E7-152BBCC7D2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2A5C65-0463-9A55-F88C-02E5A15F93C7}"/>
              </a:ext>
            </a:extLst>
          </p:cNvPr>
          <p:cNvSpPr>
            <a:spLocks noGrp="1"/>
          </p:cNvSpPr>
          <p:nvPr>
            <p:ph type="body" idx="1"/>
          </p:nvPr>
        </p:nvSpPr>
        <p:spPr/>
        <p:txBody>
          <a:bodyPr/>
          <a:lstStyle/>
          <a:p>
            <a:pPr lvl="0" algn="l">
              <a:defRPr/>
            </a:pPr>
            <a:r>
              <a:rPr kumimoji="0" lang="en-US" sz="1200" b="1"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Only data written </a:t>
            </a:r>
            <a:r>
              <a:rPr lang="en-US" b="1" dirty="0">
                <a:solidFill>
                  <a:srgbClr val="09506C"/>
                </a:solidFill>
                <a:latin typeface="Lato Black" panose="020F0A02020204030203" pitchFamily="34" charset="0"/>
              </a:rPr>
              <a:t>from the Irish institution </a:t>
            </a:r>
            <a:r>
              <a:rPr kumimoji="0" lang="en-US" sz="1200" b="1"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should be reported – do not include data written from branches</a:t>
            </a:r>
          </a:p>
          <a:p>
            <a:pPr lvl="0" algn="l">
              <a:defRPr/>
            </a:pPr>
            <a:endParaRPr kumimoji="0" lang="en-US" sz="1200" b="1"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endParaRPr>
          </a:p>
          <a:p>
            <a:pPr lvl="0" algn="l">
              <a:defRPr/>
            </a:pPr>
            <a:r>
              <a:rPr kumimoji="0" lang="en-US" sz="1200" b="1" i="0" u="none" strike="noStrike" kern="1200" cap="none" spc="0" normalizeH="0" baseline="0" noProof="0" dirty="0">
                <a:ln>
                  <a:noFill/>
                </a:ln>
                <a:solidFill>
                  <a:srgbClr val="09506C"/>
                </a:solidFill>
                <a:effectLst/>
                <a:uLnTx/>
                <a:uFillTx/>
                <a:latin typeface="Lato Black" panose="020F0A02020204030203" pitchFamily="34" charset="0"/>
                <a:ea typeface="+mn-ea"/>
                <a:cs typeface="+mn-cs"/>
              </a:rPr>
              <a:t>We received a question asking if UK business should be included. </a:t>
            </a:r>
            <a:r>
              <a:rPr lang="en-US" sz="1200" b="0" i="0" u="none" strike="noStrike" kern="1200" dirty="0">
                <a:solidFill>
                  <a:schemeClr val="tx1"/>
                </a:solidFill>
                <a:effectLst/>
                <a:latin typeface="+mn-lt"/>
                <a:ea typeface="+mn-ea"/>
                <a:cs typeface="+mn-cs"/>
              </a:rPr>
              <a:t>UK </a:t>
            </a:r>
            <a:r>
              <a:rPr lang="en-US" sz="1200" b="1" i="0" u="none" strike="noStrike" kern="1200" dirty="0">
                <a:solidFill>
                  <a:schemeClr val="tx1"/>
                </a:solidFill>
                <a:effectLst/>
                <a:latin typeface="+mn-lt"/>
                <a:ea typeface="+mn-ea"/>
                <a:cs typeface="+mn-cs"/>
              </a:rPr>
              <a:t>branch business</a:t>
            </a:r>
            <a:r>
              <a:rPr lang="en-US" sz="1200" b="0" i="0" u="none" strike="noStrike" kern="1200" dirty="0">
                <a:solidFill>
                  <a:schemeClr val="tx1"/>
                </a:solidFill>
                <a:effectLst/>
                <a:latin typeface="+mn-lt"/>
                <a:ea typeface="+mn-ea"/>
                <a:cs typeface="+mn-cs"/>
              </a:rPr>
              <a:t> (or any branch business) should not be included but business written from the Irish institution to the UK should be included. </a:t>
            </a:r>
            <a:endParaRPr lang="en-US" dirty="0">
              <a:solidFill>
                <a:srgbClr val="09506C"/>
              </a:solidFill>
            </a:endParaRPr>
          </a:p>
          <a:p>
            <a:endParaRPr lang="en-IE" dirty="0"/>
          </a:p>
        </p:txBody>
      </p:sp>
      <p:sp>
        <p:nvSpPr>
          <p:cNvPr id="4" name="Header Placeholder 3">
            <a:extLst>
              <a:ext uri="{FF2B5EF4-FFF2-40B4-BE49-F238E27FC236}">
                <a16:creationId xmlns:a16="http://schemas.microsoft.com/office/drawing/2014/main" id="{ACC8FCF4-354B-1CCB-0FBE-39E542BBCB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DCE21D7-60BA-2EBA-4B60-B3925015EE3C}"/>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1138BFEC-9237-C847-ADC9-3E357C191A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2527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B8810-616A-CD23-5F08-76ED6E9B75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D7F854-7078-6816-DFD9-B28BC5D9FE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A42AC9-8D32-9A1D-AC3A-5305DF07D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Except for Sections 8.2.2 International Presence</a:t>
            </a:r>
          </a:p>
        </p:txBody>
      </p:sp>
      <p:sp>
        <p:nvSpPr>
          <p:cNvPr id="4" name="Header Placeholder 3">
            <a:extLst>
              <a:ext uri="{FF2B5EF4-FFF2-40B4-BE49-F238E27FC236}">
                <a16:creationId xmlns:a16="http://schemas.microsoft.com/office/drawing/2014/main" id="{EF3593DD-5D13-D9A7-B60D-7A9894695BE3}"/>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E58C5A-F278-0F77-E585-4008377B2723}"/>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BFCB3BFE-92BD-7A90-C878-9C2509609A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8474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4E615-64BA-99EB-BF07-ECCB61DDF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C4019D-14C0-B357-6ECA-2AD0BC029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EFBEAD-560A-2CAE-EF54-F755A609329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8.4.16 Group Wide AML/CFT Framework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If the legal structure of your institution is reported as "Parent_ of_group" within the EEA or "Stand_alone_entity", it is required to report all information for these two sections in an aggregated manner for all of your firm’s entities</a:t>
            </a:r>
            <a:endParaRPr lang="en-IE" dirty="0"/>
          </a:p>
        </p:txBody>
      </p:sp>
      <p:sp>
        <p:nvSpPr>
          <p:cNvPr id="4" name="Header Placeholder 3">
            <a:extLst>
              <a:ext uri="{FF2B5EF4-FFF2-40B4-BE49-F238E27FC236}">
                <a16:creationId xmlns:a16="http://schemas.microsoft.com/office/drawing/2014/main" id="{2CAFF6FC-9B5F-6A0B-CF92-E7044264E296}"/>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A3FA5C0C-C733-71A7-E0C1-570E8F9104F3}"/>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1AA48BFC-2312-4438-DAB2-F53B028102F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4208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026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965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One of the most important things to ensure you have correct is the naming convention and as your file will not be accepted unless it is named correctly. </a:t>
            </a:r>
          </a:p>
          <a:p>
            <a:endParaRPr lang="en-IE" dirty="0"/>
          </a:p>
          <a:p>
            <a:r>
              <a:rPr lang="en-IE" dirty="0"/>
              <a:t>The file name must follow the naming convention in the slide.  The C code, the reporting date and the return code, which is A05 for Life Insurers. </a:t>
            </a:r>
          </a:p>
          <a:p>
            <a:endParaRPr lang="en-IE" dirty="0"/>
          </a:p>
          <a:p>
            <a:r>
              <a:rPr lang="en-IE" dirty="0"/>
              <a:t>There is an example of a valid naming convention at the bottom for firm 12345</a:t>
            </a:r>
          </a:p>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3688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custDataLst>
              <p:tags r:id="rId1"/>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122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15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20</a:t>
            </a:fld>
            <a:endParaRPr lang="en-IE"/>
          </a:p>
        </p:txBody>
      </p:sp>
    </p:spTree>
    <p:extLst>
      <p:ext uri="{BB962C8B-B14F-4D97-AF65-F5344CB8AC3E}">
        <p14:creationId xmlns:p14="http://schemas.microsoft.com/office/powerpoint/2010/main" val="1898454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6E534-57D7-C14C-7A64-B91D6F45A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13672-21DA-507D-C8D5-E51529B78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925EC2-C01B-F8E4-7D54-0F28069F64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step change needed 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red circle – mainly the XML (the file you will submit on the portal) and XSD files (the file with the rules). Niamh has already mentioned CBI portal/test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to the left of this circle – excel, in house software and purchased software. Or maybe you don’t leave the circle and choose purely to work in XML. This is a choice to be made on a firm by firm basis. There are no right or wrong answers 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all firms will be submitting a single XML file. Uploading this XML file onto the Portal to see if the passes the rules in the XSD file (which is attached to the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want to walk you through some key insights we've gained that will help you submit a valid XML file right from the start. </a:t>
            </a:r>
          </a:p>
        </p:txBody>
      </p:sp>
      <p:sp>
        <p:nvSpPr>
          <p:cNvPr id="4" name="Header Placeholder 3">
            <a:extLst>
              <a:ext uri="{FF2B5EF4-FFF2-40B4-BE49-F238E27FC236}">
                <a16:creationId xmlns:a16="http://schemas.microsoft.com/office/drawing/2014/main" id="{760A59FB-08E1-9DA9-78D3-F2DED68970A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47CB98F-8C57-5A9A-6C4C-314B0D7C2360}"/>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EC9F852C-518C-4C86-0441-B2DA03B9CE7E}"/>
              </a:ext>
            </a:extLst>
          </p:cNvPr>
          <p:cNvSpPr>
            <a:spLocks noGrp="1"/>
          </p:cNvSpPr>
          <p:nvPr>
            <p:ph type="sldNum" sz="quarter" idx="5"/>
          </p:nvPr>
        </p:nvSpPr>
        <p:spPr/>
        <p:txBody>
          <a:bodyPr/>
          <a:lstStyle/>
          <a:p>
            <a:fld id="{EDF0A2F2-EB33-4162-89FE-5EB1BF7A693A}" type="slidenum">
              <a:rPr lang="en-IE" smtClean="0"/>
              <a:t>21</a:t>
            </a:fld>
            <a:endParaRPr lang="en-IE"/>
          </a:p>
        </p:txBody>
      </p:sp>
    </p:spTree>
    <p:extLst>
      <p:ext uri="{BB962C8B-B14F-4D97-AF65-F5344CB8AC3E}">
        <p14:creationId xmlns:p14="http://schemas.microsoft.com/office/powerpoint/2010/main" val="3841113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37189-FFEE-C11A-5CBA-B558CD61F2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92026A-1736-AAFB-6C48-350142F9E8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1C042-8D5F-FDEC-46F7-362CD186F5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step change needed 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red circle – mainly the XML (the file you will submit on the portal) and XSD files (the file with the rules). Niamh has already mentioned CBI portal/test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to the left of this circle – excel, in house software and purchased software. Or maybe you don’t leave the circle and choose purely to work in XML. This is a choice to be made on a firm by firm basis. There are no right or wrong answers 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all firms will be submitting a single XML file. Uploading this XML file onto the Portal to see if the passes the rules in the XSD file (which is attached to the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want to walk you through some key insights we've gained that will help you submit a valid XML file right from the start. </a:t>
            </a:r>
          </a:p>
        </p:txBody>
      </p:sp>
      <p:sp>
        <p:nvSpPr>
          <p:cNvPr id="4" name="Header Placeholder 3">
            <a:extLst>
              <a:ext uri="{FF2B5EF4-FFF2-40B4-BE49-F238E27FC236}">
                <a16:creationId xmlns:a16="http://schemas.microsoft.com/office/drawing/2014/main" id="{CC2E8AB3-70CC-2CE2-A97F-AB573CAE10FD}"/>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3C0A1277-3BFC-969F-7735-E556564F57A4}"/>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705887A9-56EB-1672-E947-51FBD85A6802}"/>
              </a:ext>
            </a:extLst>
          </p:cNvPr>
          <p:cNvSpPr>
            <a:spLocks noGrp="1"/>
          </p:cNvSpPr>
          <p:nvPr>
            <p:ph type="sldNum" sz="quarter" idx="5"/>
          </p:nvPr>
        </p:nvSpPr>
        <p:spPr/>
        <p:txBody>
          <a:bodyPr/>
          <a:lstStyle/>
          <a:p>
            <a:fld id="{EDF0A2F2-EB33-4162-89FE-5EB1BF7A693A}" type="slidenum">
              <a:rPr lang="en-IE" smtClean="0"/>
              <a:t>22</a:t>
            </a:fld>
            <a:endParaRPr lang="en-IE"/>
          </a:p>
        </p:txBody>
      </p:sp>
    </p:spTree>
    <p:extLst>
      <p:ext uri="{BB962C8B-B14F-4D97-AF65-F5344CB8AC3E}">
        <p14:creationId xmlns:p14="http://schemas.microsoft.com/office/powerpoint/2010/main" val="1070889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23</a:t>
            </a:fld>
            <a:endParaRPr lang="en-IE"/>
          </a:p>
        </p:txBody>
      </p:sp>
    </p:spTree>
    <p:extLst>
      <p:ext uri="{BB962C8B-B14F-4D97-AF65-F5344CB8AC3E}">
        <p14:creationId xmlns:p14="http://schemas.microsoft.com/office/powerpoint/2010/main" val="1448604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contains a lot of information, so it can look intimidating at first glance. But let’s break down two examples to see the kind of vital rules it contains.</a:t>
            </a:r>
          </a:p>
          <a:p>
            <a:pPr>
              <a:lnSpc>
                <a:spcPct val="107000"/>
              </a:lnSpc>
              <a:spcAft>
                <a:spcPts val="1200"/>
              </a:spcAft>
              <a:buNone/>
            </a:pPr>
            <a:endParaRPr lang="en-IE" sz="1100" b="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we have an 'enumeration list' for the legal structure of your company. As you can see, there are exactly four valid options. The data you submit in your XML file </a:t>
            </a:r>
            <a:r>
              <a:rPr lang="en-IE" sz="1200" b="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must</a:t>
            </a: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formatted to match one of these items perfectly.</a:t>
            </a:r>
          </a:p>
          <a:p>
            <a:pPr>
              <a:lnSpc>
                <a:spcPct val="107000"/>
              </a:lnSpc>
              <a:spcAft>
                <a:spcPts val="800"/>
              </a:spcAft>
              <a:buNone/>
            </a:pPr>
            <a:endParaRPr lang="en-IE" sz="1100" b="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Second, we see the definition for a decimal value. The rule here is clear: your number can have up to 20 digits in total, with no more than 6 of those being after the decimal point. Any other format will cause a validation error.</a:t>
            </a:r>
          </a:p>
          <a:p>
            <a:pPr>
              <a:lnSpc>
                <a:spcPct val="107000"/>
              </a:lnSpc>
              <a:spcAft>
                <a:spcPts val="800"/>
              </a:spcAft>
              <a:buNone/>
            </a:pPr>
            <a:endParaRPr lang="en-IE" sz="1100" b="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b="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These are just two small examples from a very large file, but they illustrate how the XSD is packed with precise, critical information that is essential for a successful submission. Much of the information within the XSD is only contained within the XSD. </a:t>
            </a:r>
            <a:endParaRPr lang="en-IE" sz="1100" b="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b="0"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24</a:t>
            </a:fld>
            <a:endParaRPr lang="en-IE"/>
          </a:p>
        </p:txBody>
      </p:sp>
    </p:spTree>
    <p:extLst>
      <p:ext uri="{BB962C8B-B14F-4D97-AF65-F5344CB8AC3E}">
        <p14:creationId xmlns:p14="http://schemas.microsoft.com/office/powerpoint/2010/main" val="1693616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go deeper into the XSD, you'll find there are two different ways that tables are structured. It is crucial to understand the difference, as it changes how you build your XML.</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r>
              <a:rPr lang="en-IE" sz="1100" dirty="0">
                <a:effectLst/>
                <a:latin typeface="Calibri" panose="020F0502020204030204" pitchFamily="34" charset="0"/>
                <a:ea typeface="Calibri" panose="020F0502020204030204" pitchFamily="34" charset="0"/>
                <a:cs typeface="Times New Roman" panose="02020603050405020304" pitchFamily="18" charset="0"/>
              </a:rPr>
              <a:t>We have named these </a:t>
            </a:r>
            <a:r>
              <a:rPr lang="en-IE" sz="11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 and Table Structure B.</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up is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Let’s use the Politically Exposed Person table as an example.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wish to highlight a number of key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Technical identifiers (to be used in the XML file)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rows are usually different (although not always the case)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defined</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strictly required </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25</a:t>
            </a:fld>
            <a:endParaRPr lang="en-IE"/>
          </a:p>
        </p:txBody>
      </p:sp>
    </p:spTree>
    <p:extLst>
      <p:ext uri="{BB962C8B-B14F-4D97-AF65-F5344CB8AC3E}">
        <p14:creationId xmlns:p14="http://schemas.microsoft.com/office/powerpoint/2010/main" val="830696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26</a:t>
            </a:fld>
            <a:endParaRPr lang="en-IE"/>
          </a:p>
        </p:txBody>
      </p:sp>
    </p:spTree>
    <p:extLst>
      <p:ext uri="{BB962C8B-B14F-4D97-AF65-F5344CB8AC3E}">
        <p14:creationId xmlns:p14="http://schemas.microsoft.com/office/powerpoint/2010/main" val="36043033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Okay, so we've looked at the XSD blueprint. Now let's talk about the final file you'll actually submit: the </a:t>
            </a:r>
            <a:r>
              <a:rPr lang="en-IE" sz="1200" b="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file</a:t>
            </a:r>
            <a:r>
              <a:rPr lang="en-IE" sz="120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Regardless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of whether you use Excel or other software to gather your data, the final output must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always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a XML file that perfectly follows the XSD's rules.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effectLst/>
                <a:latin typeface="Calibri" panose="020F0502020204030204" pitchFamily="34" charset="0"/>
                <a:ea typeface="Calibri" panose="020F0502020204030204" pitchFamily="34" charset="0"/>
                <a:cs typeface="Times New Roman" panose="02020603050405020304" pitchFamily="18" charset="0"/>
              </a:rPr>
              <a:t>On the CBI website we have published a ZIP file. If you download and look inside the ZIP file you will see many useful documents. </a:t>
            </a:r>
          </a:p>
          <a:p>
            <a:pPr>
              <a:lnSpc>
                <a:spcPct val="107000"/>
              </a:lnSpc>
              <a:spcAft>
                <a:spcPts val="800"/>
              </a:spcAft>
              <a:buNone/>
            </a:pP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1200" dirty="0">
                <a:effectLst/>
                <a:latin typeface="Calibri" panose="020F0502020204030204" pitchFamily="34" charset="0"/>
                <a:ea typeface="Calibri" panose="020F0502020204030204" pitchFamily="34" charset="0"/>
                <a:cs typeface="Times New Roman" panose="02020603050405020304" pitchFamily="18" charset="0"/>
              </a:rPr>
              <a:t>We can see the XSD file I just mentioned, the excel version of the REQ, the guidance (which</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contains essential information).</a:t>
            </a:r>
          </a:p>
          <a:p>
            <a:pPr>
              <a:lnSpc>
                <a:spcPct val="107000"/>
              </a:lnSpc>
              <a:spcAft>
                <a:spcPts val="1200"/>
              </a:spcAft>
              <a:buNone/>
            </a:pPr>
            <a:endParaRPr lang="en-IE" sz="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4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But I wish to draw your attention to the </a:t>
            </a:r>
            <a:r>
              <a:rPr lang="en-IE" sz="14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two valid XML examples </a:t>
            </a:r>
            <a:r>
              <a:rPr lang="en-IE" sz="14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on the CBI website. There are two files as one is a worked example and one is a “blank” file. </a:t>
            </a:r>
            <a:endParaRPr lang="en-IE" dirty="0"/>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27</a:t>
            </a:fld>
            <a:endParaRPr lang="en-IE"/>
          </a:p>
        </p:txBody>
      </p:sp>
    </p:spTree>
    <p:extLst>
      <p:ext uri="{BB962C8B-B14F-4D97-AF65-F5344CB8AC3E}">
        <p14:creationId xmlns:p14="http://schemas.microsoft.com/office/powerpoint/2010/main" val="3406279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If you open these samples files you will see an XML file which is 100% accurate again the XSD.</a:t>
            </a:r>
          </a:p>
          <a:p>
            <a:endParaRPr lang="en-IE" dirty="0"/>
          </a:p>
          <a:p>
            <a:r>
              <a:rPr lang="en-IE" dirty="0"/>
              <a:t>They will also pass the 4 data quality checks that will be discussed later. </a:t>
            </a:r>
          </a:p>
          <a:p>
            <a:endParaRPr lang="en-IE" dirty="0"/>
          </a:p>
          <a:p>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would highly recommend look at the xml examples. They will show you what to report is a section/question is not applicable to you, could well be a good starting point in building your xml file or at the very least will be some useful worked examples as references. </a:t>
            </a:r>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28</a:t>
            </a:fld>
            <a:endParaRPr lang="en-IE"/>
          </a:p>
        </p:txBody>
      </p:sp>
    </p:spTree>
    <p:extLst>
      <p:ext uri="{BB962C8B-B14F-4D97-AF65-F5344CB8AC3E}">
        <p14:creationId xmlns:p14="http://schemas.microsoft.com/office/powerpoint/2010/main" val="42729704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120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Moving on to look at the XML file in a little more detail. </a:t>
            </a:r>
          </a:p>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It's important to recognize the two different ways tables are built in the XML.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 and 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way to complete each table structure in is very different.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build the XML file for table structure A, two items have to be reviewed in the guidance: the first column “REF” and the third column “Description”.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“REF” identifies the code associated to the specific data point while “Description” includes the Data Type for each data point.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three different “REFs” are needed; HAR, HAS and HAT. In the third column we can see that the respective Data Types for these three fields under “Description” are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IntegerValue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DecimalValue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HAR, HAS and HAT with their respective data types.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29</a:t>
            </a:fld>
            <a:endParaRPr lang="en-IE"/>
          </a:p>
        </p:txBody>
      </p:sp>
    </p:spTree>
    <p:extLst>
      <p:ext uri="{BB962C8B-B14F-4D97-AF65-F5344CB8AC3E}">
        <p14:creationId xmlns:p14="http://schemas.microsoft.com/office/powerpoint/2010/main" val="3262945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C02AC-00C8-9C44-D1A8-52FB21553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749F8-1A5B-0112-48F5-985A0130A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182CA-4C6B-8A0E-574B-B3804826F4C4}"/>
              </a:ext>
            </a:extLst>
          </p:cNvPr>
          <p:cNvSpPr>
            <a:spLocks noGrp="1"/>
          </p:cNvSpPr>
          <p:nvPr>
            <p:ph type="body" idx="1"/>
          </p:nvPr>
        </p:nvSpPr>
        <p:spPr/>
        <p:txBody>
          <a:bodyPr/>
          <a:lstStyle/>
          <a:p>
            <a:pPr lvl="1">
              <a:buFont typeface="Lato" panose="020F0502020204030203" pitchFamily="34" charset="0"/>
              <a:buNone/>
            </a:pPr>
            <a:r>
              <a:rPr lang="en-IE" sz="1600" b="0" dirty="0"/>
              <a:t>Several factors contributed to the decision to introduce the new REQ. </a:t>
            </a:r>
          </a:p>
          <a:p>
            <a:pPr lvl="1">
              <a:buFont typeface="Lato" panose="020F0502020204030203" pitchFamily="34" charset="0"/>
              <a:buNone/>
            </a:pPr>
            <a:endParaRPr lang="en-IE" sz="1600" b="0" dirty="0"/>
          </a:p>
          <a:p>
            <a:pPr marL="457200" marR="0" lvl="1" indent="0" algn="l" defTabSz="914400" rtl="0" eaLnBrk="1" fontAlgn="auto" latinLnBrk="0" hangingPunct="1">
              <a:lnSpc>
                <a:spcPct val="100000"/>
              </a:lnSpc>
              <a:spcBef>
                <a:spcPts val="0"/>
              </a:spcBef>
              <a:spcAft>
                <a:spcPts val="0"/>
              </a:spcAft>
              <a:buClrTx/>
              <a:buSzTx/>
              <a:buFont typeface="Lato" panose="020F0502020204030203" pitchFamily="34" charset="0"/>
              <a:buNone/>
              <a:tabLst/>
              <a:defRPr/>
            </a:pPr>
            <a:r>
              <a:rPr lang="en-IE" sz="1600" b="0" dirty="0"/>
              <a:t>The Central Bank has transformed our strategy </a:t>
            </a:r>
            <a:r>
              <a:rPr lang="en-US" sz="1600" b="0" dirty="0"/>
              <a:t>to accelerate the evolution of our risk-based supervisory approach, such that it becomes more data-driven, agile and scalable whilst having regard for FATF standards and recommendations. The new REQ </a:t>
            </a:r>
            <a:r>
              <a:rPr lang="en-IE" sz="1200" b="0" kern="1200" dirty="0">
                <a:solidFill>
                  <a:schemeClr val="tx1"/>
                </a:solidFill>
                <a:effectLst/>
                <a:latin typeface="+mn-lt"/>
                <a:ea typeface="+mn-ea"/>
                <a:cs typeface="+mn-cs"/>
              </a:rPr>
              <a:t>is also required in the context of meeting our obligations </a:t>
            </a:r>
            <a:r>
              <a:rPr lang="en-US" sz="1600" b="0" kern="1200" dirty="0">
                <a:solidFill>
                  <a:schemeClr val="tx1"/>
                </a:solidFill>
                <a:effectLst/>
                <a:latin typeface="+mn-lt"/>
                <a:ea typeface="+mn-ea"/>
                <a:cs typeface="+mn-cs"/>
              </a:rPr>
              <a:t>to</a:t>
            </a:r>
            <a:r>
              <a:rPr lang="en-US" sz="1600" b="0" dirty="0"/>
              <a:t> AMLA. AMLA will coordinate national authorities to ensure the correct and consistent application of EU rules and this REQ </a:t>
            </a:r>
            <a:r>
              <a:rPr lang="en-IE" sz="1200" b="0" kern="1200" dirty="0">
                <a:solidFill>
                  <a:schemeClr val="tx1"/>
                </a:solidFill>
                <a:effectLst/>
                <a:latin typeface="+mn-lt"/>
                <a:ea typeface="+mn-ea"/>
                <a:cs typeface="+mn-cs"/>
              </a:rPr>
              <a:t>will seek to cover the RTS risk rating data points that are required to be collected on behalf of AMLA</a:t>
            </a:r>
            <a:r>
              <a:rPr lang="en-US" sz="1600" b="0" dirty="0"/>
              <a:t>. </a:t>
            </a:r>
            <a:endParaRPr lang="en-IE" b="0" dirty="0"/>
          </a:p>
          <a:p>
            <a:endParaRPr lang="en-IE" b="0" dirty="0"/>
          </a:p>
          <a:p>
            <a:r>
              <a:rPr lang="en-IE" b="0" dirty="0"/>
              <a:t>Whilst a number of the data points will be used to risk rate the firms there are also a number of other uses for the data points.</a:t>
            </a:r>
          </a:p>
          <a:p>
            <a:endParaRPr lang="en-IE" b="0" dirty="0"/>
          </a:p>
          <a:p>
            <a:r>
              <a:rPr lang="en-IE" b="0" dirty="0"/>
              <a:t>Answering No to a question is not necessarily a Red Flag as some data points will not be used for risk rating, some are included to feed into National Risk Assessments, and some for Central Bank Thematic and Sectoral Reviews. REQs have been designed for each Sector but it is impossible to make an REQ that is applicable to every specifical business model. As a result of this some questions may not be relevant to your firm depending on the business model of your institution. We have had a number of questions from firms on the lines of “if the REQ is asking when a policy was last updated does that mean we must have that policy” and the answer is not necessarily, it might not be applicable for your business model. </a:t>
            </a:r>
          </a:p>
          <a:p>
            <a:endParaRPr lang="en-IE" b="0" dirty="0"/>
          </a:p>
          <a:p>
            <a:r>
              <a:rPr lang="en-IE" b="0" dirty="0"/>
              <a:t>While every question may not be applicable, every data point must be completed.</a:t>
            </a:r>
          </a:p>
          <a:p>
            <a:r>
              <a:rPr lang="en-IE" b="0" dirty="0"/>
              <a:t>The </a:t>
            </a:r>
            <a:r>
              <a:rPr lang="en-US" sz="1200" b="0" i="0" kern="1200" dirty="0">
                <a:solidFill>
                  <a:schemeClr val="tx1"/>
                </a:solidFill>
                <a:effectLst/>
                <a:latin typeface="+mn-lt"/>
                <a:ea typeface="+mn-ea"/>
                <a:cs typeface="+mn-cs"/>
              </a:rPr>
              <a:t>guidance gives details what to enter for each variable type if a question is not applicable to your institution and Stephen will go through these later.</a:t>
            </a:r>
          </a:p>
          <a:p>
            <a:endParaRPr lang="en-IE" b="0" dirty="0"/>
          </a:p>
          <a:p>
            <a:endParaRPr lang="en-IE" b="0" dirty="0"/>
          </a:p>
        </p:txBody>
      </p:sp>
      <p:sp>
        <p:nvSpPr>
          <p:cNvPr id="4" name="Header Placeholder 3">
            <a:extLst>
              <a:ext uri="{FF2B5EF4-FFF2-40B4-BE49-F238E27FC236}">
                <a16:creationId xmlns:a16="http://schemas.microsoft.com/office/drawing/2014/main" id="{FFB884EF-21DA-5B42-65B7-5CA4E34FB1D8}"/>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AA89451-FC76-59B9-3F78-274A8731A742}"/>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072AAD66-2BAD-F1F4-FD6B-E8699E82578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920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we will compare with Table structure B.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Different from Table Structure A, in this case we do not use “REF” in the same way. Now we use only the items “Identifier” and Variable Name.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Variable Name is specified under “Description” in this guidance.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can see from the guidance for HAA under “Description” is the variable name is  “EnumerationLegalStructure” while for HAB the variable name is String500.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Identifier HAA along with the variable name – with the value selected from the LegalStructure list.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While HAB we have Identifier = HAB with String500 as the variable name with some random text in this example.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30</a:t>
            </a:fld>
            <a:endParaRPr lang="en-IE"/>
          </a:p>
        </p:txBody>
      </p:sp>
    </p:spTree>
    <p:extLst>
      <p:ext uri="{BB962C8B-B14F-4D97-AF65-F5344CB8AC3E}">
        <p14:creationId xmlns:p14="http://schemas.microsoft.com/office/powerpoint/2010/main" val="22578933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To provide a quick side by side comparison of these two table structure. </a:t>
            </a:r>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31</a:t>
            </a:fld>
            <a:endParaRPr lang="en-IE"/>
          </a:p>
        </p:txBody>
      </p:sp>
    </p:spTree>
    <p:extLst>
      <p:ext uri="{BB962C8B-B14F-4D97-AF65-F5344CB8AC3E}">
        <p14:creationId xmlns:p14="http://schemas.microsoft.com/office/powerpoint/2010/main" val="2421320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32</a:t>
            </a:fld>
            <a:endParaRPr lang="en-IE"/>
          </a:p>
        </p:txBody>
      </p:sp>
    </p:spTree>
    <p:extLst>
      <p:ext uri="{BB962C8B-B14F-4D97-AF65-F5344CB8AC3E}">
        <p14:creationId xmlns:p14="http://schemas.microsoft.com/office/powerpoint/2010/main" val="3560992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 wish to highlight the 1 technical issue we are aware of. </a:t>
            </a:r>
          </a:p>
          <a:p>
            <a:endParaRPr lang="en-IE" dirty="0"/>
          </a:p>
          <a:p>
            <a:r>
              <a:rPr lang="en-IE" dirty="0"/>
              <a:t>This is related to the enumeration list CDD – where one of the values need to be updated (</a:t>
            </a:r>
            <a:r>
              <a:rPr lang="en-US" dirty="0"/>
              <a:t>Yes_only_in_enhanced_CDD_cases to </a:t>
            </a:r>
            <a:r>
              <a:rPr lang="en-US" dirty="0" err="1"/>
              <a:t>Yes_only_investment_policies</a:t>
            </a:r>
            <a:r>
              <a:rPr lang="en-US" dirty="0"/>
              <a:t>). </a:t>
            </a:r>
          </a:p>
          <a:p>
            <a:endParaRPr lang="en-US" dirty="0"/>
          </a:p>
          <a:p>
            <a:r>
              <a:rPr lang="en-US" dirty="0"/>
              <a:t>This will be changed in the all of the files we publish – XSD, guidance, xml files, excel file </a:t>
            </a:r>
            <a:r>
              <a:rPr lang="en-US" dirty="0" err="1"/>
              <a:t>etc</a:t>
            </a:r>
            <a:r>
              <a:rPr lang="en-US" dirty="0"/>
              <a:t> </a:t>
            </a:r>
            <a:r>
              <a:rPr lang="en-US" dirty="0" err="1"/>
              <a:t>etc</a:t>
            </a:r>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33</a:t>
            </a:fld>
            <a:endParaRPr lang="en-IE"/>
          </a:p>
        </p:txBody>
      </p:sp>
    </p:spTree>
    <p:extLst>
      <p:ext uri="{BB962C8B-B14F-4D97-AF65-F5344CB8AC3E}">
        <p14:creationId xmlns:p14="http://schemas.microsoft.com/office/powerpoint/2010/main" val="16881161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C72F8-06F0-B9BF-70FB-75D57F8DBB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9AB5A3-CFD1-9AB8-10B4-5A663A4536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FB22D-FC13-9E97-2DEF-AAADFFEB4735}"/>
              </a:ext>
            </a:extLst>
          </p:cNvPr>
          <p:cNvSpPr>
            <a:spLocks noGrp="1"/>
          </p:cNvSpPr>
          <p:nvPr>
            <p:ph type="body" idx="1"/>
          </p:nvPr>
        </p:nvSpPr>
        <p:spPr/>
        <p:txBody>
          <a:bodyPr/>
          <a:lstStyle/>
          <a:p>
            <a:r>
              <a:rPr lang="en-IE" dirty="0"/>
              <a:t>There is a technical limit that currently exist in the XSD.</a:t>
            </a:r>
          </a:p>
          <a:p>
            <a:endParaRPr lang="en-IE" dirty="0"/>
          </a:p>
          <a:p>
            <a:r>
              <a:rPr lang="en-IE" dirty="0"/>
              <a:t>For </a:t>
            </a:r>
            <a:r>
              <a:rPr lang="en-US" dirty="0"/>
              <a:t>Integer values, the max value allowed is 2.1 billion. This would be used for number of transactions </a:t>
            </a:r>
            <a:r>
              <a:rPr lang="en-US" dirty="0" err="1"/>
              <a:t>etc</a:t>
            </a:r>
            <a:r>
              <a:rPr lang="en-US" dirty="0"/>
              <a:t> </a:t>
            </a:r>
            <a:r>
              <a:rPr lang="en-US" dirty="0" err="1"/>
              <a:t>etc</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For </a:t>
            </a:r>
            <a:r>
              <a:rPr lang="en-US" dirty="0"/>
              <a:t>Decimal values, the max value allowed is 99 trillion. This would be used for value of transactions </a:t>
            </a:r>
            <a:r>
              <a:rPr lang="en-US" dirty="0" err="1"/>
              <a:t>etc</a:t>
            </a:r>
            <a:r>
              <a:rPr lang="en-US" dirty="0"/>
              <a:t> </a:t>
            </a:r>
            <a:r>
              <a:rPr lang="en-US" dirty="0" err="1"/>
              <a:t>etc</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need to report a value larger then please do email us with the details. I would ask you to check this and contact asap – we will not be able to put a solution in place in the days/weeks before the due date.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IE" dirty="0"/>
          </a:p>
        </p:txBody>
      </p:sp>
      <p:sp>
        <p:nvSpPr>
          <p:cNvPr id="4" name="Header Placeholder 3">
            <a:extLst>
              <a:ext uri="{FF2B5EF4-FFF2-40B4-BE49-F238E27FC236}">
                <a16:creationId xmlns:a16="http://schemas.microsoft.com/office/drawing/2014/main" id="{B412CB69-86D9-CBC8-BC4A-DF16E22BCD1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A0230DB-BF95-D428-F15D-05889D0434F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F0829BC-7102-FF93-0EDA-B7A27AF87286}"/>
              </a:ext>
            </a:extLst>
          </p:cNvPr>
          <p:cNvSpPr>
            <a:spLocks noGrp="1"/>
          </p:cNvSpPr>
          <p:nvPr>
            <p:ph type="sldNum" sz="quarter" idx="12"/>
          </p:nvPr>
        </p:nvSpPr>
        <p:spPr/>
        <p:txBody>
          <a:bodyPr/>
          <a:lstStyle/>
          <a:p>
            <a:fld id="{EDF0A2F2-EB33-4162-89FE-5EB1BF7A693A}" type="slidenum">
              <a:rPr lang="en-IE" smtClean="0"/>
              <a:t>34</a:t>
            </a:fld>
            <a:endParaRPr lang="en-IE"/>
          </a:p>
        </p:txBody>
      </p:sp>
    </p:spTree>
    <p:extLst>
      <p:ext uri="{BB962C8B-B14F-4D97-AF65-F5344CB8AC3E}">
        <p14:creationId xmlns:p14="http://schemas.microsoft.com/office/powerpoint/2010/main" val="1572347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5D892-4E6D-34C7-727F-EB27B2895A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12235-0DCE-14AA-9D87-D5914C01F4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DF4672-44DC-B3F6-ECED-76B6B5F62C53}"/>
              </a:ext>
            </a:extLst>
          </p:cNvPr>
          <p:cNvSpPr>
            <a:spLocks noGrp="1"/>
          </p:cNvSpPr>
          <p:nvPr>
            <p:ph type="body" idx="1"/>
          </p:nvPr>
        </p:nvSpPr>
        <p:spPr/>
        <p:txBody>
          <a:bodyPr/>
          <a:lstStyle/>
          <a:p>
            <a:pPr>
              <a:lnSpc>
                <a:spcPct val="107000"/>
              </a:lnSpc>
              <a:spcAft>
                <a:spcPts val="1200"/>
              </a:spcAft>
              <a:buNone/>
            </a:pPr>
            <a:endParaRPr lang="en-IE" dirty="0"/>
          </a:p>
        </p:txBody>
      </p:sp>
      <p:sp>
        <p:nvSpPr>
          <p:cNvPr id="4" name="Header Placeholder 3">
            <a:extLst>
              <a:ext uri="{FF2B5EF4-FFF2-40B4-BE49-F238E27FC236}">
                <a16:creationId xmlns:a16="http://schemas.microsoft.com/office/drawing/2014/main" id="{8421A2C1-00DB-B024-19E6-9581CADE905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8CA1ACD-9701-24E5-CE27-E7AB8942031D}"/>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0F998A1-AAF7-32B9-898F-38505F17BF79}"/>
              </a:ext>
            </a:extLst>
          </p:cNvPr>
          <p:cNvSpPr>
            <a:spLocks noGrp="1"/>
          </p:cNvSpPr>
          <p:nvPr>
            <p:ph type="sldNum" sz="quarter" idx="12"/>
          </p:nvPr>
        </p:nvSpPr>
        <p:spPr/>
        <p:txBody>
          <a:bodyPr/>
          <a:lstStyle/>
          <a:p>
            <a:fld id="{EDF0A2F2-EB33-4162-89FE-5EB1BF7A693A}" type="slidenum">
              <a:rPr lang="en-IE" smtClean="0"/>
              <a:t>35</a:t>
            </a:fld>
            <a:endParaRPr lang="en-IE"/>
          </a:p>
        </p:txBody>
      </p:sp>
    </p:spTree>
    <p:extLst>
      <p:ext uri="{BB962C8B-B14F-4D97-AF65-F5344CB8AC3E}">
        <p14:creationId xmlns:p14="http://schemas.microsoft.com/office/powerpoint/2010/main" val="16404957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36</a:t>
            </a:fld>
            <a:endParaRPr lang="en-IE"/>
          </a:p>
        </p:txBody>
      </p:sp>
    </p:spTree>
    <p:extLst>
      <p:ext uri="{BB962C8B-B14F-4D97-AF65-F5344CB8AC3E}">
        <p14:creationId xmlns:p14="http://schemas.microsoft.com/office/powerpoint/2010/main" val="6639751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need to know that all questions are mandatory.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any data point doesn’t apply to your business, you can't leave it blank. You must use the specific 'not applicable' value that you see on this slide and that is also on page 7 of the guidance. Pay special attention to date value which not applicable value is the first of January 2000.</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we look at this </a:t>
            </a:r>
            <a:r>
              <a:rPr lang="en-IE" sz="1200" b="0" i="0" u="none" strike="noStrike" kern="1200" baseline="0" dirty="0">
                <a:solidFill>
                  <a:schemeClr val="tx1"/>
                </a:solidFill>
                <a:latin typeface="+mn-lt"/>
                <a:ea typeface="+mn-ea"/>
                <a:cs typeface="+mn-cs"/>
              </a:rPr>
              <a:t>Mitigation and Control table here we can see that the not applicable values “No”, N/A or 0 have been reported.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a:p>
            <a:r>
              <a:rPr lang="en-IE" dirty="0"/>
              <a:t>LEI: legal entity identifier.</a:t>
            </a: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37</a:t>
            </a:fld>
            <a:endParaRPr lang="en-IE"/>
          </a:p>
        </p:txBody>
      </p:sp>
    </p:spTree>
    <p:extLst>
      <p:ext uri="{BB962C8B-B14F-4D97-AF65-F5344CB8AC3E}">
        <p14:creationId xmlns:p14="http://schemas.microsoft.com/office/powerpoint/2010/main" val="42223275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XML wrapper is the address on an envelope.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this wrapper is missing or incorrect, your XML file will be rejected, regardless of the data inside.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correct wrapper is shown on screen and is also on page 5 of the guidance.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wrapper you see here is specific to </a:t>
            </a:r>
            <a:r>
              <a:rPr lang="en-IE" dirty="0" err="1"/>
              <a:t>LifeInsurance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other sectors will have a different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38</a:t>
            </a:fld>
            <a:endParaRPr lang="en-IE"/>
          </a:p>
        </p:txBody>
      </p:sp>
    </p:spTree>
    <p:extLst>
      <p:ext uri="{BB962C8B-B14F-4D97-AF65-F5344CB8AC3E}">
        <p14:creationId xmlns:p14="http://schemas.microsoft.com/office/powerpoint/2010/main" val="3814208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tables in your XML file must follow a strict table order, because if not your file will be rejected.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That order is defined in the XSD schema/taxonomy.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the first table that you have to report is the 'General' table, followed by 'General International Presence', then 'Inherent Risk', and so on.</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the XML files that we have on our website follow this strict order.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39</a:t>
            </a:fld>
            <a:endParaRPr lang="en-IE"/>
          </a:p>
        </p:txBody>
      </p:sp>
    </p:spTree>
    <p:extLst>
      <p:ext uri="{BB962C8B-B14F-4D97-AF65-F5344CB8AC3E}">
        <p14:creationId xmlns:p14="http://schemas.microsoft.com/office/powerpoint/2010/main" val="1149228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3CAAA-97B2-9369-6437-47B95107D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B488F-B0B2-FC4A-5126-16BFBD91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90246-0A54-0020-8399-188BCA12AC2F}"/>
              </a:ext>
            </a:extLst>
          </p:cNvPr>
          <p:cNvSpPr>
            <a:spLocks noGrp="1"/>
          </p:cNvSpPr>
          <p:nvPr>
            <p:ph type="body" idx="1"/>
          </p:nvPr>
        </p:nvSpPr>
        <p:spPr/>
        <p:txBody>
          <a:bodyPr/>
          <a:lstStyle/>
          <a:p>
            <a:r>
              <a:rPr lang="en-IE" dirty="0"/>
              <a:t>The Central Bank AML Strategy was previously mainly driven by Onsite Inspections and Thematic Reviews. To run thematic reviews we required ad-hoc data requests from firms, going forward such data should come directly from the REQ and </a:t>
            </a:r>
            <a:r>
              <a:rPr lang="en-US" dirty="0"/>
              <a:t>the number of ad hoc data requests will therefore be reduced. </a:t>
            </a:r>
            <a:r>
              <a:rPr lang="en-IE" dirty="0"/>
              <a:t> </a:t>
            </a:r>
          </a:p>
          <a:p>
            <a:endParaRPr lang="en-IE" dirty="0"/>
          </a:p>
          <a:p>
            <a:r>
              <a:rPr lang="en-IE" sz="1200" kern="1200" dirty="0">
                <a:solidFill>
                  <a:schemeClr val="tx1"/>
                </a:solidFill>
                <a:effectLst/>
                <a:latin typeface="+mn-lt"/>
                <a:ea typeface="+mn-ea"/>
                <a:cs typeface="+mn-cs"/>
              </a:rPr>
              <a:t>Similarly, we expect the REQ data to help ensure that onsite inspections </a:t>
            </a:r>
            <a:endParaRPr lang="en-IE" dirty="0"/>
          </a:p>
        </p:txBody>
      </p:sp>
      <p:sp>
        <p:nvSpPr>
          <p:cNvPr id="4" name="Header Placeholder 3">
            <a:extLst>
              <a:ext uri="{FF2B5EF4-FFF2-40B4-BE49-F238E27FC236}">
                <a16:creationId xmlns:a16="http://schemas.microsoft.com/office/drawing/2014/main" id="{8D4A1F7C-A246-5CF6-A22A-EE34760AB9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3B99F20-7DF2-7C6E-9B0B-7C0F3842C54E}"/>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75D5853D-3816-06BE-5EE7-542A988F00B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25528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There are 5 Special characters that you need to be aware of</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They are the ones that you see in this column. It is possible that you need to use any of them in the XML file, in which case they have to be escaped, and instead you need to use these values in this other column.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company’s EEA parent name is 'Smith &amp; Jones’, you cannot use the ampersand symbol here in red. You must use </a:t>
            </a:r>
            <a:r>
              <a:rPr lang="en-IE" sz="1000" dirty="0">
                <a:solidFill>
                  <a:srgbClr val="575B5F"/>
                </a:solidFill>
                <a:effectLst/>
                <a:latin typeface="Courier New" panose="02070309020205020404" pitchFamily="49" charset="0"/>
                <a:ea typeface="Times New Roman" panose="02020603050405020304" pitchFamily="18" charset="0"/>
                <a:cs typeface="Times New Roman" panose="02020603050405020304" pitchFamily="18" charset="0"/>
              </a:rPr>
              <a:t>&amp;amp; here in green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 don't do this your XML file will be rejected.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to self: ampersand amp semicolon</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40</a:t>
            </a:fld>
            <a:endParaRPr lang="en-IE"/>
          </a:p>
        </p:txBody>
      </p:sp>
    </p:spTree>
    <p:extLst>
      <p:ext uri="{BB962C8B-B14F-4D97-AF65-F5344CB8AC3E}">
        <p14:creationId xmlns:p14="http://schemas.microsoft.com/office/powerpoint/2010/main" val="18964084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41</a:t>
            </a:fld>
            <a:endParaRPr lang="en-IE"/>
          </a:p>
        </p:txBody>
      </p:sp>
    </p:spTree>
    <p:extLst>
      <p:ext uri="{BB962C8B-B14F-4D97-AF65-F5344CB8AC3E}">
        <p14:creationId xmlns:p14="http://schemas.microsoft.com/office/powerpoint/2010/main" val="22995450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may remember that there are 2 different type of tables, table structure A and table Structure B. This rule has to do with table structure B, and it’s that no duplicate tags are allowed in table structure B.</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What we see here is part of an XML file and the problem is that the same datapoint HAA here in red was reported twice, which is incorrect. They have to be unique.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42</a:t>
            </a:fld>
            <a:endParaRPr lang="en-IE"/>
          </a:p>
        </p:txBody>
      </p:sp>
    </p:spTree>
    <p:extLst>
      <p:ext uri="{BB962C8B-B14F-4D97-AF65-F5344CB8AC3E}">
        <p14:creationId xmlns:p14="http://schemas.microsoft.com/office/powerpoint/2010/main" val="39250933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B all the data points are associated to a specific variable name.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can see, in this example the HAA data point is associated to the variable name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in the guidance. The problem is that in the XML file it was associated to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variable name in red, which is incorrect, because we see that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variable name should have been used.</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43</a:t>
            </a:fld>
            <a:endParaRPr lang="en-IE"/>
          </a:p>
        </p:txBody>
      </p:sp>
    </p:spTree>
    <p:extLst>
      <p:ext uri="{BB962C8B-B14F-4D97-AF65-F5344CB8AC3E}">
        <p14:creationId xmlns:p14="http://schemas.microsoft.com/office/powerpoint/2010/main" val="2795887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A there are some data points that have to do with lists. Those data points are the ones that you see on this table. When it comes to dealing with them you need to know that the elements that are part of these lists have to be unique.</a:t>
            </a:r>
          </a:p>
          <a:p>
            <a:pPr>
              <a:lnSpc>
                <a:spcPct val="107000"/>
              </a:lnSpc>
              <a:spcAft>
                <a:spcPts val="1200"/>
              </a:spcAft>
              <a:buNone/>
            </a:pPr>
            <a:endPar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For example, the data point HAR has to do with the </a:t>
            </a:r>
            <a:r>
              <a:rPr lang="en-IE" sz="1200" dirty="0" err="1">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CountriesEEA</a:t>
            </a: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 list. The problem here is that the same element AT Austria was repeated twice, and as I said elements of a list have to be unique.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44</a:t>
            </a:fld>
            <a:endParaRPr lang="en-IE"/>
          </a:p>
        </p:txBody>
      </p:sp>
    </p:spTree>
    <p:extLst>
      <p:ext uri="{BB962C8B-B14F-4D97-AF65-F5344CB8AC3E}">
        <p14:creationId xmlns:p14="http://schemas.microsoft.com/office/powerpoint/2010/main" val="39084370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need to make sure that you use explicit closing tags.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line in the XML file has to be closed by using explicit closing tags and not self closing tags. What I mean by self closing tags is forward slash greater than.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we see here in red that self closing tags were used, which is incorrect, because explicit closing tags with the specific table code A05011 here in green should have been used. </a:t>
            </a:r>
          </a:p>
          <a:p>
            <a:pPr>
              <a:lnSpc>
                <a:spcPct val="107000"/>
              </a:lnSpc>
              <a:spcAft>
                <a:spcPts val="800"/>
              </a:spcAft>
              <a:buNone/>
            </a:pPr>
            <a:endPar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Please remember these 4 rules and try to not break any of them, because if you break any of them you will receive an immediate resubmission request.</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45</a:t>
            </a:fld>
            <a:endParaRPr lang="en-IE"/>
          </a:p>
        </p:txBody>
      </p:sp>
    </p:spTree>
    <p:extLst>
      <p:ext uri="{BB962C8B-B14F-4D97-AF65-F5344CB8AC3E}">
        <p14:creationId xmlns:p14="http://schemas.microsoft.com/office/powerpoint/2010/main" val="24567730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46</a:t>
            </a:fld>
            <a:endParaRPr lang="en-IE"/>
          </a:p>
        </p:txBody>
      </p:sp>
    </p:spTree>
    <p:extLst>
      <p:ext uri="{BB962C8B-B14F-4D97-AF65-F5344CB8AC3E}">
        <p14:creationId xmlns:p14="http://schemas.microsoft.com/office/powerpoint/2010/main" val="26812752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B1718-72A7-ED07-F162-570CD49E8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42869-9E28-E5E5-D1F2-512E819982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D906AE-7D66-B336-4005-9EECA1C0D40D}"/>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20EFB9D-038B-735A-AF45-8E60F0C93246}"/>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1FE6709-C487-3108-1BA6-2A05EDBEA921}"/>
              </a:ext>
            </a:extLst>
          </p:cNvPr>
          <p:cNvSpPr>
            <a:spLocks noGrp="1"/>
          </p:cNvSpPr>
          <p:nvPr>
            <p:ph type="ftr" sz="quarter" idx="11"/>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A90BFEB1-622C-AC0E-26BC-81CD71C9AF0D}"/>
              </a:ext>
            </a:extLst>
          </p:cNvPr>
          <p:cNvSpPr>
            <a:spLocks noGrp="1"/>
          </p:cNvSpPr>
          <p:nvPr>
            <p:ph type="sldNum" sz="quarter" idx="12"/>
          </p:nvPr>
        </p:nvSpPr>
        <p:spPr/>
        <p:txBody>
          <a:bodyPr/>
          <a:lstStyle/>
          <a:p>
            <a:fld id="{EDF0A2F2-EB33-4162-89FE-5EB1BF7A693A}" type="slidenum">
              <a:rPr lang="en-IE" smtClean="0"/>
              <a:t>47</a:t>
            </a:fld>
            <a:endParaRPr lang="en-IE"/>
          </a:p>
        </p:txBody>
      </p:sp>
    </p:spTree>
    <p:extLst>
      <p:ext uri="{BB962C8B-B14F-4D97-AF65-F5344CB8AC3E}">
        <p14:creationId xmlns:p14="http://schemas.microsoft.com/office/powerpoint/2010/main" val="2715604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BF3D-9B79-586C-4766-965641DE4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2C027-DE3E-42FC-A071-162EFDC40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30F52-5D57-9944-033C-C19B95D9DB52}"/>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71019362-BADA-BA8E-565D-D648FA3977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AC211D-B881-0D4A-C52F-A0C5D2A259C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6A8BDEA1-BDA3-B4F8-D306-BD3097BD26E9}"/>
              </a:ext>
            </a:extLst>
          </p:cNvPr>
          <p:cNvSpPr>
            <a:spLocks noGrp="1"/>
          </p:cNvSpPr>
          <p:nvPr>
            <p:ph type="sldNum" sz="quarter" idx="12"/>
          </p:nvPr>
        </p:nvSpPr>
        <p:spPr/>
        <p:txBody>
          <a:bodyPr/>
          <a:lstStyle/>
          <a:p>
            <a:fld id="{EDF0A2F2-EB33-4162-89FE-5EB1BF7A693A}" type="slidenum">
              <a:rPr lang="en-IE" smtClean="0"/>
              <a:t>48</a:t>
            </a:fld>
            <a:endParaRPr lang="en-IE"/>
          </a:p>
        </p:txBody>
      </p:sp>
    </p:spTree>
    <p:extLst>
      <p:ext uri="{BB962C8B-B14F-4D97-AF65-F5344CB8AC3E}">
        <p14:creationId xmlns:p14="http://schemas.microsoft.com/office/powerpoint/2010/main" val="17550072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19E41-6D5A-2C72-E3E0-EE91241109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202CF2-DBD9-81E2-A567-1585308A21E2}"/>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6E19FAFA-0067-0EC5-741F-D53937CDB5D7}"/>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777994F-C7A4-AE1E-1360-169F35651C2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D0655936-7E46-BC1D-C029-BA87661A365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F682E720-1056-06D6-5ECD-FF117E52B82B}"/>
              </a:ext>
            </a:extLst>
          </p:cNvPr>
          <p:cNvSpPr>
            <a:spLocks noGrp="1"/>
          </p:cNvSpPr>
          <p:nvPr>
            <p:ph type="sldNum" sz="quarter" idx="12"/>
          </p:nvPr>
        </p:nvSpPr>
        <p:spPr/>
        <p:txBody>
          <a:bodyPr/>
          <a:lstStyle/>
          <a:p>
            <a:fld id="{EDF0A2F2-EB33-4162-89FE-5EB1BF7A693A}" type="slidenum">
              <a:rPr lang="en-IE" smtClean="0"/>
              <a:t>49</a:t>
            </a:fld>
            <a:endParaRPr lang="en-IE"/>
          </a:p>
        </p:txBody>
      </p:sp>
    </p:spTree>
    <p:extLst>
      <p:ext uri="{BB962C8B-B14F-4D97-AF65-F5344CB8AC3E}">
        <p14:creationId xmlns:p14="http://schemas.microsoft.com/office/powerpoint/2010/main" val="2426404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B5A8-67EE-670C-696C-B65EEC3CF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29005-163C-A3C7-48E1-61B9BDF4D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8CD99-3E54-218A-9486-209BCDBCD915}"/>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will become more targeted. </a:t>
            </a:r>
            <a:endParaRPr lang="en-IE" dirty="0"/>
          </a:p>
        </p:txBody>
      </p:sp>
      <p:sp>
        <p:nvSpPr>
          <p:cNvPr id="4" name="Header Placeholder 3">
            <a:extLst>
              <a:ext uri="{FF2B5EF4-FFF2-40B4-BE49-F238E27FC236}">
                <a16:creationId xmlns:a16="http://schemas.microsoft.com/office/drawing/2014/main" id="{B5FD58BE-9972-84AD-1F72-DB2EBCFA1355}"/>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00BF0C9-3D3B-C2B9-C450-DBF91D096862}"/>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BA5555F5-6E65-6DDB-5047-489BE67F797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1528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C0C4A-934A-F2AB-E4CA-6858E0A973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D9CE7E-8AA5-1A95-B406-DEDD3C63623E}"/>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1A8BC3F4-4714-46B2-B0D3-607B36392BD8}"/>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3BAF78F-96BC-14EF-82EE-74F8585BCADE}"/>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744891F-FE91-B666-3D92-7EB06EC4659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CD857B5-6F18-3997-1023-292346D33167}"/>
              </a:ext>
            </a:extLst>
          </p:cNvPr>
          <p:cNvSpPr>
            <a:spLocks noGrp="1"/>
          </p:cNvSpPr>
          <p:nvPr>
            <p:ph type="sldNum" sz="quarter" idx="12"/>
          </p:nvPr>
        </p:nvSpPr>
        <p:spPr/>
        <p:txBody>
          <a:bodyPr/>
          <a:lstStyle/>
          <a:p>
            <a:fld id="{EDF0A2F2-EB33-4162-89FE-5EB1BF7A693A}" type="slidenum">
              <a:rPr lang="en-IE" smtClean="0"/>
              <a:t>50</a:t>
            </a:fld>
            <a:endParaRPr lang="en-IE"/>
          </a:p>
        </p:txBody>
      </p:sp>
    </p:spTree>
    <p:extLst>
      <p:ext uri="{BB962C8B-B14F-4D97-AF65-F5344CB8AC3E}">
        <p14:creationId xmlns:p14="http://schemas.microsoft.com/office/powerpoint/2010/main" val="8009732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099C2E-5564-3BBF-494B-22291F7901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799391-06E9-4260-5B53-7A7633B2A521}"/>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0CDD8D62-0289-3514-72F7-C3ED82AEA9A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B54EEF6-F0B1-1FE6-902E-A2B394B39AA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7DBC76B9-C7D0-D9D9-1558-845C15294A61}"/>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5F4EA3CA-2796-7457-8210-47BB5F95CF01}"/>
              </a:ext>
            </a:extLst>
          </p:cNvPr>
          <p:cNvSpPr>
            <a:spLocks noGrp="1"/>
          </p:cNvSpPr>
          <p:nvPr>
            <p:ph type="sldNum" sz="quarter" idx="12"/>
          </p:nvPr>
        </p:nvSpPr>
        <p:spPr/>
        <p:txBody>
          <a:bodyPr/>
          <a:lstStyle/>
          <a:p>
            <a:fld id="{EDF0A2F2-EB33-4162-89FE-5EB1BF7A693A}" type="slidenum">
              <a:rPr lang="en-IE" smtClean="0"/>
              <a:t>51</a:t>
            </a:fld>
            <a:endParaRPr lang="en-IE"/>
          </a:p>
        </p:txBody>
      </p:sp>
    </p:spTree>
    <p:extLst>
      <p:ext uri="{BB962C8B-B14F-4D97-AF65-F5344CB8AC3E}">
        <p14:creationId xmlns:p14="http://schemas.microsoft.com/office/powerpoint/2010/main" val="37216610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A4C96-B616-3CDC-EB2F-8377191CE3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18D63E-6B31-8F5C-A1E8-74F62016470C}"/>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12F6B0FC-857D-4E38-4054-FED9D3BC065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5D7B03B-9C24-CBDC-CD97-44544F82F79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A240A9B-8413-CFA5-E636-AC9AFFE69B2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ACDB0DEF-EBAB-CAD1-E65A-AFD56A11BE59}"/>
              </a:ext>
            </a:extLst>
          </p:cNvPr>
          <p:cNvSpPr>
            <a:spLocks noGrp="1"/>
          </p:cNvSpPr>
          <p:nvPr>
            <p:ph type="sldNum" sz="quarter" idx="12"/>
          </p:nvPr>
        </p:nvSpPr>
        <p:spPr/>
        <p:txBody>
          <a:bodyPr/>
          <a:lstStyle/>
          <a:p>
            <a:fld id="{EDF0A2F2-EB33-4162-89FE-5EB1BF7A693A}" type="slidenum">
              <a:rPr lang="en-IE" smtClean="0"/>
              <a:t>52</a:t>
            </a:fld>
            <a:endParaRPr lang="en-IE"/>
          </a:p>
        </p:txBody>
      </p:sp>
    </p:spTree>
    <p:extLst>
      <p:ext uri="{BB962C8B-B14F-4D97-AF65-F5344CB8AC3E}">
        <p14:creationId xmlns:p14="http://schemas.microsoft.com/office/powerpoint/2010/main" val="39112303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68D73A-BACC-0899-9F83-46770C674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0B751-02D7-8409-87BC-437DCF8D8CD0}"/>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FD201002-E680-5837-6ABF-C45EF144DBDA}"/>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A7E8D47-E89B-129B-DD3F-0C65B51709E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B441F36-FB0E-3F8F-3764-FD5AF70A988E}"/>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E3C8BB0F-F7CE-7B1C-04A8-AD0FD60586FD}"/>
              </a:ext>
            </a:extLst>
          </p:cNvPr>
          <p:cNvSpPr>
            <a:spLocks noGrp="1"/>
          </p:cNvSpPr>
          <p:nvPr>
            <p:ph type="sldNum" sz="quarter" idx="12"/>
          </p:nvPr>
        </p:nvSpPr>
        <p:spPr/>
        <p:txBody>
          <a:bodyPr/>
          <a:lstStyle/>
          <a:p>
            <a:fld id="{EDF0A2F2-EB33-4162-89FE-5EB1BF7A693A}" type="slidenum">
              <a:rPr lang="en-IE" smtClean="0"/>
              <a:t>53</a:t>
            </a:fld>
            <a:endParaRPr lang="en-IE"/>
          </a:p>
        </p:txBody>
      </p:sp>
    </p:spTree>
    <p:extLst>
      <p:ext uri="{BB962C8B-B14F-4D97-AF65-F5344CB8AC3E}">
        <p14:creationId xmlns:p14="http://schemas.microsoft.com/office/powerpoint/2010/main" val="28991327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3DCFE-5CC0-FB4A-111D-69DD4523B2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332999-746F-BE0B-8E12-CA897B1F58DB}"/>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77BB2A75-736C-0B80-3759-6BF5C8641CAB}"/>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36EF547-F25C-D183-EB47-AADE0EEE6D6B}"/>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DDEBE365-063A-CB19-2A65-FD58A207E5D0}"/>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DACBBA07-A7E6-29F5-2D33-C43B006C1523}"/>
              </a:ext>
            </a:extLst>
          </p:cNvPr>
          <p:cNvSpPr>
            <a:spLocks noGrp="1"/>
          </p:cNvSpPr>
          <p:nvPr>
            <p:ph type="sldNum" sz="quarter" idx="12"/>
          </p:nvPr>
        </p:nvSpPr>
        <p:spPr/>
        <p:txBody>
          <a:bodyPr/>
          <a:lstStyle/>
          <a:p>
            <a:fld id="{EDF0A2F2-EB33-4162-89FE-5EB1BF7A693A}" type="slidenum">
              <a:rPr lang="en-IE" smtClean="0"/>
              <a:t>54</a:t>
            </a:fld>
            <a:endParaRPr lang="en-IE"/>
          </a:p>
        </p:txBody>
      </p:sp>
    </p:spTree>
    <p:extLst>
      <p:ext uri="{BB962C8B-B14F-4D97-AF65-F5344CB8AC3E}">
        <p14:creationId xmlns:p14="http://schemas.microsoft.com/office/powerpoint/2010/main" val="42667780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098F5-33D3-9263-063D-BD5A118E1A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DB039F-FE01-A870-4AFF-8811818E6E56}"/>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29269A64-9118-ECA7-52B6-C8E5F42A786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3425CB6-8056-98B4-93B6-C3C9CD6DBB9B}"/>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0C03B74-9A84-04E1-4AD8-E835C7F0AD4D}"/>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DE3CBEB1-D40E-E97E-507F-B52DAC17D990}"/>
              </a:ext>
            </a:extLst>
          </p:cNvPr>
          <p:cNvSpPr>
            <a:spLocks noGrp="1"/>
          </p:cNvSpPr>
          <p:nvPr>
            <p:ph type="sldNum" sz="quarter" idx="12"/>
          </p:nvPr>
        </p:nvSpPr>
        <p:spPr/>
        <p:txBody>
          <a:bodyPr/>
          <a:lstStyle/>
          <a:p>
            <a:fld id="{EDF0A2F2-EB33-4162-89FE-5EB1BF7A693A}" type="slidenum">
              <a:rPr lang="en-IE" smtClean="0"/>
              <a:t>55</a:t>
            </a:fld>
            <a:endParaRPr lang="en-IE"/>
          </a:p>
        </p:txBody>
      </p:sp>
    </p:spTree>
    <p:extLst>
      <p:ext uri="{BB962C8B-B14F-4D97-AF65-F5344CB8AC3E}">
        <p14:creationId xmlns:p14="http://schemas.microsoft.com/office/powerpoint/2010/main" val="25785224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0DDE8-AFC3-DD24-F2FC-C45569EDB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A60D9F-38EE-259F-DB32-254C3FA1F2AC}"/>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44557209-68D3-9708-6ED6-3BEDBC5624C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5734017-CAA0-6CBA-8ED1-7B2D68B41879}"/>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E133B0C-6DB4-B7F0-610C-E23EE109DB00}"/>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2FE3402-A587-B3ED-AE03-916DBBECDE20}"/>
              </a:ext>
            </a:extLst>
          </p:cNvPr>
          <p:cNvSpPr>
            <a:spLocks noGrp="1"/>
          </p:cNvSpPr>
          <p:nvPr>
            <p:ph type="sldNum" sz="quarter" idx="12"/>
          </p:nvPr>
        </p:nvSpPr>
        <p:spPr/>
        <p:txBody>
          <a:bodyPr/>
          <a:lstStyle/>
          <a:p>
            <a:fld id="{EDF0A2F2-EB33-4162-89FE-5EB1BF7A693A}" type="slidenum">
              <a:rPr lang="en-IE" smtClean="0"/>
              <a:t>56</a:t>
            </a:fld>
            <a:endParaRPr lang="en-IE"/>
          </a:p>
        </p:txBody>
      </p:sp>
    </p:spTree>
    <p:extLst>
      <p:ext uri="{BB962C8B-B14F-4D97-AF65-F5344CB8AC3E}">
        <p14:creationId xmlns:p14="http://schemas.microsoft.com/office/powerpoint/2010/main" val="33555777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BB8D7-B552-C33E-A68C-4AA41109F1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D99C05-B94D-C58E-39F1-191D36D24688}"/>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359AC35F-8994-2BD5-A2D5-A000BA9D6F40}"/>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1CC7E9F-280D-8C90-9A66-B97EA79E787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F64FB3A-53F2-3209-CDDD-BA6C8EE768B9}"/>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91A91AC9-F208-9D72-EA8F-088E45DF4814}"/>
              </a:ext>
            </a:extLst>
          </p:cNvPr>
          <p:cNvSpPr>
            <a:spLocks noGrp="1"/>
          </p:cNvSpPr>
          <p:nvPr>
            <p:ph type="sldNum" sz="quarter" idx="12"/>
          </p:nvPr>
        </p:nvSpPr>
        <p:spPr/>
        <p:txBody>
          <a:bodyPr/>
          <a:lstStyle/>
          <a:p>
            <a:fld id="{EDF0A2F2-EB33-4162-89FE-5EB1BF7A693A}" type="slidenum">
              <a:rPr lang="en-IE" smtClean="0"/>
              <a:t>57</a:t>
            </a:fld>
            <a:endParaRPr lang="en-IE"/>
          </a:p>
        </p:txBody>
      </p:sp>
    </p:spTree>
    <p:extLst>
      <p:ext uri="{BB962C8B-B14F-4D97-AF65-F5344CB8AC3E}">
        <p14:creationId xmlns:p14="http://schemas.microsoft.com/office/powerpoint/2010/main" val="39435575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F657B-DC88-19F9-0E4C-81F4D61DA7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5F4247-56EF-4D1D-695C-5FDA9498C360}"/>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8E81BC13-28FD-50B5-08FE-B4ECE6ED3207}"/>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A10D819A-1282-D41C-6AF4-179074302FA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5A0E094-3BFE-3F84-77C7-74A6DE3D125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D00D2B3B-900A-70CE-5604-1719F151D63D}"/>
              </a:ext>
            </a:extLst>
          </p:cNvPr>
          <p:cNvSpPr>
            <a:spLocks noGrp="1"/>
          </p:cNvSpPr>
          <p:nvPr>
            <p:ph type="sldNum" sz="quarter" idx="12"/>
          </p:nvPr>
        </p:nvSpPr>
        <p:spPr/>
        <p:txBody>
          <a:bodyPr/>
          <a:lstStyle/>
          <a:p>
            <a:fld id="{EDF0A2F2-EB33-4162-89FE-5EB1BF7A693A}" type="slidenum">
              <a:rPr lang="en-IE" smtClean="0"/>
              <a:t>58</a:t>
            </a:fld>
            <a:endParaRPr lang="en-IE"/>
          </a:p>
        </p:txBody>
      </p:sp>
    </p:spTree>
    <p:extLst>
      <p:ext uri="{BB962C8B-B14F-4D97-AF65-F5344CB8AC3E}">
        <p14:creationId xmlns:p14="http://schemas.microsoft.com/office/powerpoint/2010/main" val="40356479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D62B7-F977-9122-48C6-658F8C28F8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CD4304-579F-EB86-31F6-5E0C3AF90853}"/>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522980B6-DAE8-BA42-253C-F574A6046C3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6C86B11-4FA2-75B4-7213-4E6A651E6111}"/>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CB966CC2-2E68-DFCA-E329-5A5A2A962840}"/>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36D4A65-46DF-6300-81BE-B65B105CC31C}"/>
              </a:ext>
            </a:extLst>
          </p:cNvPr>
          <p:cNvSpPr>
            <a:spLocks noGrp="1"/>
          </p:cNvSpPr>
          <p:nvPr>
            <p:ph type="sldNum" sz="quarter" idx="12"/>
          </p:nvPr>
        </p:nvSpPr>
        <p:spPr/>
        <p:txBody>
          <a:bodyPr/>
          <a:lstStyle/>
          <a:p>
            <a:fld id="{EDF0A2F2-EB33-4162-89FE-5EB1BF7A693A}" type="slidenum">
              <a:rPr lang="en-IE" smtClean="0"/>
              <a:t>59</a:t>
            </a:fld>
            <a:endParaRPr lang="en-IE"/>
          </a:p>
        </p:txBody>
      </p:sp>
    </p:spTree>
    <p:extLst>
      <p:ext uri="{BB962C8B-B14F-4D97-AF65-F5344CB8AC3E}">
        <p14:creationId xmlns:p14="http://schemas.microsoft.com/office/powerpoint/2010/main" val="139749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42BF-AA00-F841-8625-515FB03C9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1AEF7-4562-EEE2-1A10-8600A3405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8BF0E-A01E-A1A0-7A2C-0B86F5F300C5}"/>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4FF9D1A-C098-72FB-3703-2372FC41430A}"/>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EBDF1A4-C04E-6256-2601-6D5FAB682C38}"/>
              </a:ext>
            </a:extLst>
          </p:cNvPr>
          <p:cNvSpPr>
            <a:spLocks noGrp="1"/>
          </p:cNvSpPr>
          <p:nvPr>
            <p:ph type="ftr" sz="quarter" idx="4"/>
            <p:custDataLst>
              <p:tags r:id="rId1"/>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D5968DA9-B610-526F-C45E-F2F4ED5846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13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40284-4E60-8D8B-2768-2A26168E79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E77E6C-DF0C-6665-D77B-CE5C36A259C4}"/>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C4A9DDA4-62D4-ED57-5F87-E56CEC34EC6F}"/>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AEDC8199-8308-C660-32E9-BF30A0A5672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D442C63F-707B-355F-1667-479DFFA7F884}"/>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C0FF9997-404C-EACA-1876-E9C2E59DEF44}"/>
              </a:ext>
            </a:extLst>
          </p:cNvPr>
          <p:cNvSpPr>
            <a:spLocks noGrp="1"/>
          </p:cNvSpPr>
          <p:nvPr>
            <p:ph type="sldNum" sz="quarter" idx="12"/>
          </p:nvPr>
        </p:nvSpPr>
        <p:spPr/>
        <p:txBody>
          <a:bodyPr/>
          <a:lstStyle/>
          <a:p>
            <a:fld id="{EDF0A2F2-EB33-4162-89FE-5EB1BF7A693A}" type="slidenum">
              <a:rPr lang="en-IE" smtClean="0"/>
              <a:t>60</a:t>
            </a:fld>
            <a:endParaRPr lang="en-IE"/>
          </a:p>
        </p:txBody>
      </p:sp>
    </p:spTree>
    <p:extLst>
      <p:ext uri="{BB962C8B-B14F-4D97-AF65-F5344CB8AC3E}">
        <p14:creationId xmlns:p14="http://schemas.microsoft.com/office/powerpoint/2010/main" val="5476012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7195F-BD03-5A6E-7F89-0433371E95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281EE-8889-5BC3-5C08-01F74EC8DDF1}"/>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26FB9745-B637-2FAC-E6A4-13B0D31F1938}"/>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2429F71-2C3D-4794-C131-1040029FD4E0}"/>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137A0F5-5113-B298-B910-E8CD9F302194}"/>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365FDCE-CD16-7A27-B8D2-2B4DEDC2C1F3}"/>
              </a:ext>
            </a:extLst>
          </p:cNvPr>
          <p:cNvSpPr>
            <a:spLocks noGrp="1"/>
          </p:cNvSpPr>
          <p:nvPr>
            <p:ph type="sldNum" sz="quarter" idx="12"/>
          </p:nvPr>
        </p:nvSpPr>
        <p:spPr/>
        <p:txBody>
          <a:bodyPr/>
          <a:lstStyle/>
          <a:p>
            <a:fld id="{EDF0A2F2-EB33-4162-89FE-5EB1BF7A693A}" type="slidenum">
              <a:rPr lang="en-IE" smtClean="0"/>
              <a:t>61</a:t>
            </a:fld>
            <a:endParaRPr lang="en-IE"/>
          </a:p>
        </p:txBody>
      </p:sp>
    </p:spTree>
    <p:extLst>
      <p:ext uri="{BB962C8B-B14F-4D97-AF65-F5344CB8AC3E}">
        <p14:creationId xmlns:p14="http://schemas.microsoft.com/office/powerpoint/2010/main" val="25970023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04131-8021-E517-12DC-46C4104608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759CEF-FADE-1D83-B768-C50EBD87C982}"/>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00FA2438-AE93-7F82-CC4F-393084FB9EB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99ED066-F944-3FDE-0447-3FA72F30BFD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C8523CAC-A77C-077C-8832-441F8744570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EA4F6B68-9B3B-A02F-15DD-B21C43587D9F}"/>
              </a:ext>
            </a:extLst>
          </p:cNvPr>
          <p:cNvSpPr>
            <a:spLocks noGrp="1"/>
          </p:cNvSpPr>
          <p:nvPr>
            <p:ph type="sldNum" sz="quarter" idx="12"/>
          </p:nvPr>
        </p:nvSpPr>
        <p:spPr/>
        <p:txBody>
          <a:bodyPr/>
          <a:lstStyle/>
          <a:p>
            <a:fld id="{EDF0A2F2-EB33-4162-89FE-5EB1BF7A693A}" type="slidenum">
              <a:rPr lang="en-IE" smtClean="0"/>
              <a:t>62</a:t>
            </a:fld>
            <a:endParaRPr lang="en-IE"/>
          </a:p>
        </p:txBody>
      </p:sp>
    </p:spTree>
    <p:extLst>
      <p:ext uri="{BB962C8B-B14F-4D97-AF65-F5344CB8AC3E}">
        <p14:creationId xmlns:p14="http://schemas.microsoft.com/office/powerpoint/2010/main" val="11582051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C5412-675B-8EE7-4341-D70849087A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96BE8-6E8C-13A3-C50B-5C47A3DC0543}"/>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2EAC2E82-6ADD-2FD4-2A48-0509F3517E9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122CF8A-56C1-92D2-97B3-233A07DF257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6ADA21-389C-3FF6-B6FF-3ACEF6C2CCED}"/>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2301ED4E-2CF2-54E7-A94C-FD7C75F2DDC7}"/>
              </a:ext>
            </a:extLst>
          </p:cNvPr>
          <p:cNvSpPr>
            <a:spLocks noGrp="1"/>
          </p:cNvSpPr>
          <p:nvPr>
            <p:ph type="sldNum" sz="quarter" idx="12"/>
          </p:nvPr>
        </p:nvSpPr>
        <p:spPr/>
        <p:txBody>
          <a:bodyPr/>
          <a:lstStyle/>
          <a:p>
            <a:fld id="{EDF0A2F2-EB33-4162-89FE-5EB1BF7A693A}" type="slidenum">
              <a:rPr lang="en-IE" smtClean="0"/>
              <a:t>63</a:t>
            </a:fld>
            <a:endParaRPr lang="en-IE"/>
          </a:p>
        </p:txBody>
      </p:sp>
    </p:spTree>
    <p:extLst>
      <p:ext uri="{BB962C8B-B14F-4D97-AF65-F5344CB8AC3E}">
        <p14:creationId xmlns:p14="http://schemas.microsoft.com/office/powerpoint/2010/main" val="5355971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F364E-248D-9CB7-9984-08027DB6B0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F9B816-780A-6C00-7695-9638961BBCE7}"/>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78C9504C-4FF6-928C-B8D0-66D8F1E0DB5B}"/>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E9097AAE-FEE2-0409-CFFB-C24B065810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8AFCDD1-E2EF-DBA2-2D37-F631AD55EAD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495B41C-35B8-3DF0-A80E-4950F317D91C}"/>
              </a:ext>
            </a:extLst>
          </p:cNvPr>
          <p:cNvSpPr>
            <a:spLocks noGrp="1"/>
          </p:cNvSpPr>
          <p:nvPr>
            <p:ph type="sldNum" sz="quarter" idx="12"/>
          </p:nvPr>
        </p:nvSpPr>
        <p:spPr/>
        <p:txBody>
          <a:bodyPr/>
          <a:lstStyle/>
          <a:p>
            <a:fld id="{EDF0A2F2-EB33-4162-89FE-5EB1BF7A693A}" type="slidenum">
              <a:rPr lang="en-IE" smtClean="0"/>
              <a:t>64</a:t>
            </a:fld>
            <a:endParaRPr lang="en-IE"/>
          </a:p>
        </p:txBody>
      </p:sp>
    </p:spTree>
    <p:extLst>
      <p:ext uri="{BB962C8B-B14F-4D97-AF65-F5344CB8AC3E}">
        <p14:creationId xmlns:p14="http://schemas.microsoft.com/office/powerpoint/2010/main" val="23171407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616F8-B7CB-2E3D-964F-8ED64986F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459C93-5BE8-6FC4-AB0C-7FB6E89DEE40}"/>
              </a:ext>
            </a:extLst>
          </p:cNvPr>
          <p:cNvSpPr>
            <a:spLocks noGrp="1" noRot="1" noChangeAspect="1"/>
          </p:cNvSpPr>
          <p:nvPr>
            <p:ph type="sldImg"/>
          </p:nvPr>
        </p:nvSpPr>
        <p:spPr/>
        <p:txBody>
          <a:bodyPr/>
          <a:lstStyle/>
          <a:p>
            <a:endParaRPr lang="en-IE"/>
          </a:p>
        </p:txBody>
      </p:sp>
      <p:sp>
        <p:nvSpPr>
          <p:cNvPr id="3" name="Notes Placeholder 2">
            <a:extLst>
              <a:ext uri="{FF2B5EF4-FFF2-40B4-BE49-F238E27FC236}">
                <a16:creationId xmlns:a16="http://schemas.microsoft.com/office/drawing/2014/main" id="{6100BDBE-44CC-7687-763B-4CB83214A737}"/>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2853B1D-9FD1-8D77-2BE4-D0B02253BA0B}"/>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6C39451-604F-2470-E65A-89AAE50E128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0DA9958-D02D-E4CD-CCD6-01679F7702B7}"/>
              </a:ext>
            </a:extLst>
          </p:cNvPr>
          <p:cNvSpPr>
            <a:spLocks noGrp="1"/>
          </p:cNvSpPr>
          <p:nvPr>
            <p:ph type="sldNum" sz="quarter" idx="12"/>
          </p:nvPr>
        </p:nvSpPr>
        <p:spPr/>
        <p:txBody>
          <a:bodyPr/>
          <a:lstStyle/>
          <a:p>
            <a:fld id="{EDF0A2F2-EB33-4162-89FE-5EB1BF7A693A}" type="slidenum">
              <a:rPr lang="en-IE" smtClean="0"/>
              <a:t>65</a:t>
            </a:fld>
            <a:endParaRPr lang="en-IE"/>
          </a:p>
        </p:txBody>
      </p:sp>
    </p:spTree>
    <p:extLst>
      <p:ext uri="{BB962C8B-B14F-4D97-AF65-F5344CB8AC3E}">
        <p14:creationId xmlns:p14="http://schemas.microsoft.com/office/powerpoint/2010/main" val="2849905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C316E-8AF4-4249-1323-16EF6C6C1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7E8E8-B960-AA1C-B38E-EE8EE821C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214D6-F171-E472-A287-03ACF2CDC8BC}"/>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66CA4B1-64C2-6BF2-858E-CF45A401205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4022439-4D59-03A3-D98C-DD2FB674738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E46ACE-90FA-765F-CF4A-ADB8075D1ACE}"/>
              </a:ext>
            </a:extLst>
          </p:cNvPr>
          <p:cNvSpPr>
            <a:spLocks noGrp="1"/>
          </p:cNvSpPr>
          <p:nvPr>
            <p:ph type="sldNum" sz="quarter" idx="12"/>
          </p:nvPr>
        </p:nvSpPr>
        <p:spPr/>
        <p:txBody>
          <a:bodyPr/>
          <a:lstStyle/>
          <a:p>
            <a:fld id="{EDF0A2F2-EB33-4162-89FE-5EB1BF7A693A}" type="slidenum">
              <a:rPr lang="en-IE" smtClean="0"/>
              <a:t>66</a:t>
            </a:fld>
            <a:endParaRPr lang="en-IE"/>
          </a:p>
        </p:txBody>
      </p:sp>
    </p:spTree>
    <p:extLst>
      <p:ext uri="{BB962C8B-B14F-4D97-AF65-F5344CB8AC3E}">
        <p14:creationId xmlns:p14="http://schemas.microsoft.com/office/powerpoint/2010/main" val="13801224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67</a:t>
            </a:fld>
            <a:endParaRPr lang="en-IE"/>
          </a:p>
        </p:txBody>
      </p:sp>
    </p:spTree>
    <p:extLst>
      <p:ext uri="{BB962C8B-B14F-4D97-AF65-F5344CB8AC3E}">
        <p14:creationId xmlns:p14="http://schemas.microsoft.com/office/powerpoint/2010/main" val="157901578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31D0-B830-2345-55F0-2FF143586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638D3-DCC6-A749-28BD-E52382DA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2BDC-5C3A-D9F6-1125-BD879AC56BC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DA03F55-0CF2-7F37-EC26-6274D965EFE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692A62B-F686-897C-2216-2DA1650B346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10EC5D-3ED0-0D2A-6D11-5F2C5A0327D7}"/>
              </a:ext>
            </a:extLst>
          </p:cNvPr>
          <p:cNvSpPr>
            <a:spLocks noGrp="1"/>
          </p:cNvSpPr>
          <p:nvPr>
            <p:ph type="sldNum" sz="quarter" idx="12"/>
          </p:nvPr>
        </p:nvSpPr>
        <p:spPr/>
        <p:txBody>
          <a:bodyPr/>
          <a:lstStyle/>
          <a:p>
            <a:fld id="{EDF0A2F2-EB33-4162-89FE-5EB1BF7A693A}" type="slidenum">
              <a:rPr lang="en-IE" smtClean="0"/>
              <a:t>68</a:t>
            </a:fld>
            <a:endParaRPr lang="en-IE"/>
          </a:p>
        </p:txBody>
      </p:sp>
    </p:spTree>
    <p:extLst>
      <p:ext uri="{BB962C8B-B14F-4D97-AF65-F5344CB8AC3E}">
        <p14:creationId xmlns:p14="http://schemas.microsoft.com/office/powerpoint/2010/main" val="1979480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609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79B26-FFEF-F70F-4AF9-1F8724908E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BA39A0-69B5-1BAB-5DCF-5EBD31259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2956F2-CD6F-46A2-9210-EBF571FD6C72}"/>
              </a:ext>
            </a:extLst>
          </p:cNvPr>
          <p:cNvSpPr>
            <a:spLocks noGrp="1"/>
          </p:cNvSpPr>
          <p:nvPr>
            <p:ph type="body" idx="1"/>
          </p:nvPr>
        </p:nvSpPr>
        <p:spPr/>
        <p:txBody>
          <a:bodyPr/>
          <a:lstStyle/>
          <a:p>
            <a:pPr marL="0" indent="0">
              <a:buNone/>
            </a:pPr>
            <a:r>
              <a:rPr lang="en-IE" sz="1200" kern="1200" dirty="0">
                <a:solidFill>
                  <a:schemeClr val="tx1"/>
                </a:solidFill>
                <a:effectLst/>
                <a:latin typeface="+mn-lt"/>
                <a:ea typeface="+mn-ea"/>
                <a:cs typeface="+mn-cs"/>
              </a:rPr>
              <a:t>We have had some questions about the ability to add a narrative to provide context or further detail to answers for example to explain that a specific policy asked about is not applicable to your business model. </a:t>
            </a:r>
            <a:r>
              <a:rPr lang="en-US" dirty="0"/>
              <a:t>No. We understand that there are different business models that will mean some questions are not applicable to all firms. Explanation of these will not be required. If you think that your institution has a particularly strange circumstance that needs to be noted please feel free to report it through normal supervisory channels, but we would not deem this necessary in the majority of cases. </a:t>
            </a:r>
            <a:endParaRPr lang="en-IE" dirty="0"/>
          </a:p>
          <a:p>
            <a:r>
              <a:rPr lang="en-IE" sz="1200" kern="1200" dirty="0">
                <a:solidFill>
                  <a:schemeClr val="tx1"/>
                </a:solidFill>
                <a:effectLst/>
                <a:latin typeface="+mn-lt"/>
                <a:ea typeface="+mn-ea"/>
                <a:cs typeface="+mn-cs"/>
              </a:rPr>
              <a:t> </a:t>
            </a:r>
          </a:p>
          <a:p>
            <a:r>
              <a:rPr lang="en-IE" sz="1200" kern="1200" dirty="0">
                <a:solidFill>
                  <a:schemeClr val="tx1"/>
                </a:solidFill>
                <a:effectLst/>
                <a:latin typeface="+mn-lt"/>
                <a:ea typeface="+mn-ea"/>
                <a:cs typeface="+mn-cs"/>
              </a:rPr>
              <a:t>We also received questions on what we mean by “best efforts basis” for the first submission and what to do if you do not have a data point for the first submission. We expect all firms to have all data points for the second submission and you should be working towards that now. If the data is not available for the first submission then please enter the N/A option for that data point. The first submission in 2026 firms are expected to complete the REQ to the best of their abilities but there will be forbearance as firms adjust to the new requirements. The second submission in March 2027 will be expected to be completed accurately and completely. AMLA data points will be transmitted to AMLA from this REQ. </a:t>
            </a:r>
          </a:p>
          <a:p>
            <a:r>
              <a:rPr lang="en-IE" sz="1200" kern="1200" dirty="0">
                <a:solidFill>
                  <a:schemeClr val="tx1"/>
                </a:solidFill>
                <a:effectLst/>
                <a:latin typeface="+mn-lt"/>
                <a:ea typeface="+mn-ea"/>
                <a:cs typeface="+mn-cs"/>
              </a:rPr>
              <a:t> </a:t>
            </a:r>
          </a:p>
          <a:p>
            <a:r>
              <a:rPr lang="en-IE" sz="1200" kern="1200" dirty="0">
                <a:solidFill>
                  <a:schemeClr val="tx1"/>
                </a:solidFill>
                <a:effectLst/>
                <a:latin typeface="+mn-lt"/>
                <a:ea typeface="+mn-ea"/>
                <a:cs typeface="+mn-cs"/>
              </a:rPr>
              <a:t>There were a number of questions on Legacy books of business and if CDD can be skipped for legacy books. The answer is No. You are still expected to do your customer due diligence on legacy books of business. There is no derogation for legacy books of business.</a:t>
            </a:r>
          </a:p>
          <a:p>
            <a:endParaRPr lang="en-IE" dirty="0"/>
          </a:p>
          <a:p>
            <a:r>
              <a:rPr lang="en-IE" dirty="0"/>
              <a:t>We had a questions around the definition of investment policies or contracts. The most simple way to look at Investment Policies is as all of your policies that are not protection policies. If you look at it from a Solvency II perspective it would be all products that are classed as “</a:t>
            </a:r>
            <a:r>
              <a:rPr lang="en-GB" sz="1200" kern="1200" dirty="0">
                <a:solidFill>
                  <a:schemeClr val="tx1"/>
                </a:solidFill>
                <a:effectLst/>
                <a:latin typeface="+mn-lt"/>
                <a:ea typeface="+mn-ea"/>
                <a:cs typeface="+mn-cs"/>
              </a:rPr>
              <a:t>Insurance with profit participation” or “Index–linked and unit–linked insurance”.</a:t>
            </a:r>
          </a:p>
          <a:p>
            <a:endParaRPr lang="en-IE" sz="1200" kern="1200" dirty="0">
              <a:solidFill>
                <a:schemeClr val="tx1"/>
              </a:solidFill>
              <a:effectLst/>
              <a:latin typeface="+mn-lt"/>
              <a:ea typeface="+mn-ea"/>
              <a:cs typeface="+mn-cs"/>
            </a:endParaRPr>
          </a:p>
          <a:p>
            <a:endParaRPr lang="en-IE" dirty="0"/>
          </a:p>
        </p:txBody>
      </p:sp>
      <p:sp>
        <p:nvSpPr>
          <p:cNvPr id="4" name="Header Placeholder 3">
            <a:extLst>
              <a:ext uri="{FF2B5EF4-FFF2-40B4-BE49-F238E27FC236}">
                <a16:creationId xmlns:a16="http://schemas.microsoft.com/office/drawing/2014/main" id="{D80195E4-9EA2-7D71-B36B-441186495BB6}"/>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7114F52-F80C-38C6-7B0C-41118098C8BB}"/>
              </a:ext>
            </a:extLst>
          </p:cNvPr>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0BDF8323-E78D-378E-E95D-D7C92C6F485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7423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9475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1716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sp>
        <p:nvSpPr>
          <p:cNvPr id="8" name="Rectangle 1"/>
          <p:cNvSpPr/>
          <p:nvPr userDrawn="1"/>
        </p:nvSpPr>
        <p:spPr>
          <a:xfrm>
            <a:off x="0" y="2831552"/>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07469"/>
            <a:ext cx="7225398" cy="725864"/>
          </a:xfrm>
        </p:spPr>
        <p:txBody>
          <a:bodyPr anchor="b">
            <a:noAutofit/>
          </a:bodyPr>
          <a:lstStyle>
            <a:lvl1pPr>
              <a:defRPr sz="4500">
                <a:solidFill>
                  <a:schemeClr val="bg1"/>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3"/>
            <a:ext cx="7225398" cy="846439"/>
          </a:xfrm>
        </p:spPr>
        <p:txBody>
          <a:bodyPr>
            <a:noAutofit/>
          </a:bodyPr>
          <a:lstStyle>
            <a:lvl1pPr marL="0" indent="0">
              <a:lnSpc>
                <a:spcPct val="90000"/>
              </a:lnSpc>
              <a:buNone/>
              <a:defRPr sz="2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29984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sp>
        <p:nvSpPr>
          <p:cNvPr id="8" name="Rectangle 1"/>
          <p:cNvSpPr/>
          <p:nvPr userDrawn="1"/>
        </p:nvSpPr>
        <p:spPr>
          <a:xfrm>
            <a:off x="0" y="2823625"/>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23967"/>
            <a:ext cx="7385884" cy="709367"/>
          </a:xfrm>
        </p:spPr>
        <p:txBody>
          <a:bodyPr anchor="b">
            <a:noAutofit/>
          </a:bodyPr>
          <a:lstStyle>
            <a:lvl1pPr>
              <a:defRPr sz="4500">
                <a:solidFill>
                  <a:schemeClr val="bg2"/>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4"/>
            <a:ext cx="7385884" cy="827202"/>
          </a:xfrm>
        </p:spPr>
        <p:txBody>
          <a:bodyPr>
            <a:noAutofit/>
          </a:bodyPr>
          <a:lstStyle>
            <a:lvl1pPr marL="0" indent="0">
              <a:lnSpc>
                <a:spcPct val="90000"/>
              </a:lnSpc>
              <a:buNone/>
              <a:defRPr sz="2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90812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lit Slide (Quote)">
    <p:spTree>
      <p:nvGrpSpPr>
        <p:cNvPr id="1" name=""/>
        <p:cNvGrpSpPr/>
        <p:nvPr/>
      </p:nvGrpSpPr>
      <p:grpSpPr>
        <a:xfrm>
          <a:off x="0" y="0"/>
          <a:ext cx="0" cy="0"/>
          <a:chOff x="0" y="0"/>
          <a:chExt cx="0" cy="0"/>
        </a:xfrm>
      </p:grpSpPr>
      <p:sp>
        <p:nvSpPr>
          <p:cNvPr id="9" name="Rectangle 2"/>
          <p:cNvSpPr/>
          <p:nvPr userDrawn="1"/>
        </p:nvSpPr>
        <p:spPr>
          <a:xfrm>
            <a:off x="5301673" y="-9236"/>
            <a:ext cx="6890327" cy="6867236"/>
          </a:xfrm>
          <a:custGeom>
            <a:avLst/>
            <a:gdLst>
              <a:gd name="connsiteX0" fmla="*/ 0 w 5975927"/>
              <a:gd name="connsiteY0" fmla="*/ 0 h 6858000"/>
              <a:gd name="connsiteX1" fmla="*/ 5975927 w 5975927"/>
              <a:gd name="connsiteY1" fmla="*/ 0 h 6858000"/>
              <a:gd name="connsiteX2" fmla="*/ 5975927 w 5975927"/>
              <a:gd name="connsiteY2" fmla="*/ 6858000 h 6858000"/>
              <a:gd name="connsiteX3" fmla="*/ 0 w 5975927"/>
              <a:gd name="connsiteY3" fmla="*/ 6858000 h 6858000"/>
              <a:gd name="connsiteX4" fmla="*/ 0 w 5975927"/>
              <a:gd name="connsiteY4" fmla="*/ 0 h 6858000"/>
              <a:gd name="connsiteX0" fmla="*/ 1524000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1524000 w 5975927"/>
              <a:gd name="connsiteY4" fmla="*/ 0 h 6867236"/>
              <a:gd name="connsiteX0" fmla="*/ 991661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991661 w 5975927"/>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5927" h="6867236">
                <a:moveTo>
                  <a:pt x="991661" y="0"/>
                </a:moveTo>
                <a:lnTo>
                  <a:pt x="5975927" y="9236"/>
                </a:lnTo>
                <a:lnTo>
                  <a:pt x="5975927" y="6867236"/>
                </a:lnTo>
                <a:lnTo>
                  <a:pt x="0" y="6867236"/>
                </a:lnTo>
                <a:lnTo>
                  <a:pt x="9916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noFill/>
              </a:ln>
              <a:solidFill>
                <a:schemeClr val="bg1"/>
              </a:solidFill>
            </a:endParaRPr>
          </a:p>
        </p:txBody>
      </p:sp>
      <p:sp>
        <p:nvSpPr>
          <p:cNvPr id="5" name="Text Placeholder 4"/>
          <p:cNvSpPr>
            <a:spLocks noGrp="1"/>
          </p:cNvSpPr>
          <p:nvPr>
            <p:ph type="body" sz="quarter" idx="26" hasCustomPrompt="1"/>
          </p:nvPr>
        </p:nvSpPr>
        <p:spPr>
          <a:xfrm>
            <a:off x="7137399" y="666749"/>
            <a:ext cx="4664075" cy="5130799"/>
          </a:xfrm>
        </p:spPr>
        <p:txBody>
          <a:bodyPr>
            <a:normAutofit/>
          </a:bodyPr>
          <a:lstStyle>
            <a:lvl1pPr marL="0" indent="0">
              <a:lnSpc>
                <a:spcPct val="90000"/>
              </a:lnSpc>
              <a:buNone/>
              <a:defRPr sz="3600" b="1">
                <a:solidFill>
                  <a:schemeClr val="tx2"/>
                </a:solidFill>
              </a:defRPr>
            </a:lvl1pPr>
          </a:lstStyle>
          <a:p>
            <a:pPr lvl="0"/>
            <a:r>
              <a:rPr lang="en-IE" dirty="0"/>
              <a:t>“Insert Quote”</a:t>
            </a:r>
          </a:p>
        </p:txBody>
      </p:sp>
      <p:sp>
        <p:nvSpPr>
          <p:cNvPr id="3" name="Text Placeholder 2"/>
          <p:cNvSpPr>
            <a:spLocks noGrp="1"/>
          </p:cNvSpPr>
          <p:nvPr>
            <p:ph type="body" idx="1" hasCustomPrompt="1"/>
          </p:nvPr>
        </p:nvSpPr>
        <p:spPr>
          <a:xfrm>
            <a:off x="482600" y="506881"/>
            <a:ext cx="4664075" cy="367496"/>
          </a:xfrm>
        </p:spPr>
        <p:txBody>
          <a:bodyPr tIns="72000" bIns="90000" anchor="ctr">
            <a:noAutofit/>
          </a:bodyPr>
          <a:lstStyle>
            <a:lvl1pPr marL="0" indent="0">
              <a:buNone/>
              <a:defRPr sz="26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Insert Text</a:t>
            </a:r>
          </a:p>
        </p:txBody>
      </p:sp>
      <p:sp>
        <p:nvSpPr>
          <p:cNvPr id="8" name="Text Placeholder 7"/>
          <p:cNvSpPr>
            <a:spLocks noGrp="1"/>
          </p:cNvSpPr>
          <p:nvPr>
            <p:ph type="body" sz="quarter" idx="25" hasCustomPrompt="1"/>
          </p:nvPr>
        </p:nvSpPr>
        <p:spPr>
          <a:xfrm>
            <a:off x="482600" y="1230312"/>
            <a:ext cx="4664075" cy="4567237"/>
          </a:xfrm>
        </p:spPr>
        <p:txBody>
          <a:bodyPr>
            <a:noAutofit/>
          </a:bodyPr>
          <a:lstStyle>
            <a:lvl1pPr>
              <a:defRPr/>
            </a:lvl1pPr>
          </a:lstStyle>
          <a:p>
            <a:pPr lvl="0"/>
            <a:r>
              <a:rPr lang="en-US" dirty="0"/>
              <a:t>Insert Text</a:t>
            </a:r>
            <a:endParaRPr lang="en-IE"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1889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70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urquo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4096" y="0"/>
            <a:ext cx="4755384" cy="6858000"/>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tx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92499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7" name="Text Placeholder 6"/>
          <p:cNvSpPr>
            <a:spLocks noGrp="1"/>
          </p:cNvSpPr>
          <p:nvPr>
            <p:ph type="body" sz="quarter" idx="10" hasCustomPrompt="1"/>
          </p:nvPr>
        </p:nvSpPr>
        <p:spPr>
          <a:xfrm>
            <a:off x="483288" y="1291036"/>
            <a:ext cx="8811634"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74503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4" name="Content Placeholder 2"/>
          <p:cNvSpPr>
            <a:spLocks noGrp="1"/>
          </p:cNvSpPr>
          <p:nvPr>
            <p:ph idx="10" hasCustomPrompt="1"/>
          </p:nvPr>
        </p:nvSpPr>
        <p:spPr>
          <a:xfrm>
            <a:off x="4351921" y="1291036"/>
            <a:ext cx="7289218" cy="4506617"/>
          </a:xfrm>
        </p:spPr>
        <p:txBody>
          <a:bodyPr/>
          <a:lstStyle>
            <a:lvl1pPr>
              <a:lnSpc>
                <a:spcPct val="110000"/>
              </a:lnSpc>
              <a:defRPr baseline="0"/>
            </a:lvl1pPr>
          </a:lstStyle>
          <a:p>
            <a:pPr lvl="0"/>
            <a:r>
              <a:rPr lang="en-US" dirty="0"/>
              <a:t>Insert Text</a:t>
            </a:r>
            <a:endParaRPr lang="en-IE" dirty="0"/>
          </a:p>
        </p:txBody>
      </p:sp>
      <p:sp>
        <p:nvSpPr>
          <p:cNvPr id="6" name="Text Placeholder 5"/>
          <p:cNvSpPr>
            <a:spLocks noGrp="1"/>
          </p:cNvSpPr>
          <p:nvPr>
            <p:ph type="body" sz="quarter" idx="11" hasCustomPrompt="1"/>
          </p:nvPr>
        </p:nvSpPr>
        <p:spPr>
          <a:xfrm>
            <a:off x="483288" y="1291036"/>
            <a:ext cx="3622675"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324518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3">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Insert Heading</a:t>
            </a:r>
            <a:endParaRPr lang="en-IE" dirty="0"/>
          </a:p>
        </p:txBody>
      </p:sp>
      <p:sp>
        <p:nvSpPr>
          <p:cNvPr id="3" name="Content Placeholder 2"/>
          <p:cNvSpPr>
            <a:spLocks noGrp="1"/>
          </p:cNvSpPr>
          <p:nvPr>
            <p:ph idx="1" hasCustomPrompt="1"/>
          </p:nvPr>
        </p:nvSpPr>
        <p:spPr>
          <a:xfrm>
            <a:off x="6167535" y="1291036"/>
            <a:ext cx="5473604" cy="4506617"/>
          </a:xfrm>
        </p:spPr>
        <p:txBody>
          <a:bodyPr/>
          <a:lstStyle>
            <a:lvl1pPr>
              <a:lnSpc>
                <a:spcPct val="110000"/>
              </a:lnSpc>
              <a:defRPr/>
            </a:lvl1pPr>
          </a:lstStyle>
          <a:p>
            <a:pPr lvl="0"/>
            <a:r>
              <a:rPr lang="en-US" dirty="0"/>
              <a:t>Insert Text</a:t>
            </a:r>
            <a:endParaRPr lang="en-IE" dirty="0"/>
          </a:p>
        </p:txBody>
      </p:sp>
      <p:sp>
        <p:nvSpPr>
          <p:cNvPr id="4" name="Content Placeholder 2"/>
          <p:cNvSpPr>
            <a:spLocks noGrp="1"/>
          </p:cNvSpPr>
          <p:nvPr>
            <p:ph idx="10" hasCustomPrompt="1"/>
          </p:nvPr>
        </p:nvSpPr>
        <p:spPr>
          <a:xfrm>
            <a:off x="483288" y="1291036"/>
            <a:ext cx="5473604" cy="4506617"/>
          </a:xfrm>
        </p:spPr>
        <p:txBody>
          <a:bodyPr/>
          <a:lstStyle>
            <a:lvl1pPr>
              <a:lnSpc>
                <a:spcPct val="110000"/>
              </a:lnSpc>
              <a:defRPr baseline="0"/>
            </a:lvl1pPr>
          </a:lstStyle>
          <a:p>
            <a:pPr lvl="0"/>
            <a:r>
              <a:rPr lang="en-US" dirty="0"/>
              <a:t>Insert Text</a:t>
            </a:r>
            <a:endParaRPr lang="en-IE" dirty="0"/>
          </a:p>
        </p:txBody>
      </p:sp>
    </p:spTree>
    <p:extLst>
      <p:ext uri="{BB962C8B-B14F-4D97-AF65-F5344CB8AC3E}">
        <p14:creationId xmlns:p14="http://schemas.microsoft.com/office/powerpoint/2010/main" val="33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p:nvPr>
        </p:nvSpPr>
        <p:spPr>
          <a:xfrm>
            <a:off x="483288" y="1291035"/>
            <a:ext cx="5515860"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175059" y="1291034"/>
            <a:ext cx="5466080" cy="435189"/>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15"/>
          <p:cNvSpPr>
            <a:spLocks noGrp="1"/>
          </p:cNvSpPr>
          <p:nvPr>
            <p:ph type="body" sz="quarter" idx="10" hasCustomPrompt="1"/>
          </p:nvPr>
        </p:nvSpPr>
        <p:spPr>
          <a:xfrm>
            <a:off x="483288" y="1853307"/>
            <a:ext cx="5515860" cy="3944243"/>
          </a:xfrm>
        </p:spPr>
        <p:txBody>
          <a:bodyPr/>
          <a:lstStyle>
            <a:lvl1pPr>
              <a:lnSpc>
                <a:spcPct val="110000"/>
              </a:lnSpc>
              <a:defRPr/>
            </a:lvl1pPr>
          </a:lstStyle>
          <a:p>
            <a:pPr lvl="0"/>
            <a:r>
              <a:rPr lang="en-US" dirty="0"/>
              <a:t>Insert Text</a:t>
            </a:r>
            <a:endParaRPr lang="en-IE" dirty="0"/>
          </a:p>
        </p:txBody>
      </p:sp>
      <p:sp>
        <p:nvSpPr>
          <p:cNvPr id="18" name="Text Placeholder 17"/>
          <p:cNvSpPr>
            <a:spLocks noGrp="1"/>
          </p:cNvSpPr>
          <p:nvPr>
            <p:ph type="body" sz="quarter" idx="11" hasCustomPrompt="1"/>
          </p:nvPr>
        </p:nvSpPr>
        <p:spPr>
          <a:xfrm>
            <a:off x="6175059" y="1852613"/>
            <a:ext cx="5466080" cy="394493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1621968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5">
    <p:spTree>
      <p:nvGrpSpPr>
        <p:cNvPr id="1" name=""/>
        <p:cNvGrpSpPr/>
        <p:nvPr/>
      </p:nvGrpSpPr>
      <p:grpSpPr>
        <a:xfrm>
          <a:off x="0" y="0"/>
          <a:ext cx="0" cy="0"/>
          <a:chOff x="0" y="0"/>
          <a:chExt cx="0" cy="0"/>
        </a:xfrm>
      </p:grpSpPr>
      <p:sp>
        <p:nvSpPr>
          <p:cNvPr id="6" name="Content Placeholder 5"/>
          <p:cNvSpPr>
            <a:spLocks noGrp="1"/>
          </p:cNvSpPr>
          <p:nvPr>
            <p:ph sz="quarter" idx="12" hasCustomPrompt="1"/>
          </p:nvPr>
        </p:nvSpPr>
        <p:spPr>
          <a:xfrm>
            <a:off x="4383937" y="1291037"/>
            <a:ext cx="7257201" cy="4506514"/>
          </a:xfrm>
        </p:spPr>
        <p:txBody>
          <a:bodyPr/>
          <a:lstStyle>
            <a:lvl1pPr>
              <a:lnSpc>
                <a:spcPct val="100000"/>
              </a:lnSpc>
              <a:defRPr/>
            </a:lvl1pPr>
          </a:lstStyle>
          <a:p>
            <a:pPr lvl="0"/>
            <a:r>
              <a:rPr lang="en-US" dirty="0"/>
              <a:t>Insert Image or Graphic</a:t>
            </a:r>
            <a:endParaRPr lang="en-IE" dirty="0"/>
          </a:p>
        </p:txBody>
      </p:sp>
      <p:sp>
        <p:nvSpPr>
          <p:cNvPr id="16" name="Text Placeholder 15"/>
          <p:cNvSpPr>
            <a:spLocks noGrp="1"/>
          </p:cNvSpPr>
          <p:nvPr>
            <p:ph type="body" sz="quarter" idx="10" hasCustomPrompt="1"/>
          </p:nvPr>
        </p:nvSpPr>
        <p:spPr>
          <a:xfrm>
            <a:off x="483288" y="1853307"/>
            <a:ext cx="3629203" cy="3944243"/>
          </a:xfrm>
        </p:spPr>
        <p:txBody>
          <a:bodyPr/>
          <a:lstStyle>
            <a:lvl1pPr>
              <a:lnSpc>
                <a:spcPct val="100000"/>
              </a:lnSpc>
              <a:defRPr/>
            </a:lvl1pPr>
          </a:lstStyle>
          <a:p>
            <a:pPr lvl="0"/>
            <a:r>
              <a:rPr lang="en-US" dirty="0"/>
              <a:t>Insert Text</a:t>
            </a:r>
            <a:endParaRPr lang="en-IE" dirty="0"/>
          </a:p>
        </p:txBody>
      </p:sp>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hasCustomPrompt="1"/>
          </p:nvPr>
        </p:nvSpPr>
        <p:spPr>
          <a:xfrm>
            <a:off x="492182" y="1291036"/>
            <a:ext cx="3604301"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Insert Text</a:t>
            </a:r>
          </a:p>
        </p:txBody>
      </p:sp>
    </p:spTree>
    <p:extLst>
      <p:ext uri="{BB962C8B-B14F-4D97-AF65-F5344CB8AC3E}">
        <p14:creationId xmlns:p14="http://schemas.microsoft.com/office/powerpoint/2010/main" val="406101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Tree>
    <p:extLst>
      <p:ext uri="{BB962C8B-B14F-4D97-AF65-F5344CB8AC3E}">
        <p14:creationId xmlns:p14="http://schemas.microsoft.com/office/powerpoint/2010/main" val="227655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2009362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6413"/>
      </p:ext>
    </p:extLst>
  </p:cSld>
  <p:clrMap bg1="lt1" tx1="dk1" bg2="lt2" tx2="dk2" accent1="accent1" accent2="accent2" accent3="accent3" accent4="accent4" accent5="accent5" accent6="accent6" hlink="hlink" folHlink="folHlink"/>
  <p:sldLayoutIdLst>
    <p:sldLayoutId id="2147483669" r:id="rId1"/>
    <p:sldLayoutId id="21474837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
        <p:nvSpPr>
          <p:cNvPr id="2" name="Title Placeholder 1"/>
          <p:cNvSpPr>
            <a:spLocks noGrp="1"/>
          </p:cNvSpPr>
          <p:nvPr>
            <p:ph type="title"/>
          </p:nvPr>
        </p:nvSpPr>
        <p:spPr>
          <a:xfrm>
            <a:off x="483287" y="501952"/>
            <a:ext cx="8072883" cy="372424"/>
          </a:xfrm>
          <a:prstGeom prst="rect">
            <a:avLst/>
          </a:prstGeom>
        </p:spPr>
        <p:txBody>
          <a:bodyPr vert="horz" lIns="91440" tIns="45720" rIns="91440" bIns="45720" rtlCol="0" anchor="ctr">
            <a:noAutofit/>
          </a:bodyPr>
          <a:lstStyle/>
          <a:p>
            <a:r>
              <a:rPr lang="en-US" dirty="0"/>
              <a:t>Heading</a:t>
            </a:r>
            <a:endParaRPr lang="en-IE" dirty="0"/>
          </a:p>
        </p:txBody>
      </p:sp>
      <p:sp>
        <p:nvSpPr>
          <p:cNvPr id="3" name="Text Placeholder 2"/>
          <p:cNvSpPr>
            <a:spLocks noGrp="1"/>
          </p:cNvSpPr>
          <p:nvPr>
            <p:ph type="body" idx="1"/>
          </p:nvPr>
        </p:nvSpPr>
        <p:spPr>
          <a:xfrm>
            <a:off x="483288" y="1291036"/>
            <a:ext cx="8811634" cy="450661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0" name="Rectangle 6"/>
          <p:cNvSpPr/>
          <p:nvPr userDrawn="1"/>
        </p:nvSpPr>
        <p:spPr>
          <a:xfrm>
            <a:off x="9007903" y="0"/>
            <a:ext cx="3184097" cy="596466"/>
          </a:xfrm>
          <a:custGeom>
            <a:avLst/>
            <a:gdLst>
              <a:gd name="connsiteX0" fmla="*/ 0 w 4654163"/>
              <a:gd name="connsiteY0" fmla="*/ 0 h 596466"/>
              <a:gd name="connsiteX1" fmla="*/ 4654163 w 4654163"/>
              <a:gd name="connsiteY1" fmla="*/ 0 h 596466"/>
              <a:gd name="connsiteX2" fmla="*/ 4654163 w 4654163"/>
              <a:gd name="connsiteY2" fmla="*/ 596466 h 596466"/>
              <a:gd name="connsiteX3" fmla="*/ 0 w 4654163"/>
              <a:gd name="connsiteY3" fmla="*/ 596466 h 596466"/>
              <a:gd name="connsiteX4" fmla="*/ 0 w 4654163"/>
              <a:gd name="connsiteY4" fmla="*/ 0 h 596466"/>
              <a:gd name="connsiteX0" fmla="*/ 0 w 4654163"/>
              <a:gd name="connsiteY0" fmla="*/ 0 h 596466"/>
              <a:gd name="connsiteX1" fmla="*/ 4654163 w 4654163"/>
              <a:gd name="connsiteY1" fmla="*/ 0 h 596466"/>
              <a:gd name="connsiteX2" fmla="*/ 4654163 w 4654163"/>
              <a:gd name="connsiteY2" fmla="*/ 596466 h 596466"/>
              <a:gd name="connsiteX3" fmla="*/ 429371 w 4654163"/>
              <a:gd name="connsiteY3" fmla="*/ 596466 h 596466"/>
              <a:gd name="connsiteX4" fmla="*/ 0 w 4654163"/>
              <a:gd name="connsiteY4" fmla="*/ 0 h 5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4163" h="596466">
                <a:moveTo>
                  <a:pt x="0" y="0"/>
                </a:moveTo>
                <a:lnTo>
                  <a:pt x="4654163" y="0"/>
                </a:lnTo>
                <a:lnTo>
                  <a:pt x="4654163" y="596466"/>
                </a:lnTo>
                <a:lnTo>
                  <a:pt x="429371" y="59646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2"/>
              </a:solidFill>
            </a:endParaRPr>
          </a:p>
        </p:txBody>
      </p:sp>
      <p:sp>
        <p:nvSpPr>
          <p:cNvPr id="7" name="Slide Number Placeholder 5"/>
          <p:cNvSpPr txBox="1">
            <a:spLocks/>
          </p:cNvSpPr>
          <p:nvPr userDrawn="1"/>
        </p:nvSpPr>
        <p:spPr>
          <a:xfrm>
            <a:off x="10943260" y="6183152"/>
            <a:ext cx="958970" cy="365125"/>
          </a:xfrm>
          <a:prstGeom prst="rect">
            <a:avLst/>
          </a:prstGeom>
        </p:spPr>
        <p:txBody>
          <a:bodyPr vert="horz" lIns="91440" tIns="45720" rIns="91440" bIns="45720" rtlCol="0" anchor="ctr"/>
          <a:lstStyle>
            <a:defPPr>
              <a:defRPr lang="en-US"/>
            </a:defPPr>
            <a:lvl1pPr marL="0" algn="r" defTabSz="914400" rtl="0" eaLnBrk="1" latinLnBrk="0" hangingPunct="1">
              <a:defRPr sz="1800" b="1" kern="1200">
                <a:solidFill>
                  <a:schemeClr val="tx2"/>
                </a:solidFill>
                <a:latin typeface="Lato Black" panose="020F0A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84002B3-9723-4AFC-93DF-98F794CDE8B6}" type="slidenum">
              <a:rPr lang="en-IE" smtClean="0">
                <a:solidFill>
                  <a:schemeClr val="bg1"/>
                </a:solidFill>
              </a:rPr>
              <a:pPr/>
              <a:t>‹#›</a:t>
            </a:fld>
            <a:endParaRPr lang="en-IE" dirty="0">
              <a:solidFill>
                <a:schemeClr val="bg1"/>
              </a:solidFill>
            </a:endParaRPr>
          </a:p>
        </p:txBody>
      </p:sp>
    </p:spTree>
    <p:extLst>
      <p:ext uri="{BB962C8B-B14F-4D97-AF65-F5344CB8AC3E}">
        <p14:creationId xmlns:p14="http://schemas.microsoft.com/office/powerpoint/2010/main" val="3228901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64" r:id="rId7"/>
  </p:sldLayoutIdLst>
  <p:hf hdr="0" ftr="0" dt="0"/>
  <p:txStyles>
    <p:titleStyle>
      <a:lvl1pPr algn="l" defTabSz="914400" rtl="0" eaLnBrk="1" latinLnBrk="0" hangingPunct="1">
        <a:lnSpc>
          <a:spcPct val="90000"/>
        </a:lnSpc>
        <a:spcBef>
          <a:spcPct val="0"/>
        </a:spcBef>
        <a:buNone/>
        <a:defRPr sz="2600" b="1" kern="1200">
          <a:solidFill>
            <a:schemeClr val="bg1"/>
          </a:solidFill>
          <a:latin typeface="Lato" panose="020F0502020204030203" pitchFamily="34" charset="0"/>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62" y="355699"/>
            <a:ext cx="10515600" cy="417300"/>
          </a:xfrm>
          <a:prstGeom prst="rect">
            <a:avLst/>
          </a:prstGeom>
        </p:spPr>
        <p:txBody>
          <a:bodyPr vert="horz" lIns="91440" tIns="45720" rIns="91440" bIns="45720" rtlCol="0" anchor="ctr">
            <a:normAutofit/>
          </a:bodyPr>
          <a:lstStyle/>
          <a:p>
            <a:r>
              <a:rPr lang="en-US" dirty="0"/>
              <a:t>Heading</a:t>
            </a:r>
            <a:endParaRPr lang="en-IE" dirty="0"/>
          </a:p>
        </p:txBody>
      </p:sp>
      <p:sp>
        <p:nvSpPr>
          <p:cNvPr id="3" name="Text Placeholder 2"/>
          <p:cNvSpPr>
            <a:spLocks noGrp="1"/>
          </p:cNvSpPr>
          <p:nvPr>
            <p:ph type="body" idx="1"/>
          </p:nvPr>
        </p:nvSpPr>
        <p:spPr>
          <a:xfrm>
            <a:off x="485562" y="1571101"/>
            <a:ext cx="10515600" cy="421301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Tree>
    <p:extLst>
      <p:ext uri="{BB962C8B-B14F-4D97-AF65-F5344CB8AC3E}">
        <p14:creationId xmlns:p14="http://schemas.microsoft.com/office/powerpoint/2010/main" val="15198502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hf hdr="0" ftr="0" dt="0"/>
  <p:txStyles>
    <p:titleStyle>
      <a:lvl1pPr algn="l" defTabSz="914400" rtl="0" eaLnBrk="1" latinLnBrk="0" hangingPunct="1">
        <a:lnSpc>
          <a:spcPct val="90000"/>
        </a:lnSpc>
        <a:spcBef>
          <a:spcPct val="0"/>
        </a:spcBef>
        <a:buNone/>
        <a:defRPr sz="26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21.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3.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25.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7.xml"/><Relationship Id="rId5" Type="http://schemas.openxmlformats.org/officeDocument/2006/relationships/image" Target="../media/image24.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33.xml"/><Relationship Id="rId5" Type="http://schemas.openxmlformats.org/officeDocument/2006/relationships/hyperlink" Target="mailto:onlinereturns@centralbank.ie" TargetMode="External"/><Relationship Id="rId4" Type="http://schemas.openxmlformats.org/officeDocument/2006/relationships/hyperlink" Target="https://test-portal.centralbank.ie/"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hyperlink" Target="mailto:AML_Analytics@centralbank.ie"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hyperlink" Target="https://www.centralbank.ie/regulation/central-bank-portal/help/returns"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43.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5.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9.xml"/><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1.xml"/><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55.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57.xml"/><Relationship Id="rId5" Type="http://schemas.openxmlformats.org/officeDocument/2006/relationships/image" Target="../media/image36.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6.svg"/><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61.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5.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67.xml"/><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7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73.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75.xml"/><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7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79.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8.sv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81.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83.xml"/><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ags" Target="../tags/tag8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87.xml"/><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tags" Target="../tags/tag8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ags" Target="../tags/tag9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93.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ags" Target="../tags/tag95.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tags" Target="../tags/tag9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8.sv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7.png"/><Relationship Id="rId5" Type="http://schemas.openxmlformats.org/officeDocument/2006/relationships/image" Target="../media/image10.sv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11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11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119.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notesSlide" Target="../notesSlides/notesSlide6.xml"/><Relationship Id="rId7"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12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12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12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12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12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13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tags" Target="../tags/tag133.xml"/><Relationship Id="rId5" Type="http://schemas.openxmlformats.org/officeDocument/2006/relationships/image" Target="../media/image51.svg"/><Relationship Id="rId4" Type="http://schemas.openxmlformats.org/officeDocument/2006/relationships/image" Target="../media/image5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tags" Target="../tags/tag135.xml"/><Relationship Id="rId4" Type="http://schemas.openxmlformats.org/officeDocument/2006/relationships/hyperlink" Target="https://www.centralbank.ie/regulation/anti-money-laundering-and-countering-the-financing-of-terrorism/sector-specific-ml-tf-risk-evaluation-questionnaire" TargetMode="Externa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tags" Target="../tags/tag13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8.xml"/><Relationship Id="rId7" Type="http://schemas.openxmlformats.org/officeDocument/2006/relationships/diagramColors" Target="../diagrams/colors2.xml"/><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April 2026</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5" y="5771044"/>
            <a:ext cx="5061494"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Risk Evaluation Questionnaire</a:t>
            </a:r>
          </a:p>
        </p:txBody>
      </p:sp>
      <p:sp>
        <p:nvSpPr>
          <p:cNvPr id="15" name="Text Placeholder 14"/>
          <p:cNvSpPr>
            <a:spLocks noGrp="1"/>
          </p:cNvSpPr>
          <p:nvPr>
            <p:ph type="body" sz="quarter" idx="15"/>
          </p:nvPr>
        </p:nvSpPr>
        <p:spPr/>
        <p:txBody>
          <a:bodyPr/>
          <a:lstStyle/>
          <a:p>
            <a:r>
              <a:rPr lang="en-IE" dirty="0"/>
              <a:t>Life Insurance</a:t>
            </a:r>
          </a:p>
          <a:p>
            <a:endParaRPr lang="en-IE" dirty="0"/>
          </a:p>
        </p:txBody>
      </p:sp>
      <p:sp>
        <p:nvSpPr>
          <p:cNvPr id="4" name="BJPseudoFooter">
            <a:extLst>
              <a:ext uri="{FF2B5EF4-FFF2-40B4-BE49-F238E27FC236}">
                <a16:creationId xmlns:a16="http://schemas.microsoft.com/office/drawing/2014/main" id="{B54D9E5C-550F-CA6F-1EE8-96E9728E2BD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4816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9130B-6982-D2E5-EDFD-8BBF8DBDDBD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C75A4B-D2CF-B6E2-C914-D2E2466E4700}"/>
              </a:ext>
            </a:extLst>
          </p:cNvPr>
          <p:cNvSpPr>
            <a:spLocks noGrp="1"/>
          </p:cNvSpPr>
          <p:nvPr>
            <p:ph type="title"/>
          </p:nvPr>
        </p:nvSpPr>
        <p:spPr/>
        <p:txBody>
          <a:bodyPr/>
          <a:lstStyle/>
          <a:p>
            <a:r>
              <a:rPr lang="en-IE" dirty="0"/>
              <a:t>Guidance change – 8.8 Politically Exposed Person</a:t>
            </a:r>
          </a:p>
        </p:txBody>
      </p:sp>
      <p:sp>
        <p:nvSpPr>
          <p:cNvPr id="2" name="TextBox 1">
            <a:extLst>
              <a:ext uri="{FF2B5EF4-FFF2-40B4-BE49-F238E27FC236}">
                <a16:creationId xmlns:a16="http://schemas.microsoft.com/office/drawing/2014/main" id="{25356265-5730-9999-D639-FD8452117B10}"/>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18" name="Arrow: Down 17">
            <a:extLst>
              <a:ext uri="{FF2B5EF4-FFF2-40B4-BE49-F238E27FC236}">
                <a16:creationId xmlns:a16="http://schemas.microsoft.com/office/drawing/2014/main" id="{A5D3FB1E-5E13-E4FF-EEB4-3A7A37D3A17D}"/>
              </a:ext>
            </a:extLst>
          </p:cNvPr>
          <p:cNvSpPr/>
          <p:nvPr/>
        </p:nvSpPr>
        <p:spPr>
          <a:xfrm>
            <a:off x="5917313" y="3222321"/>
            <a:ext cx="762000" cy="8077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8" name="Picture 7">
            <a:extLst>
              <a:ext uri="{FF2B5EF4-FFF2-40B4-BE49-F238E27FC236}">
                <a16:creationId xmlns:a16="http://schemas.microsoft.com/office/drawing/2014/main" id="{A8F95AFB-CAFF-C083-B10D-A2BD6E8976EE}"/>
              </a:ext>
            </a:extLst>
          </p:cNvPr>
          <p:cNvPicPr>
            <a:picLocks noChangeAspect="1"/>
          </p:cNvPicPr>
          <p:nvPr/>
        </p:nvPicPr>
        <p:blipFill>
          <a:blip r:embed="rId4"/>
          <a:stretch>
            <a:fillRect/>
          </a:stretch>
        </p:blipFill>
        <p:spPr>
          <a:xfrm>
            <a:off x="538725" y="1393203"/>
            <a:ext cx="11248239" cy="1627842"/>
          </a:xfrm>
          <a:prstGeom prst="rect">
            <a:avLst/>
          </a:prstGeom>
        </p:spPr>
      </p:pic>
      <p:pic>
        <p:nvPicPr>
          <p:cNvPr id="12" name="Picture 11">
            <a:extLst>
              <a:ext uri="{FF2B5EF4-FFF2-40B4-BE49-F238E27FC236}">
                <a16:creationId xmlns:a16="http://schemas.microsoft.com/office/drawing/2014/main" id="{70E2DF6B-DBE0-5DF9-1D61-DA80926A4BBB}"/>
              </a:ext>
            </a:extLst>
          </p:cNvPr>
          <p:cNvPicPr>
            <a:picLocks noChangeAspect="1"/>
          </p:cNvPicPr>
          <p:nvPr/>
        </p:nvPicPr>
        <p:blipFill>
          <a:blip r:embed="rId5"/>
          <a:stretch>
            <a:fillRect/>
          </a:stretch>
        </p:blipFill>
        <p:spPr>
          <a:xfrm>
            <a:off x="538725" y="4231318"/>
            <a:ext cx="11248238" cy="1501808"/>
          </a:xfrm>
          <a:prstGeom prst="rect">
            <a:avLst/>
          </a:prstGeom>
        </p:spPr>
      </p:pic>
      <p:sp>
        <p:nvSpPr>
          <p:cNvPr id="6" name="BJPseudoFooter">
            <a:extLst>
              <a:ext uri="{FF2B5EF4-FFF2-40B4-BE49-F238E27FC236}">
                <a16:creationId xmlns:a16="http://schemas.microsoft.com/office/drawing/2014/main" id="{146A5D28-8E34-0F2A-534F-69F59CD3FB7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9526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B39A4-1A8E-D053-33F5-661133D7E66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18AB7FF-DA23-AF14-4AB7-B8536152140E}"/>
              </a:ext>
            </a:extLst>
          </p:cNvPr>
          <p:cNvSpPr>
            <a:spLocks noGrp="1"/>
          </p:cNvSpPr>
          <p:nvPr>
            <p:ph type="title"/>
          </p:nvPr>
        </p:nvSpPr>
        <p:spPr/>
        <p:txBody>
          <a:bodyPr/>
          <a:lstStyle/>
          <a:p>
            <a:r>
              <a:rPr lang="en-IE" dirty="0"/>
              <a:t>Guidance change – 8.3.1/8.3.2 </a:t>
            </a:r>
          </a:p>
        </p:txBody>
      </p:sp>
      <p:sp>
        <p:nvSpPr>
          <p:cNvPr id="2" name="TextBox 1">
            <a:extLst>
              <a:ext uri="{FF2B5EF4-FFF2-40B4-BE49-F238E27FC236}">
                <a16:creationId xmlns:a16="http://schemas.microsoft.com/office/drawing/2014/main" id="{0AB0DDD3-D263-21F2-28F5-48A99C7731F3}"/>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18" name="Arrow: Down 17">
            <a:extLst>
              <a:ext uri="{FF2B5EF4-FFF2-40B4-BE49-F238E27FC236}">
                <a16:creationId xmlns:a16="http://schemas.microsoft.com/office/drawing/2014/main" id="{3C3A40B0-B366-5976-DFE3-C9B096580B0E}"/>
              </a:ext>
            </a:extLst>
          </p:cNvPr>
          <p:cNvSpPr/>
          <p:nvPr/>
        </p:nvSpPr>
        <p:spPr>
          <a:xfrm>
            <a:off x="4567273" y="2983056"/>
            <a:ext cx="762000" cy="8077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0" name="Picture 9">
            <a:extLst>
              <a:ext uri="{FF2B5EF4-FFF2-40B4-BE49-F238E27FC236}">
                <a16:creationId xmlns:a16="http://schemas.microsoft.com/office/drawing/2014/main" id="{B225353C-3892-B927-89D9-0708366241E3}"/>
              </a:ext>
            </a:extLst>
          </p:cNvPr>
          <p:cNvPicPr>
            <a:picLocks noChangeAspect="1"/>
          </p:cNvPicPr>
          <p:nvPr/>
        </p:nvPicPr>
        <p:blipFill>
          <a:blip r:embed="rId4"/>
          <a:stretch>
            <a:fillRect/>
          </a:stretch>
        </p:blipFill>
        <p:spPr>
          <a:xfrm>
            <a:off x="532766" y="1200505"/>
            <a:ext cx="9593014" cy="1695687"/>
          </a:xfrm>
          <a:prstGeom prst="rect">
            <a:avLst/>
          </a:prstGeom>
        </p:spPr>
      </p:pic>
      <p:pic>
        <p:nvPicPr>
          <p:cNvPr id="13" name="Picture 12">
            <a:extLst>
              <a:ext uri="{FF2B5EF4-FFF2-40B4-BE49-F238E27FC236}">
                <a16:creationId xmlns:a16="http://schemas.microsoft.com/office/drawing/2014/main" id="{25183C29-DF03-DE80-215C-2FBB109D779C}"/>
              </a:ext>
            </a:extLst>
          </p:cNvPr>
          <p:cNvPicPr>
            <a:picLocks noChangeAspect="1"/>
          </p:cNvPicPr>
          <p:nvPr/>
        </p:nvPicPr>
        <p:blipFill>
          <a:blip r:embed="rId5"/>
          <a:stretch>
            <a:fillRect/>
          </a:stretch>
        </p:blipFill>
        <p:spPr>
          <a:xfrm>
            <a:off x="532766" y="4030042"/>
            <a:ext cx="9478698" cy="1838582"/>
          </a:xfrm>
          <a:prstGeom prst="rect">
            <a:avLst/>
          </a:prstGeom>
        </p:spPr>
      </p:pic>
      <p:sp>
        <p:nvSpPr>
          <p:cNvPr id="6" name="BJPseudoFooter">
            <a:extLst>
              <a:ext uri="{FF2B5EF4-FFF2-40B4-BE49-F238E27FC236}">
                <a16:creationId xmlns:a16="http://schemas.microsoft.com/office/drawing/2014/main" id="{5B9037F1-370C-6B8E-763B-D908588A894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335074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D6C3F-E864-C7BA-ED68-AE19A5D4CD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C10042-3B0D-1282-7B6B-6D1BE93F9F1C}"/>
              </a:ext>
            </a:extLst>
          </p:cNvPr>
          <p:cNvSpPr>
            <a:spLocks noGrp="1"/>
          </p:cNvSpPr>
          <p:nvPr>
            <p:ph type="title"/>
          </p:nvPr>
        </p:nvSpPr>
        <p:spPr/>
        <p:txBody>
          <a:bodyPr/>
          <a:lstStyle/>
          <a:p>
            <a:r>
              <a:rPr lang="en-IE" dirty="0"/>
              <a:t>Multiple institutions regulated by the Central Bank</a:t>
            </a:r>
          </a:p>
        </p:txBody>
      </p:sp>
      <p:sp>
        <p:nvSpPr>
          <p:cNvPr id="2" name="TextBox 1">
            <a:extLst>
              <a:ext uri="{FF2B5EF4-FFF2-40B4-BE49-F238E27FC236}">
                <a16:creationId xmlns:a16="http://schemas.microsoft.com/office/drawing/2014/main" id="{FA7CB704-E88B-0AE4-2BEA-BDC655B3DE94}"/>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grpSp>
        <p:nvGrpSpPr>
          <p:cNvPr id="4" name="Group 3">
            <a:extLst>
              <a:ext uri="{FF2B5EF4-FFF2-40B4-BE49-F238E27FC236}">
                <a16:creationId xmlns:a16="http://schemas.microsoft.com/office/drawing/2014/main" id="{A9B29B18-E358-6924-C211-772B1CA9F38F}"/>
              </a:ext>
            </a:extLst>
          </p:cNvPr>
          <p:cNvGrpSpPr/>
          <p:nvPr/>
        </p:nvGrpSpPr>
        <p:grpSpPr>
          <a:xfrm>
            <a:off x="675725" y="2742197"/>
            <a:ext cx="5345269" cy="1373605"/>
            <a:chOff x="580988" y="2159555"/>
            <a:chExt cx="2910710" cy="2158322"/>
          </a:xfrm>
          <a:solidFill>
            <a:srgbClr val="9EDCDA"/>
          </a:solidFill>
        </p:grpSpPr>
        <p:sp>
          <p:nvSpPr>
            <p:cNvPr id="6" name="Content Placeholder 2">
              <a:extLst>
                <a:ext uri="{FF2B5EF4-FFF2-40B4-BE49-F238E27FC236}">
                  <a16:creationId xmlns:a16="http://schemas.microsoft.com/office/drawing/2014/main" id="{D5263A4C-BEB4-18F1-EF67-D9AF3B973BEA}"/>
                </a:ext>
              </a:extLst>
            </p:cNvPr>
            <p:cNvSpPr txBox="1">
              <a:spLocks/>
            </p:cNvSpPr>
            <p:nvPr/>
          </p:nvSpPr>
          <p:spPr>
            <a:xfrm>
              <a:off x="580988" y="2159555"/>
              <a:ext cx="2910710" cy="2158322"/>
            </a:xfrm>
            <a:prstGeom prst="roundRect">
              <a:avLst/>
            </a:prstGeom>
            <a:grpFill/>
            <a:ln>
              <a:solidFill>
                <a:srgbClr val="D8D9DA"/>
              </a:solidFill>
            </a:ln>
          </p:spPr>
          <p:txBody>
            <a:bodyPr vert="horz" wrap="square" lIns="144000" tIns="0" rIns="144000" bIns="45720" rtlCol="0" anchor="t">
              <a:noAutofit/>
            </a:bodyPr>
            <a:lstStyle>
              <a:defPPr>
                <a:defRPr lang="en-US"/>
              </a:defPPr>
              <a:lvl1pPr indent="0" algn="ctr">
                <a:lnSpc>
                  <a:spcPct val="130000"/>
                </a:lnSpc>
                <a:buClr>
                  <a:schemeClr val="accent2"/>
                </a:buClr>
                <a:buFont typeface="Wingdings" panose="05000000000000000000" pitchFamily="2" charset="2"/>
                <a:buNone/>
                <a:defRPr sz="1600" b="1" i="0">
                  <a:solidFill>
                    <a:schemeClr val="bg1"/>
                  </a:solidFill>
                  <a:latin typeface="Lato" panose="020F0502020204030203" pitchFamily="34" charset="77"/>
                </a:defRPr>
              </a:lvl1pPr>
              <a:lvl2pPr marL="471699" indent="-181423">
                <a:lnSpc>
                  <a:spcPct val="150000"/>
                </a:lnSpc>
                <a:buClr>
                  <a:schemeClr val="accent2"/>
                </a:buClr>
                <a:buFont typeface="Wingdings" panose="05000000000000000000" pitchFamily="2" charset="2"/>
                <a:buChar char=""/>
              </a:lvl2pPr>
              <a:lvl3pPr marL="761975" indent="-181423">
                <a:lnSpc>
                  <a:spcPct val="150000"/>
                </a:lnSpc>
                <a:buClr>
                  <a:schemeClr val="accent2"/>
                </a:buClr>
                <a:buFont typeface="Wingdings" panose="05000000000000000000" pitchFamily="2" charset="2"/>
                <a:buChar char=""/>
              </a:lvl3pPr>
              <a:lvl4pPr marL="1052252" indent="-181423">
                <a:lnSpc>
                  <a:spcPct val="150000"/>
                </a:lnSpc>
                <a:buClr>
                  <a:schemeClr val="accent2"/>
                </a:buClr>
                <a:buFont typeface="Wingdings" panose="05000000000000000000" pitchFamily="2" charset="2"/>
                <a:buChar char=""/>
              </a:lvl4pPr>
              <a:lvl5pPr marL="1342528" indent="-181423">
                <a:lnSpc>
                  <a:spcPct val="150000"/>
                </a:lnSpc>
                <a:buClr>
                  <a:schemeClr val="accent2"/>
                </a:buClr>
                <a:buFont typeface="Wingdings" panose="05000000000000000000" pitchFamily="2" charset="2"/>
                <a:buChar char=""/>
              </a:lvl5pPr>
              <a:lvl6pPr marL="1451381"/>
              <a:lvl7pPr marL="1741658"/>
              <a:lvl8pPr marL="2031934"/>
              <a:lvl9pPr marL="2322210"/>
            </a:lstStyle>
            <a:p>
              <a:pPr marL="0" marR="0" lvl="0" indent="0" algn="ctr" defTabSz="914400" rtl="0" eaLnBrk="1" fontAlgn="auto" latinLnBrk="0" hangingPunct="1">
                <a:lnSpc>
                  <a:spcPct val="130000"/>
                </a:lnSpc>
                <a:spcBef>
                  <a:spcPts val="0"/>
                </a:spcBef>
                <a:spcAft>
                  <a:spcPts val="0"/>
                </a:spcAft>
                <a:buClr>
                  <a:srgbClr val="5EC5C2"/>
                </a:buClr>
                <a:buSzTx/>
                <a:buFont typeface="Wingdings" panose="05000000000000000000" pitchFamily="2" charset="2"/>
                <a:buNone/>
                <a:tabLst/>
                <a:defRPr/>
              </a:pPr>
              <a:endParaRPr kumimoji="0" lang="en-US" sz="1600" b="0" i="0" u="none" strike="noStrike" kern="1200" cap="none" spc="0" normalizeH="0" baseline="0" noProof="0" dirty="0">
                <a:ln>
                  <a:noFill/>
                </a:ln>
                <a:solidFill>
                  <a:srgbClr val="09506C"/>
                </a:solidFill>
                <a:effectLst/>
                <a:uLnTx/>
                <a:uFillTx/>
                <a:latin typeface="Lato" panose="020F0502020204030203" pitchFamily="34" charset="77"/>
                <a:ea typeface="+mn-ea"/>
                <a:cs typeface="+mn-cs"/>
              </a:endParaRPr>
            </a:p>
          </p:txBody>
        </p:sp>
        <p:sp>
          <p:nvSpPr>
            <p:cNvPr id="10" name="Text Placeholder 18">
              <a:extLst>
                <a:ext uri="{FF2B5EF4-FFF2-40B4-BE49-F238E27FC236}">
                  <a16:creationId xmlns:a16="http://schemas.microsoft.com/office/drawing/2014/main" id="{EDFED760-3C0D-24B5-966A-4DCA123639A1}"/>
                </a:ext>
              </a:extLst>
            </p:cNvPr>
            <p:cNvSpPr txBox="1">
              <a:spLocks/>
            </p:cNvSpPr>
            <p:nvPr/>
          </p:nvSpPr>
          <p:spPr>
            <a:xfrm>
              <a:off x="669111" y="2892040"/>
              <a:ext cx="2734466" cy="616846"/>
            </a:xfrm>
            <a:prstGeom prst="roundRect">
              <a:avLst/>
            </a:prstGeom>
            <a:grpFill/>
          </p:spPr>
          <p:txBody>
            <a:bodyPr anchor="ctr"/>
            <a:lstStyle>
              <a:lvl1pPr marL="0" indent="0" algn="ctr" eaLnBrk="1" hangingPunct="1">
                <a:lnSpc>
                  <a:spcPct val="130000"/>
                </a:lnSpc>
                <a:buClr>
                  <a:schemeClr val="accent2"/>
                </a:buClr>
                <a:buFont typeface="Wingdings" panose="05000000000000000000" pitchFamily="2" charset="2"/>
                <a:buNone/>
                <a:defRPr sz="1600" b="1">
                  <a:solidFill>
                    <a:schemeClr val="bg2"/>
                  </a:solidFill>
                  <a:latin typeface="+mn-lt"/>
                  <a:ea typeface="+mn-ea"/>
                  <a:cs typeface="+mn-cs"/>
                </a:defRPr>
              </a:lvl1pPr>
              <a:lvl2pPr marL="290276"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2pPr>
              <a:lvl3pPr marL="580552" indent="0" algn="l"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3pPr>
              <a:lvl4pPr marL="870829"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4pPr>
              <a:lvl5pPr marL="1161105" indent="0" eaLnBrk="1" hangingPunct="1">
                <a:lnSpc>
                  <a:spcPct val="130000"/>
                </a:lnSpc>
                <a:buClr>
                  <a:schemeClr val="accent2"/>
                </a:buClr>
                <a:buFont typeface="Wingdings" panose="05000000000000000000" pitchFamily="2" charset="2"/>
                <a:buNone/>
                <a:defRPr sz="2000">
                  <a:solidFill>
                    <a:schemeClr val="tx1"/>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
                  <a:srgbClr val="5EC5C2"/>
                </a:buClr>
                <a:buSzTx/>
                <a:buFont typeface="Wingdings" panose="05000000000000000000" pitchFamily="2" charset="2"/>
                <a:buNone/>
                <a:tabLst/>
                <a:defRPr/>
              </a:pPr>
              <a:r>
                <a:rPr kumimoji="0" lang="en-US" sz="1800" b="1" i="0" u="none" strike="noStrike" kern="0" cap="none" spc="0" normalizeH="0" baseline="0" noProof="0" dirty="0">
                  <a:ln>
                    <a:noFill/>
                  </a:ln>
                  <a:solidFill>
                    <a:srgbClr val="09506C"/>
                  </a:solidFill>
                  <a:effectLst/>
                  <a:uLnTx/>
                  <a:uFillTx/>
                  <a:latin typeface="Lato" panose="020F0502020204030203" pitchFamily="34" charset="0"/>
                  <a:ea typeface="+mn-ea"/>
                  <a:cs typeface="+mn-cs"/>
                </a:rPr>
                <a:t>Each individual institution must submit an REQ</a:t>
              </a:r>
            </a:p>
          </p:txBody>
        </p:sp>
      </p:grpSp>
      <p:grpSp>
        <p:nvGrpSpPr>
          <p:cNvPr id="14" name="Group 13">
            <a:extLst>
              <a:ext uri="{FF2B5EF4-FFF2-40B4-BE49-F238E27FC236}">
                <a16:creationId xmlns:a16="http://schemas.microsoft.com/office/drawing/2014/main" id="{E4E9270D-F364-79E2-5818-4DAFDB6FDD72}"/>
              </a:ext>
            </a:extLst>
          </p:cNvPr>
          <p:cNvGrpSpPr/>
          <p:nvPr/>
        </p:nvGrpSpPr>
        <p:grpSpPr>
          <a:xfrm>
            <a:off x="6872205" y="1030895"/>
            <a:ext cx="3844553" cy="5200945"/>
            <a:chOff x="6872205" y="1030895"/>
            <a:chExt cx="3844553" cy="5200945"/>
          </a:xfrm>
          <a:effectLst>
            <a:glow rad="76200">
              <a:schemeClr val="accent1">
                <a:alpha val="40000"/>
              </a:schemeClr>
            </a:glow>
          </a:effectLst>
        </p:grpSpPr>
        <p:pic>
          <p:nvPicPr>
            <p:cNvPr id="8" name="Picture 7">
              <a:extLst>
                <a:ext uri="{FF2B5EF4-FFF2-40B4-BE49-F238E27FC236}">
                  <a16:creationId xmlns:a16="http://schemas.microsoft.com/office/drawing/2014/main" id="{3729EAA5-4311-E8FA-25D5-CCAC9400B55F}"/>
                </a:ext>
              </a:extLst>
            </p:cNvPr>
            <p:cNvPicPr>
              <a:picLocks noChangeAspect="1"/>
            </p:cNvPicPr>
            <p:nvPr/>
          </p:nvPicPr>
          <p:blipFill>
            <a:blip r:embed="rId4"/>
            <a:stretch>
              <a:fillRect/>
            </a:stretch>
          </p:blipFill>
          <p:spPr>
            <a:xfrm>
              <a:off x="6872205" y="1030895"/>
              <a:ext cx="3844553" cy="5200945"/>
            </a:xfrm>
            <a:prstGeom prst="rect">
              <a:avLst/>
            </a:prstGeom>
          </p:spPr>
        </p:pic>
        <p:pic>
          <p:nvPicPr>
            <p:cNvPr id="11" name="Picture 10">
              <a:extLst>
                <a:ext uri="{FF2B5EF4-FFF2-40B4-BE49-F238E27FC236}">
                  <a16:creationId xmlns:a16="http://schemas.microsoft.com/office/drawing/2014/main" id="{A20AC595-6FFE-B0AD-A3B1-B0FA9F6053A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464876" y="3235734"/>
              <a:ext cx="788824" cy="791266"/>
            </a:xfrm>
            <a:prstGeom prst="rect">
              <a:avLst/>
            </a:prstGeom>
          </p:spPr>
        </p:pic>
        <p:pic>
          <p:nvPicPr>
            <p:cNvPr id="12" name="Picture 11">
              <a:extLst>
                <a:ext uri="{FF2B5EF4-FFF2-40B4-BE49-F238E27FC236}">
                  <a16:creationId xmlns:a16="http://schemas.microsoft.com/office/drawing/2014/main" id="{332A3FCC-7FEA-0F8F-F829-6B1942CB0DC6}"/>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135589" y="5035839"/>
              <a:ext cx="788824" cy="791266"/>
            </a:xfrm>
            <a:prstGeom prst="rect">
              <a:avLst/>
            </a:prstGeom>
          </p:spPr>
        </p:pic>
        <p:pic>
          <p:nvPicPr>
            <p:cNvPr id="13" name="Picture 12">
              <a:extLst>
                <a:ext uri="{FF2B5EF4-FFF2-40B4-BE49-F238E27FC236}">
                  <a16:creationId xmlns:a16="http://schemas.microsoft.com/office/drawing/2014/main" id="{54648DE9-615A-B608-AF81-FCD40B9FE387}"/>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741177" y="3168086"/>
              <a:ext cx="788824" cy="791266"/>
            </a:xfrm>
            <a:prstGeom prst="rect">
              <a:avLst/>
            </a:prstGeom>
          </p:spPr>
        </p:pic>
      </p:grpSp>
      <p:sp>
        <p:nvSpPr>
          <p:cNvPr id="9" name="BJPseudoFooter">
            <a:extLst>
              <a:ext uri="{FF2B5EF4-FFF2-40B4-BE49-F238E27FC236}">
                <a16:creationId xmlns:a16="http://schemas.microsoft.com/office/drawing/2014/main" id="{D9B7E3D8-6FB9-7A57-3233-C9FE3D376D4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210673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9C7DA-321A-2181-8763-3EBA36FD82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3B6C345-BB44-9D6A-64D1-46C28C225575}"/>
              </a:ext>
            </a:extLst>
          </p:cNvPr>
          <p:cNvSpPr>
            <a:spLocks noGrp="1"/>
          </p:cNvSpPr>
          <p:nvPr>
            <p:ph type="title"/>
          </p:nvPr>
        </p:nvSpPr>
        <p:spPr/>
        <p:txBody>
          <a:bodyPr/>
          <a:lstStyle/>
          <a:p>
            <a:r>
              <a:rPr lang="en-IE" dirty="0"/>
              <a:t>Irish Data Only</a:t>
            </a:r>
          </a:p>
        </p:txBody>
      </p:sp>
      <p:sp>
        <p:nvSpPr>
          <p:cNvPr id="2" name="TextBox 1">
            <a:extLst>
              <a:ext uri="{FF2B5EF4-FFF2-40B4-BE49-F238E27FC236}">
                <a16:creationId xmlns:a16="http://schemas.microsoft.com/office/drawing/2014/main" id="{4D83DBD2-4B50-EB7A-9330-DC6A8D4C44D5}"/>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Rectangle: Diagonal Corners Rounded 25">
            <a:extLst>
              <a:ext uri="{FF2B5EF4-FFF2-40B4-BE49-F238E27FC236}">
                <a16:creationId xmlns:a16="http://schemas.microsoft.com/office/drawing/2014/main" id="{D1E3E0FF-F223-1632-D448-FC1C9D344892}"/>
              </a:ext>
            </a:extLst>
          </p:cNvPr>
          <p:cNvSpPr/>
          <p:nvPr/>
        </p:nvSpPr>
        <p:spPr>
          <a:xfrm flipH="1">
            <a:off x="709196" y="1971119"/>
            <a:ext cx="4610600" cy="1457881"/>
          </a:xfrm>
          <a:prstGeom prst="roundRect">
            <a:avLst/>
          </a:prstGeom>
          <a:solidFill>
            <a:srgbClr val="9EDCDA"/>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lvl="0" algn="ctr">
              <a:defRPr/>
            </a:pPr>
            <a:r>
              <a:rPr lang="en-US" b="1" dirty="0">
                <a:solidFill>
                  <a:srgbClr val="09506C"/>
                </a:solidFill>
                <a:latin typeface="Lato" panose="020F0502020204030203" pitchFamily="34" charset="0"/>
              </a:rPr>
              <a:t>Only data written from the Irish institution should be reported</a:t>
            </a:r>
            <a:endParaRPr lang="en-GB" b="1" dirty="0">
              <a:solidFill>
                <a:srgbClr val="09506C"/>
              </a:solidFill>
              <a:latin typeface="Lato" panose="020F0502020204030203" pitchFamily="34" charset="0"/>
            </a:endParaRPr>
          </a:p>
        </p:txBody>
      </p:sp>
      <p:grpSp>
        <p:nvGrpSpPr>
          <p:cNvPr id="9" name="Group 8">
            <a:extLst>
              <a:ext uri="{FF2B5EF4-FFF2-40B4-BE49-F238E27FC236}">
                <a16:creationId xmlns:a16="http://schemas.microsoft.com/office/drawing/2014/main" id="{76160B86-14B3-361B-F9EE-AD42D7601CE3}"/>
              </a:ext>
            </a:extLst>
          </p:cNvPr>
          <p:cNvGrpSpPr/>
          <p:nvPr/>
        </p:nvGrpSpPr>
        <p:grpSpPr>
          <a:xfrm>
            <a:off x="6872205" y="1030895"/>
            <a:ext cx="3844553" cy="5200945"/>
            <a:chOff x="6633893" y="828527"/>
            <a:chExt cx="3844553" cy="5200945"/>
          </a:xfrm>
          <a:effectLst>
            <a:glow rad="76200">
              <a:schemeClr val="accent1">
                <a:alpha val="38000"/>
              </a:schemeClr>
            </a:glow>
          </a:effectLst>
        </p:grpSpPr>
        <p:pic>
          <p:nvPicPr>
            <p:cNvPr id="8" name="Picture 7">
              <a:extLst>
                <a:ext uri="{FF2B5EF4-FFF2-40B4-BE49-F238E27FC236}">
                  <a16:creationId xmlns:a16="http://schemas.microsoft.com/office/drawing/2014/main" id="{75BB3EA0-3358-8C40-09FC-9A12B842DBCE}"/>
                </a:ext>
              </a:extLst>
            </p:cNvPr>
            <p:cNvPicPr>
              <a:picLocks noChangeAspect="1"/>
            </p:cNvPicPr>
            <p:nvPr/>
          </p:nvPicPr>
          <p:blipFill>
            <a:blip r:embed="rId4"/>
            <a:stretch>
              <a:fillRect/>
            </a:stretch>
          </p:blipFill>
          <p:spPr>
            <a:xfrm>
              <a:off x="6633893" y="828527"/>
              <a:ext cx="3844553" cy="5200945"/>
            </a:xfrm>
            <a:prstGeom prst="rect">
              <a:avLst/>
            </a:prstGeom>
          </p:spPr>
        </p:pic>
        <p:pic>
          <p:nvPicPr>
            <p:cNvPr id="22" name="Picture 21">
              <a:extLst>
                <a:ext uri="{FF2B5EF4-FFF2-40B4-BE49-F238E27FC236}">
                  <a16:creationId xmlns:a16="http://schemas.microsoft.com/office/drawing/2014/main" id="{4CB7EAB3-2E3A-5F70-BD84-5199A36F3EB0}"/>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9275368" y="3117932"/>
              <a:ext cx="726832" cy="726832"/>
            </a:xfrm>
            <a:prstGeom prst="rect">
              <a:avLst/>
            </a:prstGeom>
          </p:spPr>
        </p:pic>
      </p:grpSp>
      <p:sp>
        <p:nvSpPr>
          <p:cNvPr id="6" name="BJPseudoFooter">
            <a:extLst>
              <a:ext uri="{FF2B5EF4-FFF2-40B4-BE49-F238E27FC236}">
                <a16:creationId xmlns:a16="http://schemas.microsoft.com/office/drawing/2014/main" id="{544329B2-6FDB-EF50-0388-B79800277F4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09897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7096B-E522-26F3-85C2-DAC70ED2DE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8559711-4198-B704-CB1E-F81B59FC2E21}"/>
              </a:ext>
            </a:extLst>
          </p:cNvPr>
          <p:cNvSpPr>
            <a:spLocks noGrp="1"/>
          </p:cNvSpPr>
          <p:nvPr>
            <p:ph type="title"/>
          </p:nvPr>
        </p:nvSpPr>
        <p:spPr>
          <a:xfrm>
            <a:off x="350138" y="369332"/>
            <a:ext cx="8728548" cy="936954"/>
          </a:xfrm>
        </p:spPr>
        <p:txBody>
          <a:bodyPr/>
          <a:lstStyle/>
          <a:p>
            <a:r>
              <a:rPr lang="en-IE" dirty="0"/>
              <a:t>Sections 8.2.2 International Presence and 8.4.16 Group Wide AML/CFT Framework</a:t>
            </a:r>
          </a:p>
        </p:txBody>
      </p:sp>
      <p:sp>
        <p:nvSpPr>
          <p:cNvPr id="2" name="TextBox 1">
            <a:extLst>
              <a:ext uri="{FF2B5EF4-FFF2-40B4-BE49-F238E27FC236}">
                <a16:creationId xmlns:a16="http://schemas.microsoft.com/office/drawing/2014/main" id="{F2686E02-481E-0816-5327-F8B0BAC291BD}"/>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6" name="Picture 5">
            <a:extLst>
              <a:ext uri="{FF2B5EF4-FFF2-40B4-BE49-F238E27FC236}">
                <a16:creationId xmlns:a16="http://schemas.microsoft.com/office/drawing/2014/main" id="{FFB95B57-CC1E-221D-3195-FF4934D00F08}"/>
              </a:ext>
            </a:extLst>
          </p:cNvPr>
          <p:cNvPicPr>
            <a:picLocks noChangeAspect="1"/>
          </p:cNvPicPr>
          <p:nvPr/>
        </p:nvPicPr>
        <p:blipFill>
          <a:blip r:embed="rId4"/>
          <a:stretch>
            <a:fillRect/>
          </a:stretch>
        </p:blipFill>
        <p:spPr>
          <a:xfrm>
            <a:off x="2818905" y="1752514"/>
            <a:ext cx="5156791" cy="4599300"/>
          </a:xfrm>
          <a:prstGeom prst="rect">
            <a:avLst/>
          </a:prstGeom>
        </p:spPr>
      </p:pic>
      <p:sp>
        <p:nvSpPr>
          <p:cNvPr id="7" name="BJPseudoFooter">
            <a:extLst>
              <a:ext uri="{FF2B5EF4-FFF2-40B4-BE49-F238E27FC236}">
                <a16:creationId xmlns:a16="http://schemas.microsoft.com/office/drawing/2014/main" id="{B3AC17EB-07F8-06A5-BF69-7810C7FA711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88182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0A695-C63E-C392-3ACA-0012C936C36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D01727-D7CC-BD57-AAF9-FB1ABEA0418E}"/>
              </a:ext>
            </a:extLst>
          </p:cNvPr>
          <p:cNvSpPr>
            <a:spLocks noGrp="1"/>
          </p:cNvSpPr>
          <p:nvPr>
            <p:ph type="title"/>
          </p:nvPr>
        </p:nvSpPr>
        <p:spPr>
          <a:xfrm>
            <a:off x="350138" y="369332"/>
            <a:ext cx="8728548" cy="936954"/>
          </a:xfrm>
        </p:spPr>
        <p:txBody>
          <a:bodyPr/>
          <a:lstStyle/>
          <a:p>
            <a:r>
              <a:rPr lang="en-IE" dirty="0"/>
              <a:t>Sections 8.2.2 and 8.4.16 to be aggregated for all EEA business for EEA Group Parents and Stand alone entities</a:t>
            </a:r>
          </a:p>
        </p:txBody>
      </p:sp>
      <p:sp>
        <p:nvSpPr>
          <p:cNvPr id="2" name="TextBox 1">
            <a:extLst>
              <a:ext uri="{FF2B5EF4-FFF2-40B4-BE49-F238E27FC236}">
                <a16:creationId xmlns:a16="http://schemas.microsoft.com/office/drawing/2014/main" id="{F8EED047-D861-A42C-2CBA-AA48BC841A6B}"/>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6" name="Picture 5">
            <a:extLst>
              <a:ext uri="{FF2B5EF4-FFF2-40B4-BE49-F238E27FC236}">
                <a16:creationId xmlns:a16="http://schemas.microsoft.com/office/drawing/2014/main" id="{ED0CABBB-2B18-230A-57D5-C820640D2D18}"/>
              </a:ext>
            </a:extLst>
          </p:cNvPr>
          <p:cNvPicPr>
            <a:picLocks noChangeAspect="1"/>
          </p:cNvPicPr>
          <p:nvPr/>
        </p:nvPicPr>
        <p:blipFill>
          <a:blip r:embed="rId4"/>
          <a:stretch>
            <a:fillRect/>
          </a:stretch>
        </p:blipFill>
        <p:spPr>
          <a:xfrm>
            <a:off x="1863491" y="2008155"/>
            <a:ext cx="8552718" cy="3119508"/>
          </a:xfrm>
          <a:prstGeom prst="rect">
            <a:avLst/>
          </a:prstGeom>
        </p:spPr>
      </p:pic>
      <p:sp>
        <p:nvSpPr>
          <p:cNvPr id="7" name="BJPseudoFooter">
            <a:extLst>
              <a:ext uri="{FF2B5EF4-FFF2-40B4-BE49-F238E27FC236}">
                <a16:creationId xmlns:a16="http://schemas.microsoft.com/office/drawing/2014/main" id="{27FE20B7-3F62-6BBE-0A85-BB95A84F621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233489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External UAT	</a:t>
            </a:r>
          </a:p>
        </p:txBody>
      </p:sp>
      <p:sp>
        <p:nvSpPr>
          <p:cNvPr id="10" name="Text Placeholder 9"/>
          <p:cNvSpPr>
            <a:spLocks noGrp="1"/>
          </p:cNvSpPr>
          <p:nvPr>
            <p:ph type="body" sz="quarter" idx="11"/>
          </p:nvPr>
        </p:nvSpPr>
        <p:spPr>
          <a:xfrm>
            <a:off x="483288" y="1291036"/>
            <a:ext cx="10417794" cy="4506617"/>
          </a:xfrm>
        </p:spPr>
        <p:txBody>
          <a:bodyPr/>
          <a:lstStyle/>
          <a:p>
            <a:r>
              <a:rPr lang="en-IE" dirty="0"/>
              <a:t>Monday June 15th to Friday June 26</a:t>
            </a:r>
            <a:r>
              <a:rPr lang="en-IE" baseline="30000" dirty="0"/>
              <a:t>th</a:t>
            </a:r>
            <a:r>
              <a:rPr lang="en-IE" dirty="0"/>
              <a:t>.  </a:t>
            </a:r>
          </a:p>
          <a:p>
            <a:endParaRPr lang="en-IE" dirty="0"/>
          </a:p>
          <a:p>
            <a:r>
              <a:rPr lang="en-IE" dirty="0"/>
              <a:t>During the test phase we will have dedicated resources to answer queries and log defects. </a:t>
            </a:r>
          </a:p>
          <a:p>
            <a:pPr marL="0" indent="0">
              <a:buNone/>
            </a:pPr>
            <a:endParaRPr lang="en-IE" dirty="0"/>
          </a:p>
          <a:p>
            <a:r>
              <a:rPr lang="en-IE" dirty="0"/>
              <a:t>This test phase will use the Test Portal, and is available here: </a:t>
            </a:r>
            <a:r>
              <a:rPr lang="en-IE" u="sng" dirty="0">
                <a:solidFill>
                  <a:schemeClr val="accent2"/>
                </a:solidFill>
                <a:hlinkClick r:id="rId4">
                  <a:extLst>
                    <a:ext uri="{A12FA001-AC4F-418D-AE19-62706E023703}">
                      <ahyp:hlinkClr xmlns:ahyp="http://schemas.microsoft.com/office/drawing/2018/hyperlinkcolor" val="tx"/>
                    </a:ext>
                  </a:extLst>
                </a:hlinkClick>
              </a:rPr>
              <a:t>https://test-portal.centralbank.ie</a:t>
            </a:r>
            <a:r>
              <a:rPr lang="en-IE" dirty="0"/>
              <a:t>. </a:t>
            </a:r>
          </a:p>
          <a:p>
            <a:pPr marL="0" indent="0">
              <a:buNone/>
            </a:pPr>
            <a:endParaRPr lang="en-IE" dirty="0"/>
          </a:p>
          <a:p>
            <a:r>
              <a:rPr lang="en-IE" b="1" dirty="0"/>
              <a:t>If your firm does not have an administrator set up with access to the Test Portal, please contact </a:t>
            </a:r>
            <a:r>
              <a:rPr lang="en-IE" b="1" dirty="0">
                <a:solidFill>
                  <a:schemeClr val="accent2"/>
                </a:solidFill>
                <a:hlinkClick r:id="rId5">
                  <a:extLst>
                    <a:ext uri="{A12FA001-AC4F-418D-AE19-62706E023703}">
                      <ahyp:hlinkClr xmlns:ahyp="http://schemas.microsoft.com/office/drawing/2018/hyperlinkcolor" val="tx"/>
                    </a:ext>
                  </a:extLst>
                </a:hlinkClick>
              </a:rPr>
              <a:t>onlinereturns@centralbank.ie</a:t>
            </a:r>
            <a:r>
              <a:rPr lang="en-IE" b="1" dirty="0">
                <a:solidFill>
                  <a:schemeClr val="accent2"/>
                </a:solidFill>
              </a:rPr>
              <a:t> </a:t>
            </a:r>
            <a:r>
              <a:rPr lang="en-IE" b="1" dirty="0"/>
              <a:t>as soon as possible</a:t>
            </a:r>
            <a:r>
              <a:rPr lang="en-IE" dirty="0"/>
              <a:t>  </a:t>
            </a:r>
          </a:p>
          <a:p>
            <a:endParaRPr lang="en-IE" dirty="0"/>
          </a:p>
        </p:txBody>
      </p:sp>
      <p:sp>
        <p:nvSpPr>
          <p:cNvPr id="3" name="TextBox 2">
            <a:extLst>
              <a:ext uri="{FF2B5EF4-FFF2-40B4-BE49-F238E27FC236}">
                <a16:creationId xmlns:a16="http://schemas.microsoft.com/office/drawing/2014/main" id="{081FB6AF-9BB6-4F10-5EE7-F871F3159462}"/>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5" name="BJPseudoFooter">
            <a:extLst>
              <a:ext uri="{FF2B5EF4-FFF2-40B4-BE49-F238E27FC236}">
                <a16:creationId xmlns:a16="http://schemas.microsoft.com/office/drawing/2014/main" id="{C4DE20CD-5F2F-5B92-D518-7B17B4E37BE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01789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External UAT</a:t>
            </a:r>
          </a:p>
        </p:txBody>
      </p:sp>
      <p:sp>
        <p:nvSpPr>
          <p:cNvPr id="4" name="Content Placeholder 3"/>
          <p:cNvSpPr>
            <a:spLocks noGrp="1"/>
          </p:cNvSpPr>
          <p:nvPr>
            <p:ph idx="10"/>
          </p:nvPr>
        </p:nvSpPr>
        <p:spPr>
          <a:xfrm>
            <a:off x="483287" y="1291036"/>
            <a:ext cx="11203887" cy="4506617"/>
          </a:xfrm>
        </p:spPr>
        <p:txBody>
          <a:bodyPr/>
          <a:lstStyle/>
          <a:p>
            <a:pPr marL="0" indent="0">
              <a:buNone/>
            </a:pPr>
            <a:r>
              <a:rPr lang="en-IE" sz="2000" b="1" u="sng" dirty="0"/>
              <a:t>Logging a Defect</a:t>
            </a:r>
            <a:endParaRPr lang="en-IE" sz="2000" u="sng" dirty="0"/>
          </a:p>
          <a:p>
            <a:pPr lvl="0"/>
            <a:r>
              <a:rPr lang="en-IE" dirty="0"/>
              <a:t>It is the responsibility of your institution to upload a valid return file.</a:t>
            </a:r>
          </a:p>
          <a:p>
            <a:pPr marL="0" lvl="0" indent="0">
              <a:buNone/>
            </a:pPr>
            <a:endParaRPr lang="en-IE" dirty="0"/>
          </a:p>
          <a:p>
            <a:pPr lvl="0"/>
            <a:r>
              <a:rPr lang="en-IE" dirty="0"/>
              <a:t>If the defect is not XSD taxonomy related, please ensure that you can reproduce the defect before logging it.</a:t>
            </a:r>
          </a:p>
          <a:p>
            <a:pPr lvl="0"/>
            <a:endParaRPr lang="en-IE" dirty="0"/>
          </a:p>
          <a:p>
            <a:pPr lvl="0"/>
            <a:r>
              <a:rPr lang="en-IE" dirty="0"/>
              <a:t>To log a defect, please send the details of the defect to </a:t>
            </a:r>
            <a:r>
              <a:rPr lang="en-IE" b="1" u="sng" dirty="0">
                <a:solidFill>
                  <a:schemeClr val="accent2"/>
                </a:solidFill>
                <a:hlinkClick r:id="rId4">
                  <a:extLst>
                    <a:ext uri="{A12FA001-AC4F-418D-AE19-62706E023703}">
                      <ahyp:hlinkClr xmlns:ahyp="http://schemas.microsoft.com/office/drawing/2018/hyperlinkcolor" val="tx"/>
                    </a:ext>
                  </a:extLst>
                </a:hlinkClick>
              </a:rPr>
              <a:t>AML_Analytics@centralbank.ie</a:t>
            </a:r>
            <a:r>
              <a:rPr lang="en-IE" dirty="0"/>
              <a:t>.  </a:t>
            </a:r>
          </a:p>
          <a:p>
            <a:pPr lvl="0"/>
            <a:endParaRPr lang="en-IE" dirty="0"/>
          </a:p>
          <a:p>
            <a:pPr lvl="0"/>
            <a:r>
              <a:rPr lang="en-IE" dirty="0"/>
              <a:t>A member of our test team will contact you in relation to your defect.</a:t>
            </a:r>
          </a:p>
          <a:p>
            <a:pPr marL="0" indent="0">
              <a:buNone/>
            </a:pPr>
            <a:endParaRPr lang="en-IE" dirty="0"/>
          </a:p>
          <a:p>
            <a:endParaRPr lang="en-IE" dirty="0"/>
          </a:p>
        </p:txBody>
      </p:sp>
      <p:sp>
        <p:nvSpPr>
          <p:cNvPr id="5" name="TextBox 4">
            <a:extLst>
              <a:ext uri="{FF2B5EF4-FFF2-40B4-BE49-F238E27FC236}">
                <a16:creationId xmlns:a16="http://schemas.microsoft.com/office/drawing/2014/main" id="{33422BCD-B1DB-8B83-645E-F97839E15654}"/>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13BBE081-F1E6-5440-571D-E4D15C34617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63780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Portal</a:t>
            </a:r>
          </a:p>
        </p:txBody>
      </p:sp>
      <p:sp>
        <p:nvSpPr>
          <p:cNvPr id="4" name="Content Placeholder 3"/>
          <p:cNvSpPr>
            <a:spLocks noGrp="1"/>
          </p:cNvSpPr>
          <p:nvPr>
            <p:ph idx="10"/>
          </p:nvPr>
        </p:nvSpPr>
        <p:spPr>
          <a:xfrm>
            <a:off x="483286" y="1291036"/>
            <a:ext cx="8809569" cy="4506617"/>
          </a:xfrm>
        </p:spPr>
        <p:txBody>
          <a:bodyPr/>
          <a:lstStyle/>
          <a:p>
            <a:pPr marL="0" indent="0">
              <a:buNone/>
            </a:pPr>
            <a:r>
              <a:rPr lang="en-IE" b="1" dirty="0"/>
              <a:t>Naming convention</a:t>
            </a:r>
            <a:endParaRPr lang="en-IE" dirty="0"/>
          </a:p>
          <a:p>
            <a:r>
              <a:rPr lang="en-IE" dirty="0"/>
              <a:t>The file name must be of the form:</a:t>
            </a:r>
          </a:p>
          <a:p>
            <a:r>
              <a:rPr lang="en-IE" dirty="0"/>
              <a:t>CCCCCC_YYYYMMDD_A05.xml</a:t>
            </a:r>
          </a:p>
          <a:p>
            <a:r>
              <a:rPr lang="en-IE" dirty="0"/>
              <a:t>CCCCCC - the institution code you use to log in to the system</a:t>
            </a:r>
          </a:p>
          <a:p>
            <a:r>
              <a:rPr lang="en-IE" dirty="0"/>
              <a:t>YYYYMMDD - must be the reporting date </a:t>
            </a:r>
          </a:p>
          <a:p>
            <a:r>
              <a:rPr lang="en-IE" dirty="0"/>
              <a:t>A05 - the A05 Return code</a:t>
            </a:r>
          </a:p>
          <a:p>
            <a:r>
              <a:rPr lang="en-IE" dirty="0"/>
              <a:t>.xml or .zip - the file extension</a:t>
            </a:r>
          </a:p>
          <a:p>
            <a:r>
              <a:rPr lang="en-IE" dirty="0"/>
              <a:t>E.g. C12345_20251231_A05.xml</a:t>
            </a:r>
          </a:p>
          <a:p>
            <a:endParaRPr lang="en-IE" dirty="0"/>
          </a:p>
          <a:p>
            <a:pPr marL="0" indent="0">
              <a:buNone/>
            </a:pPr>
            <a:endParaRPr lang="en-IE" dirty="0"/>
          </a:p>
          <a:p>
            <a:endParaRPr lang="en-IE" dirty="0"/>
          </a:p>
        </p:txBody>
      </p:sp>
      <p:sp>
        <p:nvSpPr>
          <p:cNvPr id="6" name="TextBox 5">
            <a:extLst>
              <a:ext uri="{FF2B5EF4-FFF2-40B4-BE49-F238E27FC236}">
                <a16:creationId xmlns:a16="http://schemas.microsoft.com/office/drawing/2014/main" id="{12161F29-10FC-77E4-BC52-20EB3AFC38E1}"/>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5B86CC6B-7717-A6D2-14CD-3897491B432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15942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87AD-9EA6-C0FA-203F-502B90C4E229}"/>
              </a:ext>
            </a:extLst>
          </p:cNvPr>
          <p:cNvSpPr>
            <a:spLocks noGrp="1"/>
          </p:cNvSpPr>
          <p:nvPr>
            <p:ph type="title"/>
          </p:nvPr>
        </p:nvSpPr>
        <p:spPr/>
        <p:txBody>
          <a:bodyPr/>
          <a:lstStyle/>
          <a:p>
            <a:r>
              <a:rPr lang="en-IE" dirty="0"/>
              <a:t>Portal – Sign off</a:t>
            </a:r>
          </a:p>
        </p:txBody>
      </p:sp>
      <p:sp>
        <p:nvSpPr>
          <p:cNvPr id="4" name="Content Placeholder 3">
            <a:extLst>
              <a:ext uri="{FF2B5EF4-FFF2-40B4-BE49-F238E27FC236}">
                <a16:creationId xmlns:a16="http://schemas.microsoft.com/office/drawing/2014/main" id="{7BDD7ABF-526D-96EF-69E8-19F2B31C9BD7}"/>
              </a:ext>
            </a:extLst>
          </p:cNvPr>
          <p:cNvSpPr>
            <a:spLocks noGrp="1"/>
          </p:cNvSpPr>
          <p:nvPr>
            <p:ph idx="10"/>
          </p:nvPr>
        </p:nvSpPr>
        <p:spPr>
          <a:xfrm>
            <a:off x="483288" y="1291036"/>
            <a:ext cx="9500684" cy="4506617"/>
          </a:xfrm>
        </p:spPr>
        <p:txBody>
          <a:bodyPr/>
          <a:lstStyle/>
          <a:p>
            <a:r>
              <a:rPr lang="en-IE" dirty="0"/>
              <a:t>A second user of the portal will need to sign off the return (not the original uploader). The second user will need to have the necessary permissions to sign off on a return. </a:t>
            </a:r>
          </a:p>
          <a:p>
            <a:endParaRPr lang="en-IE" dirty="0"/>
          </a:p>
          <a:p>
            <a:r>
              <a:rPr lang="en-IE" dirty="0"/>
              <a:t>Guidance on return submission can be found on the CBI website – </a:t>
            </a:r>
            <a:r>
              <a:rPr lang="en-IE" dirty="0">
                <a:hlinkClick r:id="rId4"/>
              </a:rPr>
              <a:t>here</a:t>
            </a:r>
            <a:r>
              <a:rPr lang="en-IE" dirty="0"/>
              <a:t>. </a:t>
            </a:r>
          </a:p>
          <a:p>
            <a:endParaRPr lang="en-IE" dirty="0"/>
          </a:p>
          <a:p>
            <a:r>
              <a:rPr lang="en-IE" dirty="0"/>
              <a:t>Every firm will have a portal admin within the firm. Permissions issues are resolved by the portal admin within the firm. </a:t>
            </a:r>
          </a:p>
          <a:p>
            <a:pPr marL="0" indent="0">
              <a:buNone/>
            </a:pPr>
            <a:endParaRPr lang="en-IE" dirty="0"/>
          </a:p>
        </p:txBody>
      </p:sp>
      <p:sp>
        <p:nvSpPr>
          <p:cNvPr id="3" name="TextBox 2">
            <a:extLst>
              <a:ext uri="{FF2B5EF4-FFF2-40B4-BE49-F238E27FC236}">
                <a16:creationId xmlns:a16="http://schemas.microsoft.com/office/drawing/2014/main" id="{55F28531-B302-DA66-F1F7-94FAAD4B9F8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CE829D68-6FBF-99DC-19AD-2736447DCA2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237677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Agenda</a:t>
            </a:r>
          </a:p>
        </p:txBody>
      </p:sp>
      <p:graphicFrame>
        <p:nvGraphicFramePr>
          <p:cNvPr id="7" name="Content Placeholder 5"/>
          <p:cNvGraphicFramePr>
            <a:graphicFrameLocks/>
          </p:cNvGraphicFramePr>
          <p:nvPr>
            <p:extLst>
              <p:ext uri="{D42A27DB-BD31-4B8C-83A1-F6EECF244321}">
                <p14:modId xmlns:p14="http://schemas.microsoft.com/office/powerpoint/2010/main" val="1864347155"/>
              </p:ext>
            </p:extLst>
          </p:nvPr>
        </p:nvGraphicFramePr>
        <p:xfrm>
          <a:off x="823912" y="1809044"/>
          <a:ext cx="11185208" cy="3657600"/>
        </p:xfrm>
        <a:graphic>
          <a:graphicData uri="http://schemas.openxmlformats.org/drawingml/2006/table">
            <a:tbl>
              <a:tblPr firstRow="1" bandRow="1">
                <a:tableStyleId>{5C22544A-7EE6-4342-B048-85BDC9FD1C3A}</a:tableStyleId>
              </a:tblPr>
              <a:tblGrid>
                <a:gridCol w="1374278">
                  <a:extLst>
                    <a:ext uri="{9D8B030D-6E8A-4147-A177-3AD203B41FA5}">
                      <a16:colId xmlns:a16="http://schemas.microsoft.com/office/drawing/2014/main" val="3297925224"/>
                    </a:ext>
                  </a:extLst>
                </a:gridCol>
                <a:gridCol w="3731657">
                  <a:extLst>
                    <a:ext uri="{9D8B030D-6E8A-4147-A177-3AD203B41FA5}">
                      <a16:colId xmlns:a16="http://schemas.microsoft.com/office/drawing/2014/main" val="4068969200"/>
                    </a:ext>
                  </a:extLst>
                </a:gridCol>
                <a:gridCol w="6079273">
                  <a:extLst>
                    <a:ext uri="{9D8B030D-6E8A-4147-A177-3AD203B41FA5}">
                      <a16:colId xmlns:a16="http://schemas.microsoft.com/office/drawing/2014/main" val="2473662082"/>
                    </a:ext>
                  </a:extLst>
                </a:gridCol>
              </a:tblGrid>
              <a:tr h="404989">
                <a:tc>
                  <a:txBody>
                    <a:bodyPr/>
                    <a:lstStyle/>
                    <a:p>
                      <a:r>
                        <a:rPr lang="en-IE" sz="2400" dirty="0"/>
                        <a:t>Time</a:t>
                      </a:r>
                    </a:p>
                  </a:txBody>
                  <a:tcPr/>
                </a:tc>
                <a:tc>
                  <a:txBody>
                    <a:bodyPr/>
                    <a:lstStyle/>
                    <a:p>
                      <a:r>
                        <a:rPr lang="en-IE" sz="2400" dirty="0"/>
                        <a:t>Topic</a:t>
                      </a:r>
                    </a:p>
                  </a:txBody>
                  <a:tcPr/>
                </a:tc>
                <a:tc>
                  <a:txBody>
                    <a:bodyPr/>
                    <a:lstStyle/>
                    <a:p>
                      <a:r>
                        <a:rPr lang="en-IE" sz="2400" dirty="0"/>
                        <a:t>Speaker</a:t>
                      </a:r>
                    </a:p>
                  </a:txBody>
                  <a:tcPr/>
                </a:tc>
                <a:extLst>
                  <a:ext uri="{0D108BD9-81ED-4DB2-BD59-A6C34878D82A}">
                    <a16:rowId xmlns:a16="http://schemas.microsoft.com/office/drawing/2014/main" val="412597773"/>
                  </a:ext>
                </a:extLst>
              </a:tr>
              <a:tr h="404989">
                <a:tc>
                  <a:txBody>
                    <a:bodyPr/>
                    <a:lstStyle/>
                    <a:p>
                      <a:r>
                        <a:rPr lang="en-IE" sz="2400" dirty="0"/>
                        <a:t>9:45</a:t>
                      </a:r>
                    </a:p>
                  </a:txBody>
                  <a:tcPr/>
                </a:tc>
                <a:tc>
                  <a:txBody>
                    <a:bodyPr/>
                    <a:lstStyle/>
                    <a:p>
                      <a:r>
                        <a:rPr lang="en-IE" sz="2400" dirty="0"/>
                        <a:t>Introduction</a:t>
                      </a:r>
                    </a:p>
                  </a:txBody>
                  <a:tcPr/>
                </a:tc>
                <a:tc>
                  <a:txBody>
                    <a:bodyPr/>
                    <a:lstStyle/>
                    <a:p>
                      <a:r>
                        <a:rPr lang="en-IE" sz="2400" dirty="0"/>
                        <a:t>Niamh O’Malley</a:t>
                      </a:r>
                    </a:p>
                  </a:txBody>
                  <a:tcPr/>
                </a:tc>
                <a:extLst>
                  <a:ext uri="{0D108BD9-81ED-4DB2-BD59-A6C34878D82A}">
                    <a16:rowId xmlns:a16="http://schemas.microsoft.com/office/drawing/2014/main" val="3803270503"/>
                  </a:ext>
                </a:extLst>
              </a:tr>
              <a:tr h="404989">
                <a:tc>
                  <a:txBody>
                    <a:bodyPr/>
                    <a:lstStyle/>
                    <a:p>
                      <a:r>
                        <a:rPr lang="en-IE" sz="2400" dirty="0"/>
                        <a:t>10:05</a:t>
                      </a:r>
                    </a:p>
                  </a:txBody>
                  <a:tcPr/>
                </a:tc>
                <a:tc>
                  <a:txBody>
                    <a:bodyPr/>
                    <a:lstStyle/>
                    <a:p>
                      <a:r>
                        <a:rPr lang="en-IE" sz="24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2400" dirty="0"/>
                        <a:t>Stephen Maher</a:t>
                      </a:r>
                    </a:p>
                  </a:txBody>
                  <a:tcPr/>
                </a:tc>
                <a:extLst>
                  <a:ext uri="{0D108BD9-81ED-4DB2-BD59-A6C34878D82A}">
                    <a16:rowId xmlns:a16="http://schemas.microsoft.com/office/drawing/2014/main" val="2630357595"/>
                  </a:ext>
                </a:extLst>
              </a:tr>
              <a:tr h="404989">
                <a:tc>
                  <a:txBody>
                    <a:bodyPr/>
                    <a:lstStyle/>
                    <a:p>
                      <a:r>
                        <a:rPr lang="en-IE" sz="2400" dirty="0"/>
                        <a:t>10:35</a:t>
                      </a:r>
                    </a:p>
                  </a:txBody>
                  <a:tcPr/>
                </a:tc>
                <a:tc>
                  <a:txBody>
                    <a:bodyPr/>
                    <a:lstStyle/>
                    <a:p>
                      <a:r>
                        <a:rPr lang="en-IE" sz="24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2400" dirty="0"/>
                        <a:t>Francisco Barragan Herrera</a:t>
                      </a:r>
                    </a:p>
                  </a:txBody>
                  <a:tcPr/>
                </a:tc>
                <a:extLst>
                  <a:ext uri="{0D108BD9-81ED-4DB2-BD59-A6C34878D82A}">
                    <a16:rowId xmlns:a16="http://schemas.microsoft.com/office/drawing/2014/main" val="3150518879"/>
                  </a:ext>
                </a:extLst>
              </a:tr>
              <a:tr h="404989">
                <a:tc>
                  <a:txBody>
                    <a:bodyPr/>
                    <a:lstStyle/>
                    <a:p>
                      <a:r>
                        <a:rPr lang="en-IE" sz="2400" dirty="0"/>
                        <a:t>10:50</a:t>
                      </a:r>
                    </a:p>
                  </a:txBody>
                  <a:tcPr/>
                </a:tc>
                <a:tc>
                  <a:txBody>
                    <a:bodyPr/>
                    <a:lstStyle/>
                    <a:p>
                      <a:r>
                        <a:rPr lang="en-IE" sz="2400" i="1" dirty="0"/>
                        <a:t>Tea break</a:t>
                      </a:r>
                    </a:p>
                  </a:txBody>
                  <a:tcPr/>
                </a:tc>
                <a:tc>
                  <a:txBody>
                    <a:bodyPr/>
                    <a:lstStyle/>
                    <a:p>
                      <a:endParaRPr lang="en-IE" sz="2400" dirty="0"/>
                    </a:p>
                  </a:txBody>
                  <a:tcPr/>
                </a:tc>
                <a:extLst>
                  <a:ext uri="{0D108BD9-81ED-4DB2-BD59-A6C34878D82A}">
                    <a16:rowId xmlns:a16="http://schemas.microsoft.com/office/drawing/2014/main" val="1227732629"/>
                  </a:ext>
                </a:extLst>
              </a:tr>
              <a:tr h="404989">
                <a:tc>
                  <a:txBody>
                    <a:bodyPr/>
                    <a:lstStyle/>
                    <a:p>
                      <a:r>
                        <a:rPr lang="en-IE" sz="2400" dirty="0"/>
                        <a:t>11:05</a:t>
                      </a:r>
                    </a:p>
                  </a:txBody>
                  <a:tcPr/>
                </a:tc>
                <a:tc>
                  <a:txBody>
                    <a:bodyPr/>
                    <a:lstStyle/>
                    <a:p>
                      <a:r>
                        <a:rPr lang="en-IE" sz="2400" dirty="0"/>
                        <a:t>Pre-submitted questions</a:t>
                      </a:r>
                    </a:p>
                  </a:txBody>
                  <a:tcPr/>
                </a:tc>
                <a:tc>
                  <a:txBody>
                    <a:bodyPr/>
                    <a:lstStyle/>
                    <a:p>
                      <a:r>
                        <a:rPr lang="en-IE" sz="2400" dirty="0"/>
                        <a:t>Ciarán Martin</a:t>
                      </a:r>
                    </a:p>
                  </a:txBody>
                  <a:tcPr/>
                </a:tc>
                <a:extLst>
                  <a:ext uri="{0D108BD9-81ED-4DB2-BD59-A6C34878D82A}">
                    <a16:rowId xmlns:a16="http://schemas.microsoft.com/office/drawing/2014/main" val="1352454651"/>
                  </a:ext>
                </a:extLst>
              </a:tr>
              <a:tr h="404989">
                <a:tc>
                  <a:txBody>
                    <a:bodyPr/>
                    <a:lstStyle/>
                    <a:p>
                      <a:r>
                        <a:rPr lang="en-IE" sz="2400" dirty="0"/>
                        <a:t>11:30</a:t>
                      </a:r>
                    </a:p>
                  </a:txBody>
                  <a:tcPr/>
                </a:tc>
                <a:tc>
                  <a:txBody>
                    <a:bodyPr/>
                    <a:lstStyle/>
                    <a:p>
                      <a:r>
                        <a:rPr lang="en-IE" sz="2400" i="1" dirty="0"/>
                        <a:t>Questions</a:t>
                      </a:r>
                      <a:r>
                        <a:rPr lang="en-IE" sz="2400" i="1" baseline="0" dirty="0"/>
                        <a:t> and answers</a:t>
                      </a:r>
                      <a:endParaRPr lang="en-IE" sz="2400" i="1" dirty="0"/>
                    </a:p>
                  </a:txBody>
                  <a:tcPr/>
                </a:tc>
                <a:tc>
                  <a:txBody>
                    <a:bodyPr/>
                    <a:lstStyle/>
                    <a:p>
                      <a:r>
                        <a:rPr lang="en-IE" sz="2400" dirty="0"/>
                        <a:t>All</a:t>
                      </a:r>
                    </a:p>
                  </a:txBody>
                  <a:tcPr/>
                </a:tc>
                <a:extLst>
                  <a:ext uri="{0D108BD9-81ED-4DB2-BD59-A6C34878D82A}">
                    <a16:rowId xmlns:a16="http://schemas.microsoft.com/office/drawing/2014/main" val="1334285555"/>
                  </a:ext>
                </a:extLst>
              </a:tr>
              <a:tr h="404989">
                <a:tc>
                  <a:txBody>
                    <a:bodyPr/>
                    <a:lstStyle/>
                    <a:p>
                      <a:r>
                        <a:rPr lang="en-IE" sz="2400" dirty="0"/>
                        <a:t>12:15</a:t>
                      </a:r>
                    </a:p>
                  </a:txBody>
                  <a:tcPr/>
                </a:tc>
                <a:tc>
                  <a:txBody>
                    <a:bodyPr/>
                    <a:lstStyle/>
                    <a:p>
                      <a:r>
                        <a:rPr lang="en-IE" sz="2400" dirty="0"/>
                        <a:t>Close</a:t>
                      </a:r>
                    </a:p>
                  </a:txBody>
                  <a:tcPr/>
                </a:tc>
                <a:tc>
                  <a:txBody>
                    <a:bodyPr/>
                    <a:lstStyle/>
                    <a:p>
                      <a:endParaRPr lang="en-IE" sz="2400" dirty="0"/>
                    </a:p>
                  </a:txBody>
                  <a:tcPr/>
                </a:tc>
                <a:extLst>
                  <a:ext uri="{0D108BD9-81ED-4DB2-BD59-A6C34878D82A}">
                    <a16:rowId xmlns:a16="http://schemas.microsoft.com/office/drawing/2014/main" val="2949985633"/>
                  </a:ext>
                </a:extLst>
              </a:tr>
            </a:tbl>
          </a:graphicData>
        </a:graphic>
      </p:graphicFrame>
      <p:sp>
        <p:nvSpPr>
          <p:cNvPr id="4" name="BJPseudoFooter">
            <a:extLst>
              <a:ext uri="{FF2B5EF4-FFF2-40B4-BE49-F238E27FC236}">
                <a16:creationId xmlns:a16="http://schemas.microsoft.com/office/drawing/2014/main" id="{AAD7FECE-C05B-598C-F596-18410571088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616217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Stephen Maher</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XSD / XML Guidance</a:t>
            </a:r>
          </a:p>
        </p:txBody>
      </p:sp>
      <p:sp>
        <p:nvSpPr>
          <p:cNvPr id="3" name="TextBox 2">
            <a:extLst>
              <a:ext uri="{FF2B5EF4-FFF2-40B4-BE49-F238E27FC236}">
                <a16:creationId xmlns:a16="http://schemas.microsoft.com/office/drawing/2014/main" id="{9A4A108F-15E9-9BE9-F7CB-958C7ACBD3F4}"/>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76A51044-8F6A-F8C8-014E-C1628AB6020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3774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5997-6125-2317-6445-F0B844845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E94060-69E8-DD9B-E2E6-A1DDB3CF3A76}"/>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91A395FB-13BA-672B-3960-AC5B81FD7F82}"/>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9" name="TextBox 8">
            <a:extLst>
              <a:ext uri="{FF2B5EF4-FFF2-40B4-BE49-F238E27FC236}">
                <a16:creationId xmlns:a16="http://schemas.microsoft.com/office/drawing/2014/main" id="{3A2D16AD-4C01-A8B2-1DFD-5D8A84FEAE07}"/>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B881208E-F557-B82B-452E-984282FE0B9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90928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93253-19AB-EE49-5E68-2793464DFD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578A45-AF83-230E-A25E-C6AFBE615834}"/>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5BA3A0AE-F4FC-E448-2F46-A8D16DA23086}"/>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5" name="Oval 4">
            <a:extLst>
              <a:ext uri="{FF2B5EF4-FFF2-40B4-BE49-F238E27FC236}">
                <a16:creationId xmlns:a16="http://schemas.microsoft.com/office/drawing/2014/main" id="{651ECC3F-282E-E2BF-E7A5-D52307CDA1B6}"/>
              </a:ext>
            </a:extLst>
          </p:cNvPr>
          <p:cNvSpPr/>
          <p:nvPr/>
        </p:nvSpPr>
        <p:spPr>
          <a:xfrm>
            <a:off x="4070555" y="1873045"/>
            <a:ext cx="4601497" cy="3111910"/>
          </a:xfrm>
          <a:prstGeom prst="ellipse">
            <a:avLst/>
          </a:prstGeom>
          <a:noFill/>
          <a:ln w="76200">
            <a:solidFill>
              <a:srgbClr val="C02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a:extLst>
              <a:ext uri="{FF2B5EF4-FFF2-40B4-BE49-F238E27FC236}">
                <a16:creationId xmlns:a16="http://schemas.microsoft.com/office/drawing/2014/main" id="{E620765C-6EBD-DA15-FC14-A24D20DC68B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4CEEEB12-406A-9C1A-7987-A82F46E90D2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079351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63" y="687348"/>
            <a:ext cx="8072883" cy="372424"/>
          </a:xfrm>
        </p:spPr>
        <p:txBody>
          <a:bodyPr/>
          <a:lstStyle/>
          <a:p>
            <a:r>
              <a:rPr lang="en-IE" dirty="0"/>
              <a:t>The XSD Schema</a:t>
            </a:r>
          </a:p>
        </p:txBody>
      </p:sp>
      <p:sp>
        <p:nvSpPr>
          <p:cNvPr id="4" name="Content Placeholder 3"/>
          <p:cNvSpPr>
            <a:spLocks noGrp="1"/>
          </p:cNvSpPr>
          <p:nvPr>
            <p:ph idx="10"/>
          </p:nvPr>
        </p:nvSpPr>
        <p:spPr>
          <a:xfrm>
            <a:off x="6587998" y="1367279"/>
            <a:ext cx="5525625" cy="4506617"/>
          </a:xfrm>
        </p:spPr>
        <p:txBody>
          <a:bodyPr/>
          <a:lstStyle/>
          <a:p>
            <a:r>
              <a:rPr lang="en-IE" dirty="0"/>
              <a:t>Technical file that will accept or reject your XML file on the CBI portal </a:t>
            </a:r>
          </a:p>
          <a:p>
            <a:endParaRPr lang="en-US" dirty="0"/>
          </a:p>
          <a:p>
            <a:r>
              <a:rPr lang="en-IE" dirty="0"/>
              <a:t>It acts as a “blueprint” for creating the XML file</a:t>
            </a:r>
          </a:p>
          <a:p>
            <a:endParaRPr lang="en-IE" dirty="0"/>
          </a:p>
          <a:p>
            <a:endParaRPr lang="en-IE" dirty="0"/>
          </a:p>
          <a:p>
            <a:endParaRPr lang="en-IE" dirty="0"/>
          </a:p>
          <a:p>
            <a:endParaRPr lang="en-IE" dirty="0"/>
          </a:p>
        </p:txBody>
      </p:sp>
      <p:sp>
        <p:nvSpPr>
          <p:cNvPr id="10" name="6-Point Star 9"/>
          <p:cNvSpPr/>
          <p:nvPr/>
        </p:nvSpPr>
        <p:spPr>
          <a:xfrm>
            <a:off x="7547043" y="3792957"/>
            <a:ext cx="3433011" cy="225829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Important to make your IT colleagues aware of this file </a:t>
            </a:r>
            <a:endParaRPr lang="en-US" dirty="0"/>
          </a:p>
        </p:txBody>
      </p:sp>
      <p:pic>
        <p:nvPicPr>
          <p:cNvPr id="3" name="Picture 2">
            <a:extLst>
              <a:ext uri="{FF2B5EF4-FFF2-40B4-BE49-F238E27FC236}">
                <a16:creationId xmlns:a16="http://schemas.microsoft.com/office/drawing/2014/main" id="{47FE482C-3BD4-53D6-DDC0-A1D7390EE202}"/>
              </a:ext>
            </a:extLst>
          </p:cNvPr>
          <p:cNvPicPr>
            <a:picLocks noChangeAspect="1"/>
          </p:cNvPicPr>
          <p:nvPr/>
        </p:nvPicPr>
        <p:blipFill>
          <a:blip r:embed="rId4"/>
          <a:stretch>
            <a:fillRect/>
          </a:stretch>
        </p:blipFill>
        <p:spPr>
          <a:xfrm>
            <a:off x="0" y="0"/>
            <a:ext cx="6348548" cy="6858000"/>
          </a:xfrm>
          <a:prstGeom prst="flowChartDelay">
            <a:avLst/>
          </a:prstGeom>
          <a:ln w="63500" cap="rnd">
            <a:solidFill>
              <a:srgbClr val="333333"/>
            </a:solidFill>
          </a:ln>
          <a:effectLst/>
        </p:spPr>
      </p:pic>
      <p:sp>
        <p:nvSpPr>
          <p:cNvPr id="7" name="TextBox 6">
            <a:extLst>
              <a:ext uri="{FF2B5EF4-FFF2-40B4-BE49-F238E27FC236}">
                <a16:creationId xmlns:a16="http://schemas.microsoft.com/office/drawing/2014/main" id="{BE26F508-DF2B-8417-EBA6-EA872FE62951}"/>
              </a:ext>
            </a:extLst>
          </p:cNvPr>
          <p:cNvSpPr txBox="1"/>
          <p:nvPr/>
        </p:nvSpPr>
        <p:spPr>
          <a:xfrm>
            <a:off x="10416209" y="1051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E287DD5B-7DD4-C88F-F6BF-EC24004F3B4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76465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The XSD Schema</a:t>
            </a:r>
          </a:p>
        </p:txBody>
      </p:sp>
      <p:sp>
        <p:nvSpPr>
          <p:cNvPr id="4" name="Content Placeholder 3"/>
          <p:cNvSpPr>
            <a:spLocks noGrp="1"/>
          </p:cNvSpPr>
          <p:nvPr>
            <p:ph idx="10"/>
          </p:nvPr>
        </p:nvSpPr>
        <p:spPr>
          <a:xfrm>
            <a:off x="483288" y="1291036"/>
            <a:ext cx="7543112" cy="4506617"/>
          </a:xfrm>
        </p:spPr>
        <p:txBody>
          <a:bodyPr/>
          <a:lstStyle/>
          <a:p>
            <a:r>
              <a:rPr lang="en-US" dirty="0"/>
              <a:t>The XSD contains key information:</a:t>
            </a:r>
          </a:p>
          <a:p>
            <a:endParaRPr lang="en-US" dirty="0"/>
          </a:p>
          <a:p>
            <a:pPr lvl="1"/>
            <a:r>
              <a:rPr lang="en-US" dirty="0"/>
              <a:t>The root element – </a:t>
            </a:r>
            <a:r>
              <a:rPr lang="en-IE" dirty="0" err="1"/>
              <a:t>LifeInsurance</a:t>
            </a:r>
            <a:endParaRPr lang="en-IE" dirty="0"/>
          </a:p>
          <a:p>
            <a:pPr marL="457200" lvl="1" indent="0">
              <a:buNone/>
            </a:pPr>
            <a:endParaRPr lang="en-US" dirty="0"/>
          </a:p>
          <a:p>
            <a:pPr lvl="1"/>
            <a:r>
              <a:rPr lang="en-US" dirty="0"/>
              <a:t>Defined enumeration lists. Eg </a:t>
            </a:r>
            <a:r>
              <a:rPr lang="en-US" dirty="0" err="1"/>
              <a:t>LegalStructure</a:t>
            </a:r>
            <a:endParaRPr lang="en-US" dirty="0"/>
          </a:p>
          <a:p>
            <a:pPr lvl="1"/>
            <a:endParaRPr lang="en-US" dirty="0"/>
          </a:p>
          <a:p>
            <a:pPr lvl="1"/>
            <a:r>
              <a:rPr lang="en-US" dirty="0"/>
              <a:t>Defined data types. Eg Decimal206</a:t>
            </a:r>
          </a:p>
          <a:p>
            <a:pPr lvl="1"/>
            <a:endParaRPr lang="en-US" dirty="0"/>
          </a:p>
          <a:p>
            <a:pPr lvl="1"/>
            <a:r>
              <a:rPr lang="en-US" dirty="0"/>
              <a:t>Elements, attributes, minOccurs,</a:t>
            </a:r>
          </a:p>
          <a:p>
            <a:pPr marL="457200" lvl="1" indent="0">
              <a:buNone/>
            </a:pPr>
            <a:r>
              <a:rPr lang="en-US" dirty="0"/>
              <a:t>     </a:t>
            </a:r>
            <a:r>
              <a:rPr lang="en-US" dirty="0" err="1"/>
              <a:t>maxOccurs</a:t>
            </a:r>
            <a:r>
              <a:rPr lang="en-US" dirty="0"/>
              <a:t> and much more…. </a:t>
            </a:r>
          </a:p>
          <a:p>
            <a:pPr lvl="1"/>
            <a:endParaRPr lang="en-IE" dirty="0"/>
          </a:p>
          <a:p>
            <a:endParaRPr lang="en-IE" dirty="0"/>
          </a:p>
        </p:txBody>
      </p:sp>
      <p:sp>
        <p:nvSpPr>
          <p:cNvPr id="8" name="TextBox 7">
            <a:extLst>
              <a:ext uri="{FF2B5EF4-FFF2-40B4-BE49-F238E27FC236}">
                <a16:creationId xmlns:a16="http://schemas.microsoft.com/office/drawing/2014/main" id="{65F1C9B8-B624-388F-1FB2-4AFCA6B40AB1}"/>
              </a:ext>
            </a:extLst>
          </p:cNvPr>
          <p:cNvSpPr txBox="1"/>
          <p:nvPr/>
        </p:nvSpPr>
        <p:spPr>
          <a:xfrm>
            <a:off x="10426719" y="10510"/>
            <a:ext cx="1775791" cy="369332"/>
          </a:xfrm>
          <a:prstGeom prst="rect">
            <a:avLst/>
          </a:prstGeom>
          <a:noFill/>
        </p:spPr>
        <p:txBody>
          <a:bodyPr wrap="square" rtlCol="0">
            <a:spAutoFit/>
          </a:bodyPr>
          <a:lstStyle/>
          <a:p>
            <a:r>
              <a:rPr lang="en-IE" dirty="0" err="1"/>
              <a:t>Slido</a:t>
            </a:r>
            <a:r>
              <a:rPr lang="en-IE" dirty="0"/>
              <a:t> #REQ</a:t>
            </a:r>
          </a:p>
        </p:txBody>
      </p:sp>
      <p:pic>
        <p:nvPicPr>
          <p:cNvPr id="9" name="Picture 8">
            <a:extLst>
              <a:ext uri="{FF2B5EF4-FFF2-40B4-BE49-F238E27FC236}">
                <a16:creationId xmlns:a16="http://schemas.microsoft.com/office/drawing/2014/main" id="{C0A6BC62-6857-79B5-B261-F7CC775E67A4}"/>
              </a:ext>
            </a:extLst>
          </p:cNvPr>
          <p:cNvPicPr>
            <a:picLocks noChangeAspect="1"/>
          </p:cNvPicPr>
          <p:nvPr/>
        </p:nvPicPr>
        <p:blipFill>
          <a:blip r:embed="rId4"/>
          <a:stretch>
            <a:fillRect/>
          </a:stretch>
        </p:blipFill>
        <p:spPr>
          <a:xfrm>
            <a:off x="6532759" y="1789933"/>
            <a:ext cx="5175953" cy="1898716"/>
          </a:xfrm>
          <a:prstGeom prst="rect">
            <a:avLst/>
          </a:prstGeom>
        </p:spPr>
      </p:pic>
      <p:pic>
        <p:nvPicPr>
          <p:cNvPr id="11" name="Picture 10">
            <a:extLst>
              <a:ext uri="{FF2B5EF4-FFF2-40B4-BE49-F238E27FC236}">
                <a16:creationId xmlns:a16="http://schemas.microsoft.com/office/drawing/2014/main" id="{C8D76C2D-D5D7-EA51-EDB5-C30315289F37}"/>
              </a:ext>
            </a:extLst>
          </p:cNvPr>
          <p:cNvPicPr>
            <a:picLocks noChangeAspect="1"/>
          </p:cNvPicPr>
          <p:nvPr/>
        </p:nvPicPr>
        <p:blipFill>
          <a:blip r:embed="rId5"/>
          <a:stretch>
            <a:fillRect/>
          </a:stretch>
        </p:blipFill>
        <p:spPr>
          <a:xfrm>
            <a:off x="6532759" y="4216909"/>
            <a:ext cx="4468616" cy="1840944"/>
          </a:xfrm>
          <a:prstGeom prst="rect">
            <a:avLst/>
          </a:prstGeom>
        </p:spPr>
      </p:pic>
      <p:sp>
        <p:nvSpPr>
          <p:cNvPr id="6" name="BJPseudoFooter">
            <a:extLst>
              <a:ext uri="{FF2B5EF4-FFF2-40B4-BE49-F238E27FC236}">
                <a16:creationId xmlns:a16="http://schemas.microsoft.com/office/drawing/2014/main" id="{BF14BA26-2A09-8449-AD7F-E85101610A6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74635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985C45B-D57C-B220-D988-D5FEBA281432}"/>
              </a:ext>
            </a:extLst>
          </p:cNvPr>
          <p:cNvPicPr>
            <a:picLocks noChangeAspect="1"/>
          </p:cNvPicPr>
          <p:nvPr/>
        </p:nvPicPr>
        <p:blipFill>
          <a:blip r:embed="rId4"/>
          <a:stretch>
            <a:fillRect/>
          </a:stretch>
        </p:blipFill>
        <p:spPr>
          <a:xfrm>
            <a:off x="4519728" y="3250843"/>
            <a:ext cx="6881697" cy="2963470"/>
          </a:xfrm>
          <a:prstGeom prst="rect">
            <a:avLst/>
          </a:prstGeom>
        </p:spPr>
      </p:pic>
      <p:sp>
        <p:nvSpPr>
          <p:cNvPr id="8" name="Title 7"/>
          <p:cNvSpPr>
            <a:spLocks noGrp="1"/>
          </p:cNvSpPr>
          <p:nvPr>
            <p:ph type="title"/>
          </p:nvPr>
        </p:nvSpPr>
        <p:spPr/>
        <p:txBody>
          <a:bodyPr/>
          <a:lstStyle/>
          <a:p>
            <a:r>
              <a:rPr lang="en-IE" dirty="0"/>
              <a:t>XSD – Understanding Table Structure A</a:t>
            </a:r>
          </a:p>
        </p:txBody>
      </p:sp>
      <p:sp>
        <p:nvSpPr>
          <p:cNvPr id="10" name="Content Placeholder 9"/>
          <p:cNvSpPr>
            <a:spLocks noGrp="1"/>
          </p:cNvSpPr>
          <p:nvPr>
            <p:ph idx="10"/>
          </p:nvPr>
        </p:nvSpPr>
        <p:spPr>
          <a:xfrm>
            <a:off x="483287" y="1291036"/>
            <a:ext cx="9009847" cy="4506617"/>
          </a:xfrm>
        </p:spPr>
        <p:txBody>
          <a:bodyPr/>
          <a:lstStyle/>
          <a:p>
            <a:pPr marL="0" indent="0">
              <a:buNone/>
            </a:pPr>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(not always the same)</a:t>
            </a:r>
          </a:p>
          <a:p>
            <a:pPr marL="342900" indent="-342900">
              <a:buFont typeface="+mj-lt"/>
              <a:buAutoNum type="arabicPeriod"/>
            </a:pPr>
            <a:r>
              <a:rPr lang="en-IE" dirty="0"/>
              <a:t>Every tag is defined</a:t>
            </a:r>
          </a:p>
          <a:p>
            <a:pPr marL="342900" indent="-342900">
              <a:buFont typeface="+mj-lt"/>
              <a:buAutoNum type="arabicPeriod"/>
            </a:pPr>
            <a:r>
              <a:rPr lang="en-IE" dirty="0"/>
              <a:t>Every tag is strictly required</a:t>
            </a:r>
          </a:p>
        </p:txBody>
      </p:sp>
      <p:sp>
        <p:nvSpPr>
          <p:cNvPr id="5" name="TextBox 4">
            <a:extLst>
              <a:ext uri="{FF2B5EF4-FFF2-40B4-BE49-F238E27FC236}">
                <a16:creationId xmlns:a16="http://schemas.microsoft.com/office/drawing/2014/main" id="{62BAA17C-3938-786F-012A-B72E618FD69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cxnSp>
        <p:nvCxnSpPr>
          <p:cNvPr id="13" name="Straight Arrow Connector 12">
            <a:extLst>
              <a:ext uri="{FF2B5EF4-FFF2-40B4-BE49-F238E27FC236}">
                <a16:creationId xmlns:a16="http://schemas.microsoft.com/office/drawing/2014/main" id="{23683821-E5D2-FA3F-D4A8-D615230508DD}"/>
              </a:ext>
            </a:extLst>
          </p:cNvPr>
          <p:cNvCxnSpPr/>
          <p:nvPr/>
        </p:nvCxnSpPr>
        <p:spPr>
          <a:xfrm flipH="1" flipV="1">
            <a:off x="6874135" y="3420615"/>
            <a:ext cx="344032" cy="20144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A63CB1F-5010-80D6-4D8C-E75B8168D38B}"/>
              </a:ext>
            </a:extLst>
          </p:cNvPr>
          <p:cNvCxnSpPr/>
          <p:nvPr/>
        </p:nvCxnSpPr>
        <p:spPr>
          <a:xfrm flipH="1">
            <a:off x="7105423" y="3613566"/>
            <a:ext cx="108642" cy="31687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201497A-7D18-EAA0-FD59-4EE1CEB510B9}"/>
              </a:ext>
            </a:extLst>
          </p:cNvPr>
          <p:cNvCxnSpPr>
            <a:cxnSpLocks/>
          </p:cNvCxnSpPr>
          <p:nvPr/>
        </p:nvCxnSpPr>
        <p:spPr>
          <a:xfrm flipH="1">
            <a:off x="8576034" y="3741547"/>
            <a:ext cx="569723" cy="16748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D3E468D-D6F3-D94D-A9E3-8797B93B2133}"/>
              </a:ext>
            </a:extLst>
          </p:cNvPr>
          <p:cNvCxnSpPr>
            <a:cxnSpLocks/>
            <a:stCxn id="33" idx="2"/>
          </p:cNvCxnSpPr>
          <p:nvPr/>
        </p:nvCxnSpPr>
        <p:spPr>
          <a:xfrm>
            <a:off x="9125893" y="3741547"/>
            <a:ext cx="660956" cy="16748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A1EBADB-6F55-5BCA-E591-73D9A1928167}"/>
              </a:ext>
            </a:extLst>
          </p:cNvPr>
          <p:cNvCxnSpPr>
            <a:cxnSpLocks/>
          </p:cNvCxnSpPr>
          <p:nvPr/>
        </p:nvCxnSpPr>
        <p:spPr>
          <a:xfrm flipV="1">
            <a:off x="7408014" y="5087500"/>
            <a:ext cx="0" cy="29025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70D38BF-9047-6963-E788-DED0C73BE352}"/>
              </a:ext>
            </a:extLst>
          </p:cNvPr>
          <p:cNvCxnSpPr>
            <a:cxnSpLocks/>
          </p:cNvCxnSpPr>
          <p:nvPr/>
        </p:nvCxnSpPr>
        <p:spPr>
          <a:xfrm flipV="1">
            <a:off x="10540928" y="5087500"/>
            <a:ext cx="0" cy="29025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D843145-B328-B735-7BC0-B9EE2A1612F4}"/>
              </a:ext>
            </a:extLst>
          </p:cNvPr>
          <p:cNvSpPr txBox="1"/>
          <p:nvPr/>
        </p:nvSpPr>
        <p:spPr>
          <a:xfrm>
            <a:off x="7179051" y="3391333"/>
            <a:ext cx="319318" cy="369332"/>
          </a:xfrm>
          <a:prstGeom prst="rect">
            <a:avLst/>
          </a:prstGeom>
          <a:noFill/>
        </p:spPr>
        <p:txBody>
          <a:bodyPr wrap="none" rtlCol="0">
            <a:spAutoFit/>
          </a:bodyPr>
          <a:lstStyle/>
          <a:p>
            <a:r>
              <a:rPr lang="en-IE" dirty="0"/>
              <a:t>1</a:t>
            </a:r>
          </a:p>
        </p:txBody>
      </p:sp>
      <p:sp>
        <p:nvSpPr>
          <p:cNvPr id="33" name="TextBox 32">
            <a:extLst>
              <a:ext uri="{FF2B5EF4-FFF2-40B4-BE49-F238E27FC236}">
                <a16:creationId xmlns:a16="http://schemas.microsoft.com/office/drawing/2014/main" id="{A16ECD15-4B37-34E2-31FE-EA22CAD5BA2F}"/>
              </a:ext>
            </a:extLst>
          </p:cNvPr>
          <p:cNvSpPr txBox="1"/>
          <p:nvPr/>
        </p:nvSpPr>
        <p:spPr>
          <a:xfrm>
            <a:off x="8966234" y="3372215"/>
            <a:ext cx="319318" cy="369332"/>
          </a:xfrm>
          <a:prstGeom prst="rect">
            <a:avLst/>
          </a:prstGeom>
          <a:noFill/>
        </p:spPr>
        <p:txBody>
          <a:bodyPr wrap="none" rtlCol="0">
            <a:spAutoFit/>
          </a:bodyPr>
          <a:lstStyle/>
          <a:p>
            <a:r>
              <a:rPr lang="en-IE" dirty="0"/>
              <a:t>2</a:t>
            </a:r>
          </a:p>
        </p:txBody>
      </p:sp>
      <p:sp>
        <p:nvSpPr>
          <p:cNvPr id="34" name="TextBox 33">
            <a:extLst>
              <a:ext uri="{FF2B5EF4-FFF2-40B4-BE49-F238E27FC236}">
                <a16:creationId xmlns:a16="http://schemas.microsoft.com/office/drawing/2014/main" id="{9EAC54F7-B04F-F06D-80B1-C79656D4F96A}"/>
              </a:ext>
            </a:extLst>
          </p:cNvPr>
          <p:cNvSpPr txBox="1"/>
          <p:nvPr/>
        </p:nvSpPr>
        <p:spPr>
          <a:xfrm>
            <a:off x="7248355" y="5322873"/>
            <a:ext cx="319318" cy="369332"/>
          </a:xfrm>
          <a:prstGeom prst="rect">
            <a:avLst/>
          </a:prstGeom>
          <a:noFill/>
        </p:spPr>
        <p:txBody>
          <a:bodyPr wrap="none" rtlCol="0">
            <a:spAutoFit/>
          </a:bodyPr>
          <a:lstStyle/>
          <a:p>
            <a:r>
              <a:rPr lang="en-IE" dirty="0"/>
              <a:t>3</a:t>
            </a:r>
          </a:p>
        </p:txBody>
      </p:sp>
      <p:sp>
        <p:nvSpPr>
          <p:cNvPr id="35" name="TextBox 34">
            <a:extLst>
              <a:ext uri="{FF2B5EF4-FFF2-40B4-BE49-F238E27FC236}">
                <a16:creationId xmlns:a16="http://schemas.microsoft.com/office/drawing/2014/main" id="{B359EE37-C9C6-A03A-8E2B-3DA074A4F3D6}"/>
              </a:ext>
            </a:extLst>
          </p:cNvPr>
          <p:cNvSpPr txBox="1"/>
          <p:nvPr/>
        </p:nvSpPr>
        <p:spPr>
          <a:xfrm>
            <a:off x="10374677" y="5331926"/>
            <a:ext cx="319318" cy="369332"/>
          </a:xfrm>
          <a:prstGeom prst="rect">
            <a:avLst/>
          </a:prstGeom>
          <a:noFill/>
        </p:spPr>
        <p:txBody>
          <a:bodyPr wrap="none" rtlCol="0">
            <a:spAutoFit/>
          </a:bodyPr>
          <a:lstStyle/>
          <a:p>
            <a:r>
              <a:rPr lang="en-IE" dirty="0"/>
              <a:t>4</a:t>
            </a:r>
          </a:p>
        </p:txBody>
      </p:sp>
      <p:sp>
        <p:nvSpPr>
          <p:cNvPr id="4" name="BJPseudoFooter">
            <a:extLst>
              <a:ext uri="{FF2B5EF4-FFF2-40B4-BE49-F238E27FC236}">
                <a16:creationId xmlns:a16="http://schemas.microsoft.com/office/drawing/2014/main" id="{260D7BC4-5967-11DF-8D83-F262B4FDECE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78054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A60E5D-4CA2-6FEB-3D13-0DFD2ED0AABD}"/>
              </a:ext>
            </a:extLst>
          </p:cNvPr>
          <p:cNvPicPr>
            <a:picLocks noChangeAspect="1"/>
          </p:cNvPicPr>
          <p:nvPr/>
        </p:nvPicPr>
        <p:blipFill>
          <a:blip r:embed="rId4"/>
          <a:stretch>
            <a:fillRect/>
          </a:stretch>
        </p:blipFill>
        <p:spPr>
          <a:xfrm>
            <a:off x="2828472" y="3493723"/>
            <a:ext cx="8189595" cy="3086531"/>
          </a:xfrm>
          <a:prstGeom prst="rect">
            <a:avLst/>
          </a:prstGeom>
        </p:spPr>
      </p:pic>
      <p:sp>
        <p:nvSpPr>
          <p:cNvPr id="8" name="Title 7"/>
          <p:cNvSpPr>
            <a:spLocks noGrp="1"/>
          </p:cNvSpPr>
          <p:nvPr>
            <p:ph type="title"/>
          </p:nvPr>
        </p:nvSpPr>
        <p:spPr/>
        <p:txBody>
          <a:bodyPr/>
          <a:lstStyle/>
          <a:p>
            <a:r>
              <a:rPr lang="en-IE" dirty="0"/>
              <a:t>XSD – Understanding Table Structure B</a:t>
            </a:r>
          </a:p>
        </p:txBody>
      </p:sp>
      <p:sp>
        <p:nvSpPr>
          <p:cNvPr id="10" name="Content Placeholder 9"/>
          <p:cNvSpPr>
            <a:spLocks noGrp="1"/>
          </p:cNvSpPr>
          <p:nvPr>
            <p:ph idx="10"/>
          </p:nvPr>
        </p:nvSpPr>
        <p:spPr>
          <a:xfrm>
            <a:off x="483286" y="1291036"/>
            <a:ext cx="11708713" cy="4506617"/>
          </a:xfrm>
        </p:spPr>
        <p:txBody>
          <a:bodyPr/>
          <a:lstStyle/>
          <a:p>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(always the same for a Table Structure B )</a:t>
            </a:r>
          </a:p>
          <a:p>
            <a:pPr marL="342900" indent="-342900">
              <a:buFont typeface="+mj-lt"/>
              <a:buAutoNum type="arabicPeriod"/>
            </a:pPr>
            <a:r>
              <a:rPr lang="en-IE" dirty="0"/>
              <a:t>The identifier must always be reported (this is the 3 letter tag) as defined in </a:t>
            </a:r>
            <a:r>
              <a:rPr lang="en-IE" dirty="0" err="1"/>
              <a:t>GeneralCloseTableRowIdentifier</a:t>
            </a:r>
            <a:endParaRPr lang="en-IE" dirty="0"/>
          </a:p>
          <a:p>
            <a:pPr marL="342900" indent="-342900">
              <a:buFont typeface="+mj-lt"/>
              <a:buAutoNum type="arabicPeriod"/>
            </a:pPr>
            <a:r>
              <a:rPr lang="en-IE" dirty="0"/>
              <a:t>One of these items must be reported (as per the guidance)</a:t>
            </a:r>
          </a:p>
        </p:txBody>
      </p:sp>
      <p:sp>
        <p:nvSpPr>
          <p:cNvPr id="5" name="TextBox 4">
            <a:extLst>
              <a:ext uri="{FF2B5EF4-FFF2-40B4-BE49-F238E27FC236}">
                <a16:creationId xmlns:a16="http://schemas.microsoft.com/office/drawing/2014/main" id="{4DC83464-8212-B95C-B7BE-E054B3C33FD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cxnSp>
        <p:nvCxnSpPr>
          <p:cNvPr id="9" name="Straight Arrow Connector 8">
            <a:extLst>
              <a:ext uri="{FF2B5EF4-FFF2-40B4-BE49-F238E27FC236}">
                <a16:creationId xmlns:a16="http://schemas.microsoft.com/office/drawing/2014/main" id="{9F60913E-937F-D1E9-D6B0-3C52653629D7}"/>
              </a:ext>
            </a:extLst>
          </p:cNvPr>
          <p:cNvCxnSpPr>
            <a:cxnSpLocks/>
          </p:cNvCxnSpPr>
          <p:nvPr/>
        </p:nvCxnSpPr>
        <p:spPr>
          <a:xfrm flipH="1" flipV="1">
            <a:off x="4970655" y="3630440"/>
            <a:ext cx="353085" cy="18106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1E234CA6-30C7-F611-4277-2BAEA80AA9A6}"/>
              </a:ext>
            </a:extLst>
          </p:cNvPr>
          <p:cNvCxnSpPr>
            <a:cxnSpLocks/>
          </p:cNvCxnSpPr>
          <p:nvPr/>
        </p:nvCxnSpPr>
        <p:spPr>
          <a:xfrm flipH="1">
            <a:off x="5089724" y="3811509"/>
            <a:ext cx="234016" cy="17479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857FA67-6BFD-B222-001B-C77C35FA6AD5}"/>
              </a:ext>
            </a:extLst>
          </p:cNvPr>
          <p:cNvCxnSpPr>
            <a:cxnSpLocks/>
          </p:cNvCxnSpPr>
          <p:nvPr/>
        </p:nvCxnSpPr>
        <p:spPr>
          <a:xfrm flipH="1">
            <a:off x="6395129" y="3834143"/>
            <a:ext cx="503979" cy="16748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E3481F3-9D00-C506-4348-B323E66DDF1F}"/>
              </a:ext>
            </a:extLst>
          </p:cNvPr>
          <p:cNvCxnSpPr>
            <a:cxnSpLocks/>
          </p:cNvCxnSpPr>
          <p:nvPr/>
        </p:nvCxnSpPr>
        <p:spPr>
          <a:xfrm>
            <a:off x="6899108" y="3834143"/>
            <a:ext cx="551894" cy="16748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71C2A12-4367-2AB8-4342-B6AE9F3C2614}"/>
              </a:ext>
            </a:extLst>
          </p:cNvPr>
          <p:cNvCxnSpPr>
            <a:cxnSpLocks/>
          </p:cNvCxnSpPr>
          <p:nvPr/>
        </p:nvCxnSpPr>
        <p:spPr>
          <a:xfrm>
            <a:off x="9478978" y="4526733"/>
            <a:ext cx="29876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92E505B-EA43-FFA2-61DC-7F73E60265D2}"/>
              </a:ext>
            </a:extLst>
          </p:cNvPr>
          <p:cNvCxnSpPr>
            <a:cxnSpLocks/>
          </p:cNvCxnSpPr>
          <p:nvPr/>
        </p:nvCxnSpPr>
        <p:spPr>
          <a:xfrm>
            <a:off x="9478978" y="5892298"/>
            <a:ext cx="29876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FC16741-C026-272F-B609-8A347338A207}"/>
              </a:ext>
            </a:extLst>
          </p:cNvPr>
          <p:cNvCxnSpPr>
            <a:cxnSpLocks/>
          </p:cNvCxnSpPr>
          <p:nvPr/>
        </p:nvCxnSpPr>
        <p:spPr>
          <a:xfrm>
            <a:off x="9613271" y="4526733"/>
            <a:ext cx="0" cy="136556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AD1BB9F4-8462-1F4E-9B34-8A1C092824C2}"/>
              </a:ext>
            </a:extLst>
          </p:cNvPr>
          <p:cNvSpPr txBox="1"/>
          <p:nvPr/>
        </p:nvSpPr>
        <p:spPr>
          <a:xfrm>
            <a:off x="5280369" y="3554361"/>
            <a:ext cx="319318" cy="369332"/>
          </a:xfrm>
          <a:prstGeom prst="rect">
            <a:avLst/>
          </a:prstGeom>
          <a:noFill/>
        </p:spPr>
        <p:txBody>
          <a:bodyPr wrap="none" rtlCol="0">
            <a:spAutoFit/>
          </a:bodyPr>
          <a:lstStyle/>
          <a:p>
            <a:r>
              <a:rPr lang="en-IE" dirty="0"/>
              <a:t>1</a:t>
            </a:r>
          </a:p>
        </p:txBody>
      </p:sp>
      <p:sp>
        <p:nvSpPr>
          <p:cNvPr id="34" name="TextBox 33">
            <a:extLst>
              <a:ext uri="{FF2B5EF4-FFF2-40B4-BE49-F238E27FC236}">
                <a16:creationId xmlns:a16="http://schemas.microsoft.com/office/drawing/2014/main" id="{E3970BEF-E344-5541-8DDD-7B845941EC67}"/>
              </a:ext>
            </a:extLst>
          </p:cNvPr>
          <p:cNvSpPr txBox="1"/>
          <p:nvPr/>
        </p:nvSpPr>
        <p:spPr>
          <a:xfrm>
            <a:off x="6739449" y="3511368"/>
            <a:ext cx="319318" cy="369332"/>
          </a:xfrm>
          <a:prstGeom prst="rect">
            <a:avLst/>
          </a:prstGeom>
          <a:noFill/>
        </p:spPr>
        <p:txBody>
          <a:bodyPr wrap="none" rtlCol="0">
            <a:spAutoFit/>
          </a:bodyPr>
          <a:lstStyle/>
          <a:p>
            <a:r>
              <a:rPr lang="en-IE" dirty="0"/>
              <a:t>2</a:t>
            </a:r>
          </a:p>
        </p:txBody>
      </p:sp>
      <p:sp>
        <p:nvSpPr>
          <p:cNvPr id="36" name="TextBox 35">
            <a:extLst>
              <a:ext uri="{FF2B5EF4-FFF2-40B4-BE49-F238E27FC236}">
                <a16:creationId xmlns:a16="http://schemas.microsoft.com/office/drawing/2014/main" id="{B19195B5-5729-C933-805E-A0985FA1EF49}"/>
              </a:ext>
            </a:extLst>
          </p:cNvPr>
          <p:cNvSpPr txBox="1"/>
          <p:nvPr/>
        </p:nvSpPr>
        <p:spPr>
          <a:xfrm>
            <a:off x="9634863" y="4960100"/>
            <a:ext cx="319318" cy="369332"/>
          </a:xfrm>
          <a:prstGeom prst="rect">
            <a:avLst/>
          </a:prstGeom>
          <a:noFill/>
        </p:spPr>
        <p:txBody>
          <a:bodyPr wrap="none" rtlCol="0">
            <a:spAutoFit/>
          </a:bodyPr>
          <a:lstStyle/>
          <a:p>
            <a:r>
              <a:rPr lang="en-IE" dirty="0"/>
              <a:t>4</a:t>
            </a:r>
          </a:p>
        </p:txBody>
      </p:sp>
      <p:sp>
        <p:nvSpPr>
          <p:cNvPr id="12" name="TextBox 11">
            <a:extLst>
              <a:ext uri="{FF2B5EF4-FFF2-40B4-BE49-F238E27FC236}">
                <a16:creationId xmlns:a16="http://schemas.microsoft.com/office/drawing/2014/main" id="{168CB842-E853-C862-FCC2-AD68110FAA26}"/>
              </a:ext>
            </a:extLst>
          </p:cNvPr>
          <p:cNvSpPr txBox="1"/>
          <p:nvPr/>
        </p:nvSpPr>
        <p:spPr>
          <a:xfrm>
            <a:off x="10684461" y="4270627"/>
            <a:ext cx="319318" cy="369332"/>
          </a:xfrm>
          <a:prstGeom prst="rect">
            <a:avLst/>
          </a:prstGeom>
          <a:noFill/>
        </p:spPr>
        <p:txBody>
          <a:bodyPr wrap="none" rtlCol="0">
            <a:spAutoFit/>
          </a:bodyPr>
          <a:lstStyle/>
          <a:p>
            <a:r>
              <a:rPr lang="en-IE" dirty="0"/>
              <a:t>3</a:t>
            </a:r>
          </a:p>
        </p:txBody>
      </p:sp>
      <p:sp>
        <p:nvSpPr>
          <p:cNvPr id="4" name="BJPseudoFooter">
            <a:extLst>
              <a:ext uri="{FF2B5EF4-FFF2-40B4-BE49-F238E27FC236}">
                <a16:creationId xmlns:a16="http://schemas.microsoft.com/office/drawing/2014/main" id="{33F425E4-B7DC-F493-B90D-93FD1D3A98A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9237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XML Submission File</a:t>
            </a:r>
          </a:p>
        </p:txBody>
      </p:sp>
      <p:sp>
        <p:nvSpPr>
          <p:cNvPr id="4" name="Content Placeholder 3"/>
          <p:cNvSpPr>
            <a:spLocks noGrp="1"/>
          </p:cNvSpPr>
          <p:nvPr>
            <p:ph idx="10"/>
          </p:nvPr>
        </p:nvSpPr>
        <p:spPr/>
        <p:txBody>
          <a:bodyPr/>
          <a:lstStyle/>
          <a:p>
            <a:r>
              <a:rPr lang="en-IE" dirty="0"/>
              <a:t>Only XML submissions will be accepted</a:t>
            </a:r>
          </a:p>
          <a:p>
            <a:endParaRPr lang="en-IE" dirty="0"/>
          </a:p>
          <a:p>
            <a:r>
              <a:rPr lang="en-IE" dirty="0"/>
              <a:t>Must follow the XSD “blueprint” </a:t>
            </a:r>
          </a:p>
          <a:p>
            <a:endParaRPr lang="en-IE" dirty="0"/>
          </a:p>
          <a:p>
            <a:r>
              <a:rPr lang="en-IE" dirty="0"/>
              <a:t>Data points are defined by 3 letter codes HAA,   HAB, HAC etc.</a:t>
            </a:r>
          </a:p>
          <a:p>
            <a:endParaRPr lang="en-IE" dirty="0"/>
          </a:p>
          <a:p>
            <a:r>
              <a:rPr lang="en-IE" dirty="0"/>
              <a:t>Key information in the guidance (.pdf) document </a:t>
            </a:r>
          </a:p>
          <a:p>
            <a:endParaRPr lang="en-IE" dirty="0"/>
          </a:p>
          <a:p>
            <a:endParaRPr lang="en-IE" dirty="0"/>
          </a:p>
        </p:txBody>
      </p:sp>
      <p:sp>
        <p:nvSpPr>
          <p:cNvPr id="7" name="TextBox 6">
            <a:extLst>
              <a:ext uri="{FF2B5EF4-FFF2-40B4-BE49-F238E27FC236}">
                <a16:creationId xmlns:a16="http://schemas.microsoft.com/office/drawing/2014/main" id="{76384AC8-50AA-E995-BB98-2B42CF790C1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9" name="Picture 8">
            <a:extLst>
              <a:ext uri="{FF2B5EF4-FFF2-40B4-BE49-F238E27FC236}">
                <a16:creationId xmlns:a16="http://schemas.microsoft.com/office/drawing/2014/main" id="{779E55F2-DD2A-4A22-7E00-9ABD81C4D091}"/>
              </a:ext>
            </a:extLst>
          </p:cNvPr>
          <p:cNvPicPr>
            <a:picLocks noChangeAspect="1"/>
          </p:cNvPicPr>
          <p:nvPr/>
        </p:nvPicPr>
        <p:blipFill>
          <a:blip r:embed="rId4"/>
          <a:stretch>
            <a:fillRect/>
          </a:stretch>
        </p:blipFill>
        <p:spPr>
          <a:xfrm>
            <a:off x="7500176" y="1291036"/>
            <a:ext cx="3696216" cy="1238423"/>
          </a:xfrm>
          <a:prstGeom prst="rect">
            <a:avLst/>
          </a:prstGeom>
        </p:spPr>
      </p:pic>
      <p:pic>
        <p:nvPicPr>
          <p:cNvPr id="11" name="Picture 10">
            <a:extLst>
              <a:ext uri="{FF2B5EF4-FFF2-40B4-BE49-F238E27FC236}">
                <a16:creationId xmlns:a16="http://schemas.microsoft.com/office/drawing/2014/main" id="{97930CD1-D615-A90A-2BA0-4AC496F5E380}"/>
              </a:ext>
            </a:extLst>
          </p:cNvPr>
          <p:cNvPicPr>
            <a:picLocks noChangeAspect="1"/>
          </p:cNvPicPr>
          <p:nvPr/>
        </p:nvPicPr>
        <p:blipFill>
          <a:blip r:embed="rId5"/>
          <a:stretch>
            <a:fillRect/>
          </a:stretch>
        </p:blipFill>
        <p:spPr>
          <a:xfrm>
            <a:off x="6913286" y="3237670"/>
            <a:ext cx="4871707" cy="2453462"/>
          </a:xfrm>
          <a:prstGeom prst="rect">
            <a:avLst/>
          </a:prstGeom>
        </p:spPr>
      </p:pic>
      <p:sp>
        <p:nvSpPr>
          <p:cNvPr id="6" name="BJPseudoFooter">
            <a:extLst>
              <a:ext uri="{FF2B5EF4-FFF2-40B4-BE49-F238E27FC236}">
                <a16:creationId xmlns:a16="http://schemas.microsoft.com/office/drawing/2014/main" id="{04536554-64A7-31DD-846E-08907E93428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0211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8D4E6-4023-6116-765E-67F8A7A3100B}"/>
              </a:ext>
            </a:extLst>
          </p:cNvPr>
          <p:cNvSpPr>
            <a:spLocks noGrp="1"/>
          </p:cNvSpPr>
          <p:nvPr>
            <p:ph type="title"/>
          </p:nvPr>
        </p:nvSpPr>
        <p:spPr/>
        <p:txBody>
          <a:bodyPr/>
          <a:lstStyle/>
          <a:p>
            <a:r>
              <a:rPr lang="en-IE" dirty="0"/>
              <a:t>XML Submission File – Samples on website</a:t>
            </a:r>
          </a:p>
        </p:txBody>
      </p:sp>
      <p:sp>
        <p:nvSpPr>
          <p:cNvPr id="19" name="TextBox 18">
            <a:extLst>
              <a:ext uri="{FF2B5EF4-FFF2-40B4-BE49-F238E27FC236}">
                <a16:creationId xmlns:a16="http://schemas.microsoft.com/office/drawing/2014/main" id="{FB004488-72E6-F276-1DB0-0000E1DA4CCB}"/>
              </a:ext>
            </a:extLst>
          </p:cNvPr>
          <p:cNvSpPr txBox="1"/>
          <p:nvPr/>
        </p:nvSpPr>
        <p:spPr>
          <a:xfrm>
            <a:off x="127000" y="1627107"/>
            <a:ext cx="6093500"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Politically Exposed Person Table Example </a:t>
            </a:r>
          </a:p>
        </p:txBody>
      </p:sp>
      <p:sp>
        <p:nvSpPr>
          <p:cNvPr id="20" name="TextBox 19">
            <a:extLst>
              <a:ext uri="{FF2B5EF4-FFF2-40B4-BE49-F238E27FC236}">
                <a16:creationId xmlns:a16="http://schemas.microsoft.com/office/drawing/2014/main" id="{73585DAB-1D34-DDB4-5E9D-97C2FEC1A53A}"/>
              </a:ext>
            </a:extLst>
          </p:cNvPr>
          <p:cNvSpPr txBox="1"/>
          <p:nvPr/>
        </p:nvSpPr>
        <p:spPr>
          <a:xfrm>
            <a:off x="127000" y="3429000"/>
            <a:ext cx="2881858"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General Table Example</a:t>
            </a:r>
          </a:p>
        </p:txBody>
      </p:sp>
      <p:pic>
        <p:nvPicPr>
          <p:cNvPr id="8" name="Picture 7">
            <a:extLst>
              <a:ext uri="{FF2B5EF4-FFF2-40B4-BE49-F238E27FC236}">
                <a16:creationId xmlns:a16="http://schemas.microsoft.com/office/drawing/2014/main" id="{B0F27FF3-FFD9-3831-0311-38FD3083D8BE}"/>
              </a:ext>
            </a:extLst>
          </p:cNvPr>
          <p:cNvPicPr>
            <a:picLocks noChangeAspect="1"/>
          </p:cNvPicPr>
          <p:nvPr/>
        </p:nvPicPr>
        <p:blipFill>
          <a:blip r:embed="rId4"/>
          <a:stretch>
            <a:fillRect/>
          </a:stretch>
        </p:blipFill>
        <p:spPr>
          <a:xfrm>
            <a:off x="5385570" y="1797591"/>
            <a:ext cx="4809771" cy="817194"/>
          </a:xfrm>
          <a:prstGeom prst="rect">
            <a:avLst/>
          </a:prstGeom>
        </p:spPr>
      </p:pic>
      <p:pic>
        <p:nvPicPr>
          <p:cNvPr id="4" name="Picture 3">
            <a:extLst>
              <a:ext uri="{FF2B5EF4-FFF2-40B4-BE49-F238E27FC236}">
                <a16:creationId xmlns:a16="http://schemas.microsoft.com/office/drawing/2014/main" id="{F99791BE-D02C-59FF-990D-4D62968994DE}"/>
              </a:ext>
            </a:extLst>
          </p:cNvPr>
          <p:cNvPicPr>
            <a:picLocks noChangeAspect="1"/>
          </p:cNvPicPr>
          <p:nvPr/>
        </p:nvPicPr>
        <p:blipFill>
          <a:blip r:embed="rId5"/>
          <a:stretch>
            <a:fillRect/>
          </a:stretch>
        </p:blipFill>
        <p:spPr>
          <a:xfrm>
            <a:off x="3949996" y="3538000"/>
            <a:ext cx="7581604" cy="2646911"/>
          </a:xfrm>
          <a:prstGeom prst="rect">
            <a:avLst/>
          </a:prstGeom>
        </p:spPr>
      </p:pic>
      <p:sp>
        <p:nvSpPr>
          <p:cNvPr id="6" name="BJPseudoFooter">
            <a:extLst>
              <a:ext uri="{FF2B5EF4-FFF2-40B4-BE49-F238E27FC236}">
                <a16:creationId xmlns:a16="http://schemas.microsoft.com/office/drawing/2014/main" id="{1692E23D-551C-3484-9441-05FE596CFE1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162993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A Example</a:t>
            </a:r>
          </a:p>
        </p:txBody>
      </p:sp>
      <p:sp>
        <p:nvSpPr>
          <p:cNvPr id="10" name="Content Placeholder 9"/>
          <p:cNvSpPr>
            <a:spLocks noGrp="1"/>
          </p:cNvSpPr>
          <p:nvPr>
            <p:ph idx="10"/>
          </p:nvPr>
        </p:nvSpPr>
        <p:spPr>
          <a:xfrm>
            <a:off x="483287" y="1291036"/>
            <a:ext cx="11331724" cy="4506617"/>
          </a:xfrm>
        </p:spPr>
        <p:txBody>
          <a:bodyPr/>
          <a:lstStyle/>
          <a:p>
            <a:pPr marL="0" indent="0">
              <a:buNone/>
            </a:pPr>
            <a:r>
              <a:rPr lang="en-IE" dirty="0"/>
              <a:t> </a:t>
            </a:r>
          </a:p>
          <a:p>
            <a:pPr marL="0" indent="0">
              <a:buNone/>
            </a:pPr>
            <a:r>
              <a:rPr lang="en-US" dirty="0"/>
              <a:t> &lt;A0501B&gt;</a:t>
            </a:r>
          </a:p>
          <a:p>
            <a:pPr marL="0" indent="0">
              <a:buNone/>
            </a:pPr>
            <a:r>
              <a:rPr lang="en-US" dirty="0"/>
              <a:t>    &lt;A05012 HAR="AT" HAS="260" HAT="45.61"&gt;&lt;/A05012&gt;</a:t>
            </a:r>
          </a:p>
          <a:p>
            <a:pPr marL="0" indent="0">
              <a:buNone/>
            </a:pPr>
            <a:r>
              <a:rPr lang="en-US" dirty="0"/>
              <a:t>    &lt;A05012 HAR="BE" HAS="937" HAT="85.73"&gt;&lt;/A05012&gt;</a:t>
            </a:r>
          </a:p>
          <a:p>
            <a:pPr marL="0" indent="0">
              <a:buNone/>
            </a:pPr>
            <a:r>
              <a:rPr lang="en-US" dirty="0"/>
              <a:t>    &lt;A05012 HAR="BG" HAS="518" HAT="39.33"&gt;&lt;/A05012&gt;</a:t>
            </a:r>
          </a:p>
          <a:p>
            <a:pPr marL="0" indent="0">
              <a:buNone/>
            </a:pPr>
            <a:r>
              <a:rPr lang="en-US" dirty="0"/>
              <a:t>      ....</a:t>
            </a:r>
          </a:p>
          <a:p>
            <a:pPr marL="0" indent="0">
              <a:buNone/>
            </a:pPr>
            <a:r>
              <a:rPr lang="en-US" dirty="0"/>
              <a:t>    &lt;A05012 HAR="SK" HAS="798" HAT="28.52"&gt;&lt;/A05012&gt;</a:t>
            </a:r>
          </a:p>
          <a:p>
            <a:pPr marL="0" indent="0">
              <a:buNone/>
            </a:pPr>
            <a:r>
              <a:rPr lang="en-US" dirty="0"/>
              <a:t>&lt;/A0501B&gt;</a:t>
            </a:r>
            <a:endParaRPr lang="en-IE" dirty="0"/>
          </a:p>
        </p:txBody>
      </p:sp>
      <p:sp>
        <p:nvSpPr>
          <p:cNvPr id="5" name="TextBox 4">
            <a:extLst>
              <a:ext uri="{FF2B5EF4-FFF2-40B4-BE49-F238E27FC236}">
                <a16:creationId xmlns:a16="http://schemas.microsoft.com/office/drawing/2014/main" id="{D8B0B018-033C-0E2A-61C7-10FC4E21FFE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4" name="Picture 3">
            <a:extLst>
              <a:ext uri="{FF2B5EF4-FFF2-40B4-BE49-F238E27FC236}">
                <a16:creationId xmlns:a16="http://schemas.microsoft.com/office/drawing/2014/main" id="{724472CC-43D1-2A5D-8D11-5B7B7AC8F21F}"/>
              </a:ext>
            </a:extLst>
          </p:cNvPr>
          <p:cNvPicPr>
            <a:picLocks noChangeAspect="1"/>
          </p:cNvPicPr>
          <p:nvPr/>
        </p:nvPicPr>
        <p:blipFill>
          <a:blip r:embed="rId4"/>
          <a:stretch>
            <a:fillRect/>
          </a:stretch>
        </p:blipFill>
        <p:spPr>
          <a:xfrm>
            <a:off x="7036082" y="1768016"/>
            <a:ext cx="5048955" cy="4029637"/>
          </a:xfrm>
          <a:prstGeom prst="rect">
            <a:avLst/>
          </a:prstGeom>
        </p:spPr>
      </p:pic>
      <p:sp>
        <p:nvSpPr>
          <p:cNvPr id="6" name="BJPseudoFooter">
            <a:extLst>
              <a:ext uri="{FF2B5EF4-FFF2-40B4-BE49-F238E27FC236}">
                <a16:creationId xmlns:a16="http://schemas.microsoft.com/office/drawing/2014/main" id="{FE1D5ED5-2E30-4B12-CC85-76CEA0416A5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35919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9E306-F35D-044D-5F86-F1ED1410111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A8665DA-EB0B-A9D2-5603-938445CA184C}"/>
              </a:ext>
            </a:extLst>
          </p:cNvPr>
          <p:cNvSpPr>
            <a:spLocks noGrp="1"/>
          </p:cNvSpPr>
          <p:nvPr>
            <p:ph type="title"/>
          </p:nvPr>
        </p:nvSpPr>
        <p:spPr/>
        <p:txBody>
          <a:bodyPr/>
          <a:lstStyle/>
          <a:p>
            <a:r>
              <a:rPr lang="en-IE" dirty="0"/>
              <a:t>Uses of REQ Data	</a:t>
            </a:r>
          </a:p>
        </p:txBody>
      </p:sp>
      <p:graphicFrame>
        <p:nvGraphicFramePr>
          <p:cNvPr id="4" name="Diagram 3">
            <a:extLst>
              <a:ext uri="{FF2B5EF4-FFF2-40B4-BE49-F238E27FC236}">
                <a16:creationId xmlns:a16="http://schemas.microsoft.com/office/drawing/2014/main" id="{69554FFC-1F94-482E-5E6D-4F5FB5BD1301}"/>
              </a:ext>
            </a:extLst>
          </p:cNvPr>
          <p:cNvGraphicFramePr/>
          <p:nvPr/>
        </p:nvGraphicFramePr>
        <p:xfrm>
          <a:off x="2286000" y="702365"/>
          <a:ext cx="7944678" cy="53838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10A76B24-479D-7196-58F4-9F10DE66E46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9" name="Graphic 8" descr="Bullseye with solid fill">
            <a:extLst>
              <a:ext uri="{FF2B5EF4-FFF2-40B4-BE49-F238E27FC236}">
                <a16:creationId xmlns:a16="http://schemas.microsoft.com/office/drawing/2014/main" id="{F6D5948C-4910-61B1-112D-4C7DCA9965B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59422" y="1908313"/>
            <a:ext cx="3041374" cy="3041374"/>
          </a:xfrm>
          <a:prstGeom prst="rect">
            <a:avLst/>
          </a:prstGeom>
        </p:spPr>
      </p:pic>
      <p:sp>
        <p:nvSpPr>
          <p:cNvPr id="6" name="BJPseudoFooter">
            <a:extLst>
              <a:ext uri="{FF2B5EF4-FFF2-40B4-BE49-F238E27FC236}">
                <a16:creationId xmlns:a16="http://schemas.microsoft.com/office/drawing/2014/main" id="{56D959FA-C592-054B-BC32-C328A656469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33825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B Example</a:t>
            </a:r>
          </a:p>
        </p:txBody>
      </p:sp>
      <p:sp>
        <p:nvSpPr>
          <p:cNvPr id="10" name="Content Placeholder 9"/>
          <p:cNvSpPr>
            <a:spLocks noGrp="1"/>
          </p:cNvSpPr>
          <p:nvPr>
            <p:ph idx="10"/>
          </p:nvPr>
        </p:nvSpPr>
        <p:spPr>
          <a:xfrm>
            <a:off x="483288" y="1291036"/>
            <a:ext cx="9293758" cy="4506617"/>
          </a:xfrm>
        </p:spPr>
        <p:txBody>
          <a:bodyPr/>
          <a:lstStyle/>
          <a:p>
            <a:pPr marL="0" indent="0">
              <a:buNone/>
            </a:pPr>
            <a:r>
              <a:rPr lang="en-IE" dirty="0"/>
              <a:t>&lt;A0501A&gt;</a:t>
            </a:r>
          </a:p>
          <a:p>
            <a:pPr marL="0" indent="0">
              <a:buNone/>
            </a:pPr>
            <a:r>
              <a:rPr lang="en-IE" dirty="0"/>
              <a:t>    &lt;A05011 Identifier="HAA" EnumerationLegalStructure="Branch_of_entity"&gt;&lt;/A05011&gt;</a:t>
            </a:r>
          </a:p>
          <a:p>
            <a:pPr marL="0" indent="0">
              <a:buNone/>
            </a:pPr>
            <a:r>
              <a:rPr lang="en-IE" dirty="0"/>
              <a:t>    &lt;A05011 Identifier="HAB" String500="</a:t>
            </a:r>
            <a:r>
              <a:rPr lang="en-IE" dirty="0" err="1"/>
              <a:t>yERqfsAUvWxE</a:t>
            </a:r>
            <a:r>
              <a:rPr lang="en-IE" dirty="0"/>
              <a:t>"&gt;&lt;/A05011&gt;</a:t>
            </a:r>
          </a:p>
          <a:p>
            <a:pPr marL="0" indent="0">
              <a:buNone/>
            </a:pPr>
            <a:r>
              <a:rPr lang="en-IE" dirty="0"/>
              <a:t>    &lt;A05011 Identifier="HAC" LEI="GO90719S49EYLP4X0UFO"&gt;&lt;/A05011&gt;</a:t>
            </a:r>
          </a:p>
          <a:p>
            <a:pPr marL="0" indent="0">
              <a:buNone/>
            </a:pPr>
            <a:r>
              <a:rPr lang="en-IE" dirty="0"/>
              <a:t>      ....</a:t>
            </a:r>
          </a:p>
          <a:p>
            <a:pPr marL="0" indent="0">
              <a:buNone/>
            </a:pPr>
            <a:r>
              <a:rPr lang="en-IE" dirty="0"/>
              <a:t>    &lt;A05011 Identifier="HAY" EnumerationYesNo="No"&gt;&lt;/A05011&gt;</a:t>
            </a:r>
          </a:p>
          <a:p>
            <a:pPr marL="0" indent="0">
              <a:buNone/>
            </a:pPr>
            <a:r>
              <a:rPr lang="en-IE" dirty="0"/>
              <a:t>&lt;/A0501A&gt;</a:t>
            </a:r>
          </a:p>
        </p:txBody>
      </p:sp>
      <p:sp>
        <p:nvSpPr>
          <p:cNvPr id="5" name="TextBox 4">
            <a:extLst>
              <a:ext uri="{FF2B5EF4-FFF2-40B4-BE49-F238E27FC236}">
                <a16:creationId xmlns:a16="http://schemas.microsoft.com/office/drawing/2014/main" id="{0D50B60A-3C31-81F0-837D-AE1D7EED1D8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4" name="Picture 3">
            <a:extLst>
              <a:ext uri="{FF2B5EF4-FFF2-40B4-BE49-F238E27FC236}">
                <a16:creationId xmlns:a16="http://schemas.microsoft.com/office/drawing/2014/main" id="{DBB158F1-67B4-A0BF-2058-0FD6614E79BD}"/>
              </a:ext>
            </a:extLst>
          </p:cNvPr>
          <p:cNvPicPr>
            <a:picLocks noChangeAspect="1"/>
          </p:cNvPicPr>
          <p:nvPr/>
        </p:nvPicPr>
        <p:blipFill>
          <a:blip r:embed="rId4"/>
          <a:stretch>
            <a:fillRect/>
          </a:stretch>
        </p:blipFill>
        <p:spPr>
          <a:xfrm>
            <a:off x="3423920" y="3945821"/>
            <a:ext cx="7747521" cy="2635180"/>
          </a:xfrm>
          <a:prstGeom prst="rect">
            <a:avLst/>
          </a:prstGeom>
        </p:spPr>
      </p:pic>
      <p:sp>
        <p:nvSpPr>
          <p:cNvPr id="6" name="BJPseudoFooter">
            <a:extLst>
              <a:ext uri="{FF2B5EF4-FFF2-40B4-BE49-F238E27FC236}">
                <a16:creationId xmlns:a16="http://schemas.microsoft.com/office/drawing/2014/main" id="{56AA3904-542E-A342-C84B-0AF9F3F0CCC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7082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B1C54-1FD3-8CAF-1CA0-85119A9E78B9}"/>
              </a:ext>
            </a:extLst>
          </p:cNvPr>
          <p:cNvSpPr>
            <a:spLocks noGrp="1"/>
          </p:cNvSpPr>
          <p:nvPr>
            <p:ph type="title"/>
          </p:nvPr>
        </p:nvSpPr>
        <p:spPr/>
        <p:txBody>
          <a:bodyPr/>
          <a:lstStyle/>
          <a:p>
            <a:r>
              <a:rPr lang="en-IE" dirty="0"/>
              <a:t>Summary Table Structure A vs Table Structure B </a:t>
            </a:r>
          </a:p>
        </p:txBody>
      </p:sp>
      <p:sp>
        <p:nvSpPr>
          <p:cNvPr id="3" name="Content Placeholder 2">
            <a:extLst>
              <a:ext uri="{FF2B5EF4-FFF2-40B4-BE49-F238E27FC236}">
                <a16:creationId xmlns:a16="http://schemas.microsoft.com/office/drawing/2014/main" id="{E5F4CDF5-2CC8-C644-FE2F-9B53C7D28026}"/>
              </a:ext>
            </a:extLst>
          </p:cNvPr>
          <p:cNvSpPr>
            <a:spLocks noGrp="1"/>
          </p:cNvSpPr>
          <p:nvPr>
            <p:ph idx="1"/>
          </p:nvPr>
        </p:nvSpPr>
        <p:spPr>
          <a:xfrm>
            <a:off x="2027274" y="4298281"/>
            <a:ext cx="9797349" cy="1798344"/>
          </a:xfrm>
          <a:ln>
            <a:solidFill>
              <a:schemeClr val="tx1"/>
            </a:solidFill>
          </a:ln>
        </p:spPr>
        <p:txBody>
          <a:bodyPr/>
          <a:lstStyle/>
          <a:p>
            <a:pPr marL="0" indent="0">
              <a:buNone/>
            </a:pPr>
            <a:r>
              <a:rPr lang="en-IE" dirty="0"/>
              <a:t>&lt;A0501A&gt;</a:t>
            </a:r>
          </a:p>
          <a:p>
            <a:pPr marL="0" indent="0">
              <a:buNone/>
            </a:pPr>
            <a:r>
              <a:rPr lang="en-IE" dirty="0"/>
              <a:t>    &lt;A05011 Identifier="HAA" EnumerationLegalStructure="Branch_of_entity"&gt;&lt;/A05011&gt;</a:t>
            </a:r>
          </a:p>
          <a:p>
            <a:pPr marL="0" indent="0">
              <a:buNone/>
            </a:pPr>
            <a:r>
              <a:rPr lang="en-IE" dirty="0"/>
              <a:t>	....</a:t>
            </a:r>
          </a:p>
          <a:p>
            <a:pPr marL="0" indent="0">
              <a:buNone/>
            </a:pPr>
            <a:r>
              <a:rPr lang="en-IE" dirty="0"/>
              <a:t>&lt;/A0501A&gt;</a:t>
            </a:r>
          </a:p>
          <a:p>
            <a:endParaRPr lang="en-IE" dirty="0"/>
          </a:p>
        </p:txBody>
      </p:sp>
      <p:sp>
        <p:nvSpPr>
          <p:cNvPr id="4" name="Content Placeholder 3">
            <a:extLst>
              <a:ext uri="{FF2B5EF4-FFF2-40B4-BE49-F238E27FC236}">
                <a16:creationId xmlns:a16="http://schemas.microsoft.com/office/drawing/2014/main" id="{1EE2457D-E78A-1D57-BB96-19C6DDD9474F}"/>
              </a:ext>
            </a:extLst>
          </p:cNvPr>
          <p:cNvSpPr>
            <a:spLocks noGrp="1"/>
          </p:cNvSpPr>
          <p:nvPr>
            <p:ph idx="10"/>
          </p:nvPr>
        </p:nvSpPr>
        <p:spPr>
          <a:xfrm>
            <a:off x="2027274" y="1750577"/>
            <a:ext cx="9140397" cy="1798344"/>
          </a:xfrm>
          <a:ln>
            <a:solidFill>
              <a:schemeClr val="tx1"/>
            </a:solidFill>
          </a:ln>
        </p:spPr>
        <p:txBody>
          <a:bodyPr/>
          <a:lstStyle/>
          <a:p>
            <a:pPr marL="0" indent="0">
              <a:buNone/>
            </a:pPr>
            <a:r>
              <a:rPr lang="en-US" dirty="0"/>
              <a:t> &lt;A0501B&gt;</a:t>
            </a:r>
          </a:p>
          <a:p>
            <a:pPr marL="0" indent="0">
              <a:buNone/>
            </a:pPr>
            <a:r>
              <a:rPr lang="en-US" dirty="0"/>
              <a:t>    &lt;A05012 HAR="AT" HAS="260" HAT="45.61"&gt;&lt;/A05012&gt;</a:t>
            </a:r>
          </a:p>
          <a:p>
            <a:pPr marL="0" indent="0">
              <a:buNone/>
            </a:pPr>
            <a:r>
              <a:rPr lang="en-US" dirty="0"/>
              <a:t>	....</a:t>
            </a:r>
          </a:p>
          <a:p>
            <a:pPr marL="0" indent="0">
              <a:buNone/>
            </a:pPr>
            <a:r>
              <a:rPr lang="en-US" dirty="0"/>
              <a:t>&lt;/A0501B&gt;</a:t>
            </a:r>
            <a:endParaRPr lang="en-IE" dirty="0"/>
          </a:p>
          <a:p>
            <a:pPr marL="0" indent="0">
              <a:buNone/>
            </a:pPr>
            <a:endParaRPr lang="en-IE" dirty="0"/>
          </a:p>
        </p:txBody>
      </p:sp>
      <p:sp>
        <p:nvSpPr>
          <p:cNvPr id="7" name="Content Placeholder 3">
            <a:extLst>
              <a:ext uri="{FF2B5EF4-FFF2-40B4-BE49-F238E27FC236}">
                <a16:creationId xmlns:a16="http://schemas.microsoft.com/office/drawing/2014/main" id="{4AD08571-5676-9FF1-B2A7-E0431D114868}"/>
              </a:ext>
            </a:extLst>
          </p:cNvPr>
          <p:cNvSpPr txBox="1">
            <a:spLocks/>
          </p:cNvSpPr>
          <p:nvPr/>
        </p:nvSpPr>
        <p:spPr>
          <a:xfrm>
            <a:off x="238569" y="1306185"/>
            <a:ext cx="2331596" cy="276999"/>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A</a:t>
            </a:r>
          </a:p>
        </p:txBody>
      </p:sp>
      <p:sp>
        <p:nvSpPr>
          <p:cNvPr id="8" name="Content Placeholder 3">
            <a:extLst>
              <a:ext uri="{FF2B5EF4-FFF2-40B4-BE49-F238E27FC236}">
                <a16:creationId xmlns:a16="http://schemas.microsoft.com/office/drawing/2014/main" id="{99D032E9-47AC-82C4-B751-697BA65DD03C}"/>
              </a:ext>
            </a:extLst>
          </p:cNvPr>
          <p:cNvSpPr txBox="1">
            <a:spLocks/>
          </p:cNvSpPr>
          <p:nvPr/>
        </p:nvSpPr>
        <p:spPr>
          <a:xfrm>
            <a:off x="238569" y="3742546"/>
            <a:ext cx="2581430" cy="498691"/>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B</a:t>
            </a:r>
          </a:p>
        </p:txBody>
      </p:sp>
      <p:sp>
        <p:nvSpPr>
          <p:cNvPr id="9" name="BJPseudoFooter">
            <a:extLst>
              <a:ext uri="{FF2B5EF4-FFF2-40B4-BE49-F238E27FC236}">
                <a16:creationId xmlns:a16="http://schemas.microsoft.com/office/drawing/2014/main" id="{5DE0D0DC-D57C-7AC7-B794-E981D8C7E75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3521605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768" y="632580"/>
            <a:ext cx="6143250" cy="372424"/>
          </a:xfrm>
        </p:spPr>
        <p:txBody>
          <a:bodyPr/>
          <a:lstStyle/>
          <a:p>
            <a:r>
              <a:rPr lang="en-IE" dirty="0"/>
              <a:t>Known Technical Issues</a:t>
            </a:r>
          </a:p>
        </p:txBody>
      </p:sp>
      <p:pic>
        <p:nvPicPr>
          <p:cNvPr id="6" name="Content Placeholder 5"/>
          <p:cNvPicPr>
            <a:picLocks noGrp="1" noChangeAspect="1"/>
          </p:cNvPicPr>
          <p:nvPr>
            <p:ph idx="1"/>
          </p:nvPr>
        </p:nvPicPr>
        <p:blipFill>
          <a:blip r:embed="rId4"/>
          <a:stretch>
            <a:fillRect/>
          </a:stretch>
        </p:blipFill>
        <p:spPr>
          <a:xfrm>
            <a:off x="0" y="0"/>
            <a:ext cx="5590903" cy="6858000"/>
          </a:xfrm>
          <a:prstGeom prst="flowChartDelay">
            <a:avLst/>
          </a:prstGeom>
        </p:spPr>
      </p:pic>
      <p:sp>
        <p:nvSpPr>
          <p:cNvPr id="4" name="Content Placeholder 3"/>
          <p:cNvSpPr>
            <a:spLocks noGrp="1"/>
          </p:cNvSpPr>
          <p:nvPr>
            <p:ph idx="10"/>
          </p:nvPr>
        </p:nvSpPr>
        <p:spPr>
          <a:xfrm>
            <a:off x="5760683" y="1369413"/>
            <a:ext cx="6230334" cy="4506617"/>
          </a:xfrm>
        </p:spPr>
        <p:txBody>
          <a:bodyPr/>
          <a:lstStyle/>
          <a:p>
            <a:r>
              <a:rPr lang="en-IE" dirty="0"/>
              <a:t>The CBI is aware of 1 technical issues</a:t>
            </a:r>
          </a:p>
          <a:p>
            <a:endParaRPr lang="en-IE" dirty="0"/>
          </a:p>
          <a:p>
            <a:r>
              <a:rPr lang="en-US" dirty="0"/>
              <a:t>We plan to release a hotfix once external testing has been completed</a:t>
            </a:r>
          </a:p>
          <a:p>
            <a:pPr marL="0" indent="0">
              <a:buNone/>
            </a:pPr>
            <a:endParaRPr lang="en-IE" dirty="0"/>
          </a:p>
          <a:p>
            <a:r>
              <a:rPr lang="en-IE" dirty="0"/>
              <a:t>If you become aware of other technical issues please email </a:t>
            </a:r>
            <a:r>
              <a:rPr lang="en-IE" dirty="0">
                <a:solidFill>
                  <a:schemeClr val="accent2"/>
                </a:solidFill>
              </a:rPr>
              <a:t>AML_Analytics@centralbank.ie </a:t>
            </a:r>
          </a:p>
          <a:p>
            <a:endParaRPr lang="en-IE" dirty="0"/>
          </a:p>
        </p:txBody>
      </p:sp>
      <p:sp>
        <p:nvSpPr>
          <p:cNvPr id="7" name="TextBox 6">
            <a:extLst>
              <a:ext uri="{FF2B5EF4-FFF2-40B4-BE49-F238E27FC236}">
                <a16:creationId xmlns:a16="http://schemas.microsoft.com/office/drawing/2014/main" id="{DAE2C7C0-BDE2-CEAB-77C2-F5B72E7B24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FC4FB844-36CF-F0D5-57E4-AF375E971EB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596158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9">
            <a:extLst>
              <a:ext uri="{FF2B5EF4-FFF2-40B4-BE49-F238E27FC236}">
                <a16:creationId xmlns:a16="http://schemas.microsoft.com/office/drawing/2014/main" id="{0FE30763-190A-1948-B8FF-36464E66007D}"/>
              </a:ext>
            </a:extLst>
          </p:cNvPr>
          <p:cNvSpPr txBox="1">
            <a:spLocks/>
          </p:cNvSpPr>
          <p:nvPr/>
        </p:nvSpPr>
        <p:spPr>
          <a:xfrm>
            <a:off x="5971683" y="1315479"/>
            <a:ext cx="5401167" cy="4506617"/>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IE" dirty="0"/>
          </a:p>
          <a:p>
            <a:pPr marL="0" indent="0">
              <a:buNone/>
            </a:pPr>
            <a:endParaRPr lang="en-IE" dirty="0"/>
          </a:p>
          <a:p>
            <a:r>
              <a:rPr lang="en-IE" dirty="0"/>
              <a:t>Correct list (to be published in hotfix)</a:t>
            </a:r>
          </a:p>
          <a:p>
            <a:endParaRPr lang="en-IE" dirty="0"/>
          </a:p>
          <a:p>
            <a:pPr marL="0" indent="0">
              <a:buFont typeface="Arial" panose="020B0604020202020204" pitchFamily="34" charset="0"/>
              <a:buNone/>
            </a:pPr>
            <a:endParaRPr lang="en-US" dirty="0"/>
          </a:p>
        </p:txBody>
      </p:sp>
      <p:sp>
        <p:nvSpPr>
          <p:cNvPr id="11" name="Content Placeholder 9">
            <a:extLst>
              <a:ext uri="{FF2B5EF4-FFF2-40B4-BE49-F238E27FC236}">
                <a16:creationId xmlns:a16="http://schemas.microsoft.com/office/drawing/2014/main" id="{874949B6-A1ED-803C-D133-7FE19153F5AC}"/>
              </a:ext>
            </a:extLst>
          </p:cNvPr>
          <p:cNvSpPr txBox="1">
            <a:spLocks/>
          </p:cNvSpPr>
          <p:nvPr/>
        </p:nvSpPr>
        <p:spPr>
          <a:xfrm>
            <a:off x="694833" y="1315480"/>
            <a:ext cx="5401167" cy="4506617"/>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One value in the list CDD need to be updated</a:t>
            </a:r>
          </a:p>
          <a:p>
            <a:pPr marL="0" indent="0">
              <a:buNone/>
            </a:pPr>
            <a:endParaRPr lang="en-US" dirty="0"/>
          </a:p>
          <a:p>
            <a:r>
              <a:rPr lang="en-IE" dirty="0"/>
              <a:t>Incorrect list (current list)</a:t>
            </a:r>
          </a:p>
          <a:p>
            <a:endParaRPr lang="en-IE" dirty="0"/>
          </a:p>
          <a:p>
            <a:endParaRPr lang="en-IE" dirty="0"/>
          </a:p>
          <a:p>
            <a:endParaRPr lang="en-IE" dirty="0"/>
          </a:p>
          <a:p>
            <a:pPr marL="0" indent="0">
              <a:buNone/>
            </a:pPr>
            <a:endParaRPr lang="en-IE" dirty="0"/>
          </a:p>
          <a:p>
            <a:pPr marL="0" indent="0">
              <a:buFont typeface="Arial" panose="020B0604020202020204" pitchFamily="34" charset="0"/>
              <a:buNone/>
            </a:pPr>
            <a:endParaRPr lang="en-US" dirty="0"/>
          </a:p>
        </p:txBody>
      </p:sp>
      <p:sp>
        <p:nvSpPr>
          <p:cNvPr id="2" name="Title 1">
            <a:extLst>
              <a:ext uri="{FF2B5EF4-FFF2-40B4-BE49-F238E27FC236}">
                <a16:creationId xmlns:a16="http://schemas.microsoft.com/office/drawing/2014/main" id="{F61670D4-0E07-9457-14DE-51718DF47749}"/>
              </a:ext>
            </a:extLst>
          </p:cNvPr>
          <p:cNvSpPr>
            <a:spLocks noGrp="1"/>
          </p:cNvSpPr>
          <p:nvPr>
            <p:ph type="title"/>
          </p:nvPr>
        </p:nvSpPr>
        <p:spPr/>
        <p:txBody>
          <a:bodyPr/>
          <a:lstStyle/>
          <a:p>
            <a:r>
              <a:rPr lang="en-US" dirty="0"/>
              <a:t>Known Technical Issue – CDD list to be updated</a:t>
            </a:r>
            <a:endParaRPr lang="en-IE" dirty="0"/>
          </a:p>
        </p:txBody>
      </p:sp>
      <p:pic>
        <p:nvPicPr>
          <p:cNvPr id="9" name="Content Placeholder 8">
            <a:extLst>
              <a:ext uri="{FF2B5EF4-FFF2-40B4-BE49-F238E27FC236}">
                <a16:creationId xmlns:a16="http://schemas.microsoft.com/office/drawing/2014/main" id="{D1673FF0-32D6-14AE-1ACA-915A2E1CA282}"/>
              </a:ext>
            </a:extLst>
          </p:cNvPr>
          <p:cNvPicPr>
            <a:picLocks noGrp="1" noChangeAspect="1"/>
          </p:cNvPicPr>
          <p:nvPr>
            <p:ph idx="1"/>
          </p:nvPr>
        </p:nvPicPr>
        <p:blipFill>
          <a:blip r:embed="rId4"/>
          <a:stretch>
            <a:fillRect/>
          </a:stretch>
        </p:blipFill>
        <p:spPr>
          <a:xfrm>
            <a:off x="6539783" y="3001970"/>
            <a:ext cx="3753374" cy="1557330"/>
          </a:xfrm>
          <a:prstGeom prst="rect">
            <a:avLst/>
          </a:prstGeom>
        </p:spPr>
      </p:pic>
      <p:pic>
        <p:nvPicPr>
          <p:cNvPr id="7" name="Content Placeholder 6">
            <a:extLst>
              <a:ext uri="{FF2B5EF4-FFF2-40B4-BE49-F238E27FC236}">
                <a16:creationId xmlns:a16="http://schemas.microsoft.com/office/drawing/2014/main" id="{2F4B4093-3100-AEA0-6A47-9E328C187D2D}"/>
              </a:ext>
            </a:extLst>
          </p:cNvPr>
          <p:cNvPicPr>
            <a:picLocks noGrp="1" noChangeAspect="1"/>
          </p:cNvPicPr>
          <p:nvPr>
            <p:ph idx="10"/>
          </p:nvPr>
        </p:nvPicPr>
        <p:blipFill>
          <a:blip r:embed="rId5"/>
          <a:stretch>
            <a:fillRect/>
          </a:stretch>
        </p:blipFill>
        <p:spPr>
          <a:xfrm>
            <a:off x="1275857" y="3001970"/>
            <a:ext cx="3905795" cy="1557330"/>
          </a:xfrm>
          <a:prstGeom prst="rect">
            <a:avLst/>
          </a:prstGeom>
        </p:spPr>
      </p:pic>
      <p:sp>
        <p:nvSpPr>
          <p:cNvPr id="5" name="BJPseudoFooter">
            <a:extLst>
              <a:ext uri="{FF2B5EF4-FFF2-40B4-BE49-F238E27FC236}">
                <a16:creationId xmlns:a16="http://schemas.microsoft.com/office/drawing/2014/main" id="{8F9499D7-4C4A-9395-FFCC-A28D3EDA35B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4737809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659DC-CC05-DBC9-EB96-A1632D7EB7D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940D49E9-9361-536C-8DC4-140235E13774}"/>
              </a:ext>
            </a:extLst>
          </p:cNvPr>
          <p:cNvSpPr>
            <a:spLocks noGrp="1"/>
          </p:cNvSpPr>
          <p:nvPr>
            <p:ph type="title"/>
          </p:nvPr>
        </p:nvSpPr>
        <p:spPr>
          <a:xfrm>
            <a:off x="483287" y="501952"/>
            <a:ext cx="8702277" cy="372424"/>
          </a:xfrm>
        </p:spPr>
        <p:txBody>
          <a:bodyPr/>
          <a:lstStyle/>
          <a:p>
            <a:r>
              <a:rPr lang="en-IE" dirty="0"/>
              <a:t>Known Technical Limits – that can be increased</a:t>
            </a:r>
            <a:endParaRPr lang="en-US" dirty="0"/>
          </a:p>
        </p:txBody>
      </p:sp>
      <p:sp>
        <p:nvSpPr>
          <p:cNvPr id="10" name="Content Placeholder 9">
            <a:extLst>
              <a:ext uri="{FF2B5EF4-FFF2-40B4-BE49-F238E27FC236}">
                <a16:creationId xmlns:a16="http://schemas.microsoft.com/office/drawing/2014/main" id="{45C7F31E-B088-BE69-FF19-2046857341D3}"/>
              </a:ext>
            </a:extLst>
          </p:cNvPr>
          <p:cNvSpPr>
            <a:spLocks noGrp="1"/>
          </p:cNvSpPr>
          <p:nvPr>
            <p:ph idx="10"/>
          </p:nvPr>
        </p:nvSpPr>
        <p:spPr>
          <a:xfrm>
            <a:off x="483288" y="1291036"/>
            <a:ext cx="10802333" cy="4506617"/>
          </a:xfrm>
        </p:spPr>
        <p:txBody>
          <a:bodyPr/>
          <a:lstStyle/>
          <a:p>
            <a:r>
              <a:rPr lang="en-US" dirty="0"/>
              <a:t>For Integer values, the max value allowed is 2,147,483,647 (2.1 billion)</a:t>
            </a:r>
          </a:p>
          <a:p>
            <a:endParaRPr lang="en-US" dirty="0"/>
          </a:p>
          <a:p>
            <a:r>
              <a:rPr lang="en-US" dirty="0"/>
              <a:t>For Decimal values, the max value allowed is 99,999,999,999,999.999999 (Ninety-nine trillion)</a:t>
            </a:r>
          </a:p>
          <a:p>
            <a:pPr marL="0" indent="0">
              <a:buNone/>
            </a:pPr>
            <a:endParaRPr lang="en-US" dirty="0"/>
          </a:p>
          <a:p>
            <a:r>
              <a:rPr lang="en-US" dirty="0"/>
              <a:t>If you need to report a larger number email </a:t>
            </a:r>
            <a:r>
              <a:rPr lang="en-IE" dirty="0">
                <a:solidFill>
                  <a:schemeClr val="accent2"/>
                </a:solidFill>
              </a:rPr>
              <a:t>AML_Analytics@centralbank.ie </a:t>
            </a:r>
            <a:r>
              <a:rPr lang="en-US" dirty="0"/>
              <a:t>ASAP and we can put a solution in place. </a:t>
            </a:r>
            <a:endParaRPr lang="en-IE" dirty="0"/>
          </a:p>
          <a:p>
            <a:pPr marL="0" indent="0">
              <a:buNone/>
            </a:pPr>
            <a:endParaRPr lang="en-US" dirty="0"/>
          </a:p>
        </p:txBody>
      </p:sp>
      <p:sp>
        <p:nvSpPr>
          <p:cNvPr id="4" name="TextBox 3">
            <a:extLst>
              <a:ext uri="{FF2B5EF4-FFF2-40B4-BE49-F238E27FC236}">
                <a16:creationId xmlns:a16="http://schemas.microsoft.com/office/drawing/2014/main" id="{186BA31A-A0CD-9F81-2CBA-CDF4063EA4D3}"/>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C21A87D1-5A7B-E33B-B424-7A5F5D9BBB4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09115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83FBE-6E46-DB8E-9550-EBEEEF6F5983}"/>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3F8A75EE-0969-685B-8731-84B11D10C90D}"/>
              </a:ext>
            </a:extLst>
          </p:cNvPr>
          <p:cNvSpPr>
            <a:spLocks noGrp="1"/>
          </p:cNvSpPr>
          <p:nvPr>
            <p:ph type="body" sz="quarter" idx="10"/>
          </p:nvPr>
        </p:nvSpPr>
        <p:spPr/>
        <p:txBody>
          <a:bodyPr/>
          <a:lstStyle/>
          <a:p>
            <a:r>
              <a:rPr lang="en-IE" dirty="0"/>
              <a:t>Fran Barragan Herrera</a:t>
            </a:r>
          </a:p>
        </p:txBody>
      </p:sp>
      <p:sp>
        <p:nvSpPr>
          <p:cNvPr id="10" name="Text Placeholder 9">
            <a:extLst>
              <a:ext uri="{FF2B5EF4-FFF2-40B4-BE49-F238E27FC236}">
                <a16:creationId xmlns:a16="http://schemas.microsoft.com/office/drawing/2014/main" id="{43058E89-4A70-1E1B-B853-A173DC376D5E}"/>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0E9EB6E3-024A-F79D-38E6-C0BC8B34FB2E}"/>
              </a:ext>
            </a:extLst>
          </p:cNvPr>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a:extLst>
              <a:ext uri="{FF2B5EF4-FFF2-40B4-BE49-F238E27FC236}">
                <a16:creationId xmlns:a16="http://schemas.microsoft.com/office/drawing/2014/main" id="{1C95FCDA-05A9-550C-4558-9CFC4C491D77}"/>
              </a:ext>
            </a:extLst>
          </p:cNvPr>
          <p:cNvSpPr>
            <a:spLocks noGrp="1"/>
          </p:cNvSpPr>
          <p:nvPr>
            <p:ph type="body" sz="quarter" idx="13"/>
          </p:nvPr>
        </p:nvSpPr>
        <p:spPr>
          <a:xfrm>
            <a:off x="532863" y="2259055"/>
            <a:ext cx="8118078" cy="583984"/>
          </a:xfrm>
        </p:spPr>
        <p:txBody>
          <a:bodyPr/>
          <a:lstStyle/>
          <a:p>
            <a:r>
              <a:rPr lang="en-IE" dirty="0"/>
              <a:t>XSD / XML Guidance</a:t>
            </a:r>
          </a:p>
        </p:txBody>
      </p:sp>
      <p:sp>
        <p:nvSpPr>
          <p:cNvPr id="4" name="BJPseudoFooter">
            <a:extLst>
              <a:ext uri="{FF2B5EF4-FFF2-40B4-BE49-F238E27FC236}">
                <a16:creationId xmlns:a16="http://schemas.microsoft.com/office/drawing/2014/main" id="{2BDA727D-7EFF-C2A0-92F4-0E01B6BF00F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36692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5D4D-957B-6C85-DD03-97AE160D996C}"/>
              </a:ext>
            </a:extLst>
          </p:cNvPr>
          <p:cNvSpPr>
            <a:spLocks noGrp="1"/>
          </p:cNvSpPr>
          <p:nvPr>
            <p:ph type="title"/>
          </p:nvPr>
        </p:nvSpPr>
        <p:spPr>
          <a:xfrm>
            <a:off x="6378990" y="702249"/>
            <a:ext cx="5194701" cy="372424"/>
          </a:xfrm>
        </p:spPr>
        <p:txBody>
          <a:bodyPr/>
          <a:lstStyle/>
          <a:p>
            <a:r>
              <a:rPr lang="en-IE" dirty="0"/>
              <a:t>4 Common Errors</a:t>
            </a:r>
          </a:p>
        </p:txBody>
      </p:sp>
      <p:sp>
        <p:nvSpPr>
          <p:cNvPr id="4" name="Content Placeholder 3">
            <a:extLst>
              <a:ext uri="{FF2B5EF4-FFF2-40B4-BE49-F238E27FC236}">
                <a16:creationId xmlns:a16="http://schemas.microsoft.com/office/drawing/2014/main" id="{9CCF3BE7-4978-D182-96FC-A39412F7DBF9}"/>
              </a:ext>
            </a:extLst>
          </p:cNvPr>
          <p:cNvSpPr>
            <a:spLocks noGrp="1"/>
          </p:cNvSpPr>
          <p:nvPr>
            <p:ph idx="10"/>
          </p:nvPr>
        </p:nvSpPr>
        <p:spPr>
          <a:xfrm>
            <a:off x="6239653" y="1369413"/>
            <a:ext cx="5473604" cy="4506617"/>
          </a:xfrm>
        </p:spPr>
        <p:txBody>
          <a:bodyPr/>
          <a:lstStyle/>
          <a:p>
            <a:r>
              <a:rPr lang="en-IE" dirty="0"/>
              <a:t>Based on internal testing of technical and non technical testers</a:t>
            </a:r>
          </a:p>
          <a:p>
            <a:endParaRPr lang="en-IE" dirty="0"/>
          </a:p>
          <a:p>
            <a:r>
              <a:rPr lang="en-IE" dirty="0"/>
              <a:t>Important to build these learnings into your process</a:t>
            </a:r>
          </a:p>
          <a:p>
            <a:endParaRPr lang="en-IE" dirty="0"/>
          </a:p>
          <a:p>
            <a:endParaRPr lang="en-IE" dirty="0"/>
          </a:p>
          <a:p>
            <a:endParaRPr lang="en-IE" dirty="0"/>
          </a:p>
          <a:p>
            <a:endParaRPr lang="en-IE" dirty="0"/>
          </a:p>
          <a:p>
            <a:endParaRPr lang="en-IE" dirty="0"/>
          </a:p>
          <a:p>
            <a:endParaRPr lang="en-IE" dirty="0"/>
          </a:p>
          <a:p>
            <a:pPr marL="0" indent="0">
              <a:buNone/>
            </a:pPr>
            <a:r>
              <a:rPr lang="en-IE" dirty="0"/>
              <a:t> </a:t>
            </a:r>
          </a:p>
          <a:p>
            <a:endParaRPr lang="en-IE" dirty="0"/>
          </a:p>
        </p:txBody>
      </p:sp>
      <p:pic>
        <p:nvPicPr>
          <p:cNvPr id="10" name="Picture 9">
            <a:extLst>
              <a:ext uri="{FF2B5EF4-FFF2-40B4-BE49-F238E27FC236}">
                <a16:creationId xmlns:a16="http://schemas.microsoft.com/office/drawing/2014/main" id="{AF207C23-938B-76F1-418A-DE514E3DFBC7}"/>
              </a:ext>
            </a:extLst>
          </p:cNvPr>
          <p:cNvPicPr>
            <a:picLocks noChangeAspect="1"/>
          </p:cNvPicPr>
          <p:nvPr/>
        </p:nvPicPr>
        <p:blipFill>
          <a:blip r:embed="rId4"/>
          <a:stretch>
            <a:fillRect/>
          </a:stretch>
        </p:blipFill>
        <p:spPr>
          <a:xfrm>
            <a:off x="0" y="0"/>
            <a:ext cx="6096000" cy="6858000"/>
          </a:xfrm>
          <a:prstGeom prst="flowChartDelay">
            <a:avLst/>
          </a:prstGeom>
        </p:spPr>
      </p:pic>
      <p:sp>
        <p:nvSpPr>
          <p:cNvPr id="6" name="TextBox 5">
            <a:extLst>
              <a:ext uri="{FF2B5EF4-FFF2-40B4-BE49-F238E27FC236}">
                <a16:creationId xmlns:a16="http://schemas.microsoft.com/office/drawing/2014/main" id="{CE7E3570-FC29-8473-2770-7EC24A97B57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0DDDC2F5-AE8D-11DD-E3C2-644E991BC76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078367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1 - Questions that are not applicable</a:t>
            </a:r>
          </a:p>
        </p:txBody>
      </p:sp>
      <p:sp>
        <p:nvSpPr>
          <p:cNvPr id="4" name="Content Placeholder 3"/>
          <p:cNvSpPr>
            <a:spLocks noGrp="1"/>
          </p:cNvSpPr>
          <p:nvPr>
            <p:ph idx="10"/>
          </p:nvPr>
        </p:nvSpPr>
        <p:spPr>
          <a:xfrm>
            <a:off x="483288" y="1291036"/>
            <a:ext cx="11156486" cy="4506617"/>
          </a:xfrm>
        </p:spPr>
        <p:txBody>
          <a:bodyPr/>
          <a:lstStyle/>
          <a:p>
            <a:r>
              <a:rPr lang="en-IE" dirty="0"/>
              <a:t>All questions are mandatory</a:t>
            </a:r>
          </a:p>
          <a:p>
            <a:endParaRPr lang="en-IE" dirty="0"/>
          </a:p>
          <a:p>
            <a:r>
              <a:rPr lang="en-US" dirty="0"/>
              <a:t>If a question is not applicable to your institution use one of the following options as page 7 of the guidance </a:t>
            </a:r>
          </a:p>
          <a:p>
            <a:endParaRPr lang="en-US" dirty="0"/>
          </a:p>
          <a:p>
            <a:pPr lvl="1"/>
            <a:r>
              <a:rPr lang="en-US" dirty="0"/>
              <a:t>Integer Value: Enter 0</a:t>
            </a:r>
          </a:p>
          <a:p>
            <a:pPr lvl="1"/>
            <a:r>
              <a:rPr lang="en-US" dirty="0"/>
              <a:t>Decimal Value: Enter 0</a:t>
            </a:r>
          </a:p>
          <a:p>
            <a:pPr lvl="1"/>
            <a:r>
              <a:rPr lang="en-US" dirty="0"/>
              <a:t>Date Value: Enter 2000-01-01</a:t>
            </a:r>
          </a:p>
          <a:p>
            <a:pPr lvl="1"/>
            <a:r>
              <a:rPr lang="en-US" dirty="0"/>
              <a:t>String Value: Enter N/A</a:t>
            </a:r>
          </a:p>
          <a:p>
            <a:pPr lvl="1"/>
            <a:r>
              <a:rPr lang="en-US" dirty="0"/>
              <a:t>LEI: Enter 00000000000000000000</a:t>
            </a:r>
          </a:p>
          <a:p>
            <a:pPr lvl="1"/>
            <a:r>
              <a:rPr lang="en-US" dirty="0" err="1"/>
              <a:t>EnumerationCountry</a:t>
            </a:r>
            <a:r>
              <a:rPr lang="en-US" dirty="0"/>
              <a:t>: Select 00</a:t>
            </a:r>
          </a:p>
          <a:p>
            <a:pPr lvl="1"/>
            <a:r>
              <a:rPr lang="en-US" dirty="0"/>
              <a:t>Other enumerations: Select N/A</a:t>
            </a:r>
            <a:endParaRPr lang="en-IE" dirty="0"/>
          </a:p>
          <a:p>
            <a:endParaRPr lang="en-US" dirty="0"/>
          </a:p>
          <a:p>
            <a:endParaRPr lang="en-US" dirty="0"/>
          </a:p>
          <a:p>
            <a:endParaRPr lang="en-US" dirty="0"/>
          </a:p>
          <a:p>
            <a:endParaRPr lang="en-US" dirty="0"/>
          </a:p>
          <a:p>
            <a:pPr marL="0" indent="0">
              <a:buNone/>
            </a:pPr>
            <a:endParaRPr lang="en-IE" dirty="0"/>
          </a:p>
        </p:txBody>
      </p:sp>
      <p:sp>
        <p:nvSpPr>
          <p:cNvPr id="7" name="TextBox 6">
            <a:extLst>
              <a:ext uri="{FF2B5EF4-FFF2-40B4-BE49-F238E27FC236}">
                <a16:creationId xmlns:a16="http://schemas.microsoft.com/office/drawing/2014/main" id="{6E3F100F-A32F-645F-303D-BD569884785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9" name="Picture 8">
            <a:extLst>
              <a:ext uri="{FF2B5EF4-FFF2-40B4-BE49-F238E27FC236}">
                <a16:creationId xmlns:a16="http://schemas.microsoft.com/office/drawing/2014/main" id="{73EEB223-E572-EB5C-C212-A78DDC4428A6}"/>
              </a:ext>
            </a:extLst>
          </p:cNvPr>
          <p:cNvPicPr>
            <a:picLocks noChangeAspect="1"/>
          </p:cNvPicPr>
          <p:nvPr/>
        </p:nvPicPr>
        <p:blipFill>
          <a:blip r:embed="rId4"/>
          <a:stretch>
            <a:fillRect/>
          </a:stretch>
        </p:blipFill>
        <p:spPr>
          <a:xfrm>
            <a:off x="5432612" y="3194613"/>
            <a:ext cx="6460097" cy="2372351"/>
          </a:xfrm>
          <a:prstGeom prst="rect">
            <a:avLst/>
          </a:prstGeom>
        </p:spPr>
      </p:pic>
      <p:sp>
        <p:nvSpPr>
          <p:cNvPr id="6" name="BJPseudoFooter">
            <a:extLst>
              <a:ext uri="{FF2B5EF4-FFF2-40B4-BE49-F238E27FC236}">
                <a16:creationId xmlns:a16="http://schemas.microsoft.com/office/drawing/2014/main" id="{A5D7496E-CCEF-DD76-2817-E4DA442DCB3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94866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2 - XML Wrapper</a:t>
            </a:r>
          </a:p>
        </p:txBody>
      </p:sp>
      <p:sp>
        <p:nvSpPr>
          <p:cNvPr id="3" name="Content Placeholder 2"/>
          <p:cNvSpPr>
            <a:spLocks noGrp="1"/>
          </p:cNvSpPr>
          <p:nvPr>
            <p:ph idx="1"/>
          </p:nvPr>
        </p:nvSpPr>
        <p:spPr>
          <a:xfrm>
            <a:off x="1827759" y="3169226"/>
            <a:ext cx="8588450" cy="2541291"/>
          </a:xfrm>
          <a:ln>
            <a:solidFill>
              <a:schemeClr val="accent1"/>
            </a:solidFill>
          </a:ln>
          <a:effectLst>
            <a:glow rad="38100">
              <a:schemeClr val="accent1">
                <a:satMod val="175000"/>
                <a:alpha val="40000"/>
              </a:schemeClr>
            </a:glow>
          </a:effectLst>
        </p:spPr>
        <p:txBody>
          <a:bodyPr/>
          <a:lstStyle/>
          <a:p>
            <a:pPr marL="0" indent="0">
              <a:buNone/>
            </a:pPr>
            <a:r>
              <a:rPr lang="en-IE" dirty="0"/>
              <a:t>&lt;?xml version="1.0" encoding="utf-8"?&gt;</a:t>
            </a:r>
          </a:p>
          <a:p>
            <a:pPr marL="0" indent="0">
              <a:buNone/>
            </a:pPr>
            <a:r>
              <a:rPr lang="en-IE" dirty="0"/>
              <a:t>&lt;</a:t>
            </a:r>
            <a:r>
              <a:rPr lang="en-IE" dirty="0" err="1"/>
              <a:t>LifeInsurance</a:t>
            </a:r>
            <a:r>
              <a:rPr lang="en-IE" dirty="0"/>
              <a:t> xmlns="http://www.centralbank.ie/Schemas/AML/2025/A05"&gt;</a:t>
            </a:r>
          </a:p>
          <a:p>
            <a:pPr marL="0" indent="0">
              <a:buNone/>
            </a:pPr>
            <a:r>
              <a:rPr lang="en-IE" dirty="0"/>
              <a:t>  ...</a:t>
            </a:r>
          </a:p>
          <a:p>
            <a:pPr marL="0" indent="0">
              <a:buNone/>
            </a:pPr>
            <a:r>
              <a:rPr lang="en-IE" dirty="0"/>
              <a:t>  ...</a:t>
            </a:r>
          </a:p>
          <a:p>
            <a:pPr marL="0" indent="0">
              <a:buNone/>
            </a:pPr>
            <a:r>
              <a:rPr lang="en-IE" dirty="0"/>
              <a:t>  ...</a:t>
            </a:r>
          </a:p>
          <a:p>
            <a:pPr marL="0" indent="0">
              <a:buNone/>
            </a:pPr>
            <a:r>
              <a:rPr lang="en-IE" dirty="0"/>
              <a:t>&lt;/</a:t>
            </a:r>
            <a:r>
              <a:rPr lang="en-IE" dirty="0" err="1"/>
              <a:t>LifeInsurance</a:t>
            </a:r>
            <a:r>
              <a:rPr lang="en-IE" dirty="0"/>
              <a:t>&gt;</a:t>
            </a:r>
          </a:p>
          <a:p>
            <a:pPr marL="0" indent="0">
              <a:buNone/>
            </a:pPr>
            <a:endParaRPr lang="en-IE" dirty="0"/>
          </a:p>
          <a:p>
            <a:pPr marL="0" indent="0">
              <a:buNone/>
            </a:pPr>
            <a:endParaRPr lang="en-IE" dirty="0"/>
          </a:p>
          <a:p>
            <a:pPr marL="0" indent="0">
              <a:buNone/>
            </a:pPr>
            <a:endParaRPr lang="en-IE" dirty="0"/>
          </a:p>
          <a:p>
            <a:pPr marL="0" indent="0">
              <a:buNone/>
            </a:pPr>
            <a:endParaRPr lang="en-IE" dirty="0"/>
          </a:p>
          <a:p>
            <a:pPr marL="0" indent="0">
              <a:buNone/>
            </a:pPr>
            <a:endParaRPr lang="en-IE" dirty="0"/>
          </a:p>
          <a:p>
            <a:pPr marL="0" indent="0">
              <a:buNone/>
            </a:pPr>
            <a:endParaRPr lang="en-IE" dirty="0"/>
          </a:p>
        </p:txBody>
      </p:sp>
      <p:sp>
        <p:nvSpPr>
          <p:cNvPr id="4" name="Content Placeholder 3"/>
          <p:cNvSpPr>
            <a:spLocks noGrp="1"/>
          </p:cNvSpPr>
          <p:nvPr>
            <p:ph idx="10"/>
          </p:nvPr>
        </p:nvSpPr>
        <p:spPr>
          <a:xfrm>
            <a:off x="483287" y="1291036"/>
            <a:ext cx="10086390" cy="1878191"/>
          </a:xfrm>
        </p:spPr>
        <p:txBody>
          <a:bodyPr/>
          <a:lstStyle/>
          <a:p>
            <a:r>
              <a:rPr lang="en-US" dirty="0"/>
              <a:t>The XML tags must be contained in the following wrapper as page 5 of the guidance </a:t>
            </a:r>
          </a:p>
          <a:p>
            <a:endParaRPr lang="en-US" dirty="0"/>
          </a:p>
          <a:p>
            <a:r>
              <a:rPr lang="en-IE" dirty="0"/>
              <a:t>Otherwise the file will get rejected</a:t>
            </a:r>
          </a:p>
        </p:txBody>
      </p:sp>
      <p:sp>
        <p:nvSpPr>
          <p:cNvPr id="7" name="TextBox 6">
            <a:extLst>
              <a:ext uri="{FF2B5EF4-FFF2-40B4-BE49-F238E27FC236}">
                <a16:creationId xmlns:a16="http://schemas.microsoft.com/office/drawing/2014/main" id="{845F52D5-BF8B-0A8F-C4D1-1937EA24E23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BCDC0FFB-A7D0-3672-BD9A-900186D3AE4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60298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3 - Table Order</a:t>
            </a:r>
          </a:p>
        </p:txBody>
      </p:sp>
      <p:sp>
        <p:nvSpPr>
          <p:cNvPr id="3" name="Content Placeholder 2"/>
          <p:cNvSpPr>
            <a:spLocks noGrp="1"/>
          </p:cNvSpPr>
          <p:nvPr>
            <p:ph idx="10"/>
          </p:nvPr>
        </p:nvSpPr>
        <p:spPr/>
        <p:txBody>
          <a:bodyPr/>
          <a:lstStyle/>
          <a:p>
            <a:r>
              <a:rPr lang="en-US" dirty="0"/>
              <a:t>The XSD taxonomy defines a strict order in which the tables must be entered into any XML file</a:t>
            </a:r>
          </a:p>
          <a:p>
            <a:endParaRPr lang="en-US" dirty="0"/>
          </a:p>
          <a:p>
            <a:r>
              <a:rPr lang="en-IE" dirty="0"/>
              <a:t>E.g. General Table (A0501A) must be 1</a:t>
            </a:r>
            <a:r>
              <a:rPr lang="en-IE" baseline="30000" dirty="0"/>
              <a:t>st</a:t>
            </a:r>
            <a:r>
              <a:rPr lang="en-IE" dirty="0"/>
              <a:t>, General International Presence Table (A0501B) must be 2</a:t>
            </a:r>
            <a:r>
              <a:rPr lang="en-IE" baseline="30000" dirty="0"/>
              <a:t>nd</a:t>
            </a:r>
            <a:r>
              <a:rPr lang="en-IE" dirty="0"/>
              <a:t>, Inherent Risk Table (A0502A) must be 3</a:t>
            </a:r>
            <a:r>
              <a:rPr lang="en-IE" baseline="30000" dirty="0"/>
              <a:t>rd</a:t>
            </a:r>
            <a:r>
              <a:rPr lang="en-IE" dirty="0"/>
              <a:t> in the xml file, etc., etc. </a:t>
            </a:r>
          </a:p>
          <a:p>
            <a:endParaRPr lang="en-US" dirty="0"/>
          </a:p>
          <a:p>
            <a:r>
              <a:rPr lang="en-US" dirty="0"/>
              <a:t>Any file that does not follow this strict order will be rejected</a:t>
            </a:r>
          </a:p>
          <a:p>
            <a:endParaRPr lang="en-US" dirty="0"/>
          </a:p>
        </p:txBody>
      </p:sp>
      <p:pic>
        <p:nvPicPr>
          <p:cNvPr id="4" name="Picture 3"/>
          <p:cNvPicPr>
            <a:picLocks noChangeAspect="1"/>
          </p:cNvPicPr>
          <p:nvPr/>
        </p:nvPicPr>
        <p:blipFill>
          <a:blip r:embed="rId4"/>
          <a:stretch>
            <a:fillRect/>
          </a:stretch>
        </p:blipFill>
        <p:spPr>
          <a:xfrm>
            <a:off x="7134502" y="1497456"/>
            <a:ext cx="4574210" cy="4093776"/>
          </a:xfrm>
          <a:prstGeom prst="rect">
            <a:avLst/>
          </a:prstGeom>
        </p:spPr>
      </p:pic>
      <p:sp>
        <p:nvSpPr>
          <p:cNvPr id="6" name="TextBox 5">
            <a:extLst>
              <a:ext uri="{FF2B5EF4-FFF2-40B4-BE49-F238E27FC236}">
                <a16:creationId xmlns:a16="http://schemas.microsoft.com/office/drawing/2014/main" id="{46C06AC1-8216-05E8-1874-D6030AB3821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66996CB7-D6A4-12FF-1374-F440A33D237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44086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489-86AF-097A-A95C-30FE10F5173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95D74D-B8B9-4B90-0C02-3480CE3D16EB}"/>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E0C78899-E046-657C-97A3-50B4F4E1A1F0}"/>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91AF461D-4F5F-E251-EAAA-A743370AFA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C3EB405A-2FA9-EA36-8CDE-8977695DB0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22FFAFF6-679F-BBE2-61ED-7FC048B582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84819D53-F852-AECC-8A38-5CE1C73E7B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06A89640-04B2-D59D-3E40-A9435B1152A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9A3EC9C6-61B4-E75C-8FC6-8A822B9533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9D16BD56-C6DA-4BF3-3EE5-082D9CEE19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6066A2-847A-2CBD-1074-3C24217FC4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5B828E8D-EC30-0E8A-AD3C-E774BF27B95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12852CE-0810-2653-0D32-770FB2E2DB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D6B0E7D5-62E7-3DEA-328C-AA5B4884E2E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D864E050-DBC7-88BF-BB92-1BFA478E39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BA6D1E28-F724-E395-C01F-8E078AAB09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4F4FD4D-3E5F-A78B-11BE-71144961D2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DF9A3D8E-97BA-72C7-5ADE-3E483326F9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9E75532-1AF8-3287-4C43-681894E2B6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E4C0C4B-FB88-57E7-2346-2D1DECA425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2208FA18-749E-82D9-7E89-1FCBDBFED7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71047" y="4112512"/>
            <a:ext cx="914400" cy="914400"/>
          </a:xfrm>
          <a:prstGeom prst="rect">
            <a:avLst/>
          </a:prstGeom>
        </p:spPr>
      </p:pic>
      <p:sp>
        <p:nvSpPr>
          <p:cNvPr id="5" name="BJPseudoFooter">
            <a:extLst>
              <a:ext uri="{FF2B5EF4-FFF2-40B4-BE49-F238E27FC236}">
                <a16:creationId xmlns:a16="http://schemas.microsoft.com/office/drawing/2014/main" id="{75A465A1-60FF-94DC-4FEE-F1D204F6EDC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56289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4 - Pre-defined entity references:</a:t>
            </a:r>
          </a:p>
        </p:txBody>
      </p:sp>
      <p:sp>
        <p:nvSpPr>
          <p:cNvPr id="3" name="Content Placeholder 2"/>
          <p:cNvSpPr>
            <a:spLocks noGrp="1"/>
          </p:cNvSpPr>
          <p:nvPr>
            <p:ph idx="10"/>
          </p:nvPr>
        </p:nvSpPr>
        <p:spPr>
          <a:xfrm>
            <a:off x="483287" y="1175691"/>
            <a:ext cx="9575112" cy="4506617"/>
          </a:xfrm>
        </p:spPr>
        <p:txBody>
          <a:bodyPr/>
          <a:lstStyle/>
          <a:p>
            <a:r>
              <a:rPr lang="en-IE" dirty="0"/>
              <a:t>In XML there are 5 pre-defined characters (i.e. special characters)</a:t>
            </a:r>
          </a:p>
          <a:p>
            <a:endParaRPr lang="en-IE" dirty="0"/>
          </a:p>
          <a:p>
            <a:r>
              <a:rPr lang="en-IE" dirty="0"/>
              <a:t>Example:</a:t>
            </a:r>
          </a:p>
          <a:p>
            <a:pPr lvl="1"/>
            <a:r>
              <a:rPr lang="en-US" dirty="0"/>
              <a:t>Incorrect  syntax</a:t>
            </a:r>
          </a:p>
          <a:p>
            <a:pPr lvl="2"/>
            <a:r>
              <a:rPr lang="en-US" dirty="0"/>
              <a:t>&lt;A05011 Identifier=“HAB" String500="</a:t>
            </a:r>
            <a:r>
              <a:rPr lang="en-IE" dirty="0"/>
              <a:t>Smith </a:t>
            </a:r>
            <a:r>
              <a:rPr lang="en-IE" dirty="0">
                <a:solidFill>
                  <a:srgbClr val="FF0000"/>
                </a:solidFill>
              </a:rPr>
              <a:t>&amp;</a:t>
            </a:r>
            <a:r>
              <a:rPr lang="en-IE" dirty="0"/>
              <a:t> Jones Ltd</a:t>
            </a:r>
            <a:r>
              <a:rPr lang="en-US" dirty="0"/>
              <a:t>"&gt;&lt;/A05011&gt;</a:t>
            </a:r>
          </a:p>
          <a:p>
            <a:pPr lvl="1"/>
            <a:r>
              <a:rPr lang="en-US" dirty="0"/>
              <a:t>Correct syntax</a:t>
            </a:r>
          </a:p>
          <a:p>
            <a:pPr lvl="2"/>
            <a:r>
              <a:rPr lang="en-US" dirty="0"/>
              <a:t>&lt;A05011 Identifier=“HAB" String500="</a:t>
            </a:r>
            <a:r>
              <a:rPr lang="en-IE" dirty="0"/>
              <a:t>Smith </a:t>
            </a:r>
            <a:r>
              <a:rPr lang="en-IE" dirty="0">
                <a:solidFill>
                  <a:srgbClr val="00B050"/>
                </a:solidFill>
              </a:rPr>
              <a:t>&amp;amp; </a:t>
            </a:r>
            <a:r>
              <a:rPr lang="en-IE" dirty="0"/>
              <a:t>Jones Ltd</a:t>
            </a:r>
            <a:r>
              <a:rPr lang="en-US" dirty="0"/>
              <a:t>"&gt;&lt;/A05011&gt;</a:t>
            </a:r>
            <a:endParaRPr lang="en-IE" dirty="0"/>
          </a:p>
        </p:txBody>
      </p:sp>
      <p:pic>
        <p:nvPicPr>
          <p:cNvPr id="5" name="Picture 4">
            <a:extLst>
              <a:ext uri="{FF2B5EF4-FFF2-40B4-BE49-F238E27FC236}">
                <a16:creationId xmlns:a16="http://schemas.microsoft.com/office/drawing/2014/main" id="{17367ABF-9B02-CD94-0830-44C4EA69DF67}"/>
              </a:ext>
            </a:extLst>
          </p:cNvPr>
          <p:cNvPicPr>
            <a:picLocks noChangeAspect="1"/>
          </p:cNvPicPr>
          <p:nvPr/>
        </p:nvPicPr>
        <p:blipFill>
          <a:blip r:embed="rId4"/>
          <a:stretch>
            <a:fillRect/>
          </a:stretch>
        </p:blipFill>
        <p:spPr>
          <a:xfrm>
            <a:off x="3587777" y="4405835"/>
            <a:ext cx="7716327" cy="1752845"/>
          </a:xfrm>
          <a:prstGeom prst="rect">
            <a:avLst/>
          </a:prstGeom>
        </p:spPr>
      </p:pic>
      <p:sp>
        <p:nvSpPr>
          <p:cNvPr id="6" name="TextBox 5">
            <a:extLst>
              <a:ext uri="{FF2B5EF4-FFF2-40B4-BE49-F238E27FC236}">
                <a16:creationId xmlns:a16="http://schemas.microsoft.com/office/drawing/2014/main" id="{72AE7358-FA04-3026-8715-720A236B87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2F969348-88A3-EA1C-5FFA-4CC97459268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458984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0" y="741788"/>
            <a:ext cx="4341376" cy="372424"/>
          </a:xfrm>
        </p:spPr>
        <p:txBody>
          <a:bodyPr/>
          <a:lstStyle/>
          <a:p>
            <a:r>
              <a:rPr lang="en-US" dirty="0"/>
              <a:t>4 Important Rules</a:t>
            </a:r>
            <a:endParaRPr lang="en-IE" dirty="0"/>
          </a:p>
        </p:txBody>
      </p:sp>
      <p:sp>
        <p:nvSpPr>
          <p:cNvPr id="10" name="Content Placeholder 9"/>
          <p:cNvSpPr>
            <a:spLocks noGrp="1"/>
          </p:cNvSpPr>
          <p:nvPr>
            <p:ph idx="10"/>
          </p:nvPr>
        </p:nvSpPr>
        <p:spPr>
          <a:xfrm>
            <a:off x="5895703" y="1423383"/>
            <a:ext cx="6281972" cy="4506617"/>
          </a:xfrm>
        </p:spPr>
        <p:txBody>
          <a:bodyPr/>
          <a:lstStyle/>
          <a:p>
            <a:r>
              <a:rPr lang="en-US" dirty="0"/>
              <a:t>Please ensure that you do not have any of these mistakes in your files</a:t>
            </a:r>
          </a:p>
          <a:p>
            <a:endParaRPr lang="en-US" dirty="0"/>
          </a:p>
          <a:p>
            <a:r>
              <a:rPr lang="en-IE" dirty="0"/>
              <a:t>It is possible to have a file accepted on the portal and still fail these rules</a:t>
            </a:r>
          </a:p>
          <a:p>
            <a:pPr marL="0" indent="0">
              <a:buNone/>
            </a:pPr>
            <a:endParaRPr lang="en-IE" dirty="0"/>
          </a:p>
          <a:p>
            <a:r>
              <a:rPr lang="en-US" dirty="0"/>
              <a:t>You will receive an </a:t>
            </a:r>
            <a:r>
              <a:rPr lang="en-US" b="1" i="1" u="sng" dirty="0"/>
              <a:t>immediate resubmission request</a:t>
            </a:r>
            <a:r>
              <a:rPr lang="en-US" dirty="0"/>
              <a:t> if any of these rules are failed</a:t>
            </a:r>
          </a:p>
          <a:p>
            <a:endParaRPr lang="en-US" dirty="0"/>
          </a:p>
        </p:txBody>
      </p:sp>
      <p:pic>
        <p:nvPicPr>
          <p:cNvPr id="6" name="Picture 5">
            <a:extLst>
              <a:ext uri="{FF2B5EF4-FFF2-40B4-BE49-F238E27FC236}">
                <a16:creationId xmlns:a16="http://schemas.microsoft.com/office/drawing/2014/main" id="{50B628AE-BA10-C662-D242-205B1A334238}"/>
              </a:ext>
            </a:extLst>
          </p:cNvPr>
          <p:cNvPicPr>
            <a:picLocks noChangeAspect="1"/>
          </p:cNvPicPr>
          <p:nvPr/>
        </p:nvPicPr>
        <p:blipFill>
          <a:blip r:embed="rId4"/>
          <a:stretch>
            <a:fillRect/>
          </a:stretch>
        </p:blipFill>
        <p:spPr>
          <a:xfrm>
            <a:off x="0" y="0"/>
            <a:ext cx="5730737" cy="6858000"/>
          </a:xfrm>
          <a:prstGeom prst="flowChartDelay">
            <a:avLst/>
          </a:prstGeom>
        </p:spPr>
      </p:pic>
      <p:sp>
        <p:nvSpPr>
          <p:cNvPr id="4" name="TextBox 3">
            <a:extLst>
              <a:ext uri="{FF2B5EF4-FFF2-40B4-BE49-F238E27FC236}">
                <a16:creationId xmlns:a16="http://schemas.microsoft.com/office/drawing/2014/main" id="{6A9AD2E1-7542-7BF6-6207-6D1819D16E0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16397A1-B760-9C95-D1E4-A3D534E534A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61321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8702277" cy="372424"/>
          </a:xfrm>
        </p:spPr>
        <p:txBody>
          <a:bodyPr/>
          <a:lstStyle/>
          <a:p>
            <a:r>
              <a:rPr lang="en-US" dirty="0"/>
              <a:t>Rule 1: No duplicate tags allowed in Table Structure B</a:t>
            </a:r>
          </a:p>
        </p:txBody>
      </p:sp>
      <p:sp>
        <p:nvSpPr>
          <p:cNvPr id="10" name="Content Placeholder 9"/>
          <p:cNvSpPr>
            <a:spLocks noGrp="1"/>
          </p:cNvSpPr>
          <p:nvPr>
            <p:ph idx="10"/>
          </p:nvPr>
        </p:nvSpPr>
        <p:spPr>
          <a:xfrm>
            <a:off x="483288" y="1291036"/>
            <a:ext cx="10802333" cy="4506617"/>
          </a:xfrm>
        </p:spPr>
        <p:txBody>
          <a:bodyPr/>
          <a:lstStyle/>
          <a:p>
            <a:pPr marL="0" indent="0">
              <a:buNone/>
            </a:pPr>
            <a:r>
              <a:rPr lang="en-US" dirty="0"/>
              <a:t>For example, HAA has been reported twice</a:t>
            </a:r>
          </a:p>
          <a:p>
            <a:pPr marL="0" indent="0">
              <a:buNone/>
            </a:pPr>
            <a:endParaRPr lang="en-US" dirty="0"/>
          </a:p>
          <a:p>
            <a:pPr marL="0" indent="0">
              <a:buNone/>
            </a:pPr>
            <a:r>
              <a:rPr lang="en-US" dirty="0"/>
              <a:t> &lt;A0501A&gt;</a:t>
            </a:r>
          </a:p>
          <a:p>
            <a:pPr marL="0" indent="0">
              <a:buNone/>
            </a:pPr>
            <a:r>
              <a:rPr lang="en-US" dirty="0"/>
              <a:t>    &lt;A05011 Identifier="</a:t>
            </a:r>
            <a:r>
              <a:rPr lang="en-US" dirty="0">
                <a:solidFill>
                  <a:srgbClr val="FF0000"/>
                </a:solidFill>
              </a:rPr>
              <a:t>HAA</a:t>
            </a:r>
            <a:r>
              <a:rPr lang="en-US" dirty="0"/>
              <a:t>" EnumerationLegalStructure="Branch_of_entity"&gt;&lt;/A05011&gt;</a:t>
            </a:r>
          </a:p>
          <a:p>
            <a:pPr marL="0" indent="0">
              <a:buNone/>
            </a:pPr>
            <a:r>
              <a:rPr lang="en-US" dirty="0"/>
              <a:t>    &lt;A05011 Identifier="</a:t>
            </a:r>
            <a:r>
              <a:rPr lang="en-US" dirty="0">
                <a:solidFill>
                  <a:srgbClr val="FF0000"/>
                </a:solidFill>
              </a:rPr>
              <a:t>HAA</a:t>
            </a:r>
            <a:r>
              <a:rPr lang="en-US" dirty="0"/>
              <a:t>" EnumerationLegalStructure="Branch_of_entity"&gt;&lt;/A05011&gt;</a:t>
            </a:r>
          </a:p>
          <a:p>
            <a:pPr marL="0" indent="0">
              <a:buNone/>
            </a:pPr>
            <a:r>
              <a:rPr lang="en-US" dirty="0"/>
              <a:t>    &lt;A05011 Identifier="HAB" String500="</a:t>
            </a:r>
            <a:r>
              <a:rPr lang="en-US" dirty="0" err="1"/>
              <a:t>yERqfsAUvWxE</a:t>
            </a:r>
            <a:r>
              <a:rPr lang="en-US" dirty="0"/>
              <a:t>"&gt;&lt;/A05011&gt;</a:t>
            </a:r>
          </a:p>
          <a:p>
            <a:pPr marL="0" indent="0">
              <a:buNone/>
            </a:pPr>
            <a:r>
              <a:rPr lang="en-US" dirty="0"/>
              <a:t>      ...</a:t>
            </a:r>
          </a:p>
          <a:p>
            <a:pPr marL="0" indent="0">
              <a:buNone/>
            </a:pPr>
            <a:r>
              <a:rPr lang="en-US" dirty="0"/>
              <a:t>  &lt;/A0501A&gt;</a:t>
            </a:r>
          </a:p>
        </p:txBody>
      </p:sp>
      <p:sp>
        <p:nvSpPr>
          <p:cNvPr id="4" name="TextBox 3">
            <a:extLst>
              <a:ext uri="{FF2B5EF4-FFF2-40B4-BE49-F238E27FC236}">
                <a16:creationId xmlns:a16="http://schemas.microsoft.com/office/drawing/2014/main" id="{AA566FED-1B0B-4CA6-4942-29DEACE9755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5469AD50-6856-97B3-93C9-9BA88A6BF94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614424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483288" y="1291036"/>
            <a:ext cx="11512196" cy="4506617"/>
          </a:xfrm>
        </p:spPr>
        <p:txBody>
          <a:bodyPr/>
          <a:lstStyle/>
          <a:p>
            <a:pPr marL="0" indent="0">
              <a:buNone/>
            </a:pPr>
            <a:endParaRPr lang="en-US" dirty="0"/>
          </a:p>
          <a:p>
            <a:pPr marL="0" indent="0">
              <a:buNone/>
            </a:pPr>
            <a:r>
              <a:rPr lang="en-US" dirty="0"/>
              <a:t>For example, “</a:t>
            </a:r>
            <a:r>
              <a:rPr lang="en-US" dirty="0" err="1"/>
              <a:t>EnumerationYesNo</a:t>
            </a:r>
            <a:r>
              <a:rPr lang="en-US" dirty="0"/>
              <a:t>” is not the correct variable for FAA</a:t>
            </a:r>
          </a:p>
          <a:p>
            <a:pPr marL="0" indent="0">
              <a:buNone/>
            </a:pPr>
            <a:endParaRPr lang="en-US" dirty="0"/>
          </a:p>
          <a:p>
            <a:pPr marL="0" indent="0">
              <a:buNone/>
            </a:pPr>
            <a:r>
              <a:rPr lang="en-US" dirty="0"/>
              <a:t>&lt;A0501A&gt;</a:t>
            </a:r>
          </a:p>
          <a:p>
            <a:pPr marL="0" indent="0">
              <a:buNone/>
            </a:pPr>
            <a:r>
              <a:rPr lang="en-US" dirty="0"/>
              <a:t>    &lt;A05011 Identifier="HAA" </a:t>
            </a:r>
            <a:r>
              <a:rPr lang="en-US" dirty="0">
                <a:solidFill>
                  <a:srgbClr val="FF0000"/>
                </a:solidFill>
              </a:rPr>
              <a:t>EnumerationYesNo="Yes"</a:t>
            </a:r>
            <a:r>
              <a:rPr lang="en-US" dirty="0"/>
              <a:t>&gt;&lt;/A05011&gt;</a:t>
            </a:r>
          </a:p>
          <a:p>
            <a:pPr marL="0" indent="0">
              <a:buNone/>
            </a:pPr>
            <a:r>
              <a:rPr lang="en-US" dirty="0"/>
              <a:t>    &lt;A05011 Identifier="HAB" String500="</a:t>
            </a:r>
            <a:r>
              <a:rPr lang="en-US" dirty="0" err="1"/>
              <a:t>yERqfsAUvWxE</a:t>
            </a:r>
            <a:r>
              <a:rPr lang="en-US" dirty="0"/>
              <a:t>"&gt;&lt;/A05011&gt;</a:t>
            </a:r>
          </a:p>
          <a:p>
            <a:pPr marL="0" indent="0">
              <a:buNone/>
            </a:pPr>
            <a:r>
              <a:rPr lang="en-US" dirty="0"/>
              <a:t>    &lt;A05011 Identifier="HAC" LEI="GO90719S49EYLP4X0UFO"&gt;&lt;/A05011&gt;</a:t>
            </a:r>
          </a:p>
          <a:p>
            <a:pPr marL="0" indent="0">
              <a:buNone/>
            </a:pPr>
            <a:r>
              <a:rPr lang="en-US" dirty="0"/>
              <a:t>      ...</a:t>
            </a:r>
          </a:p>
          <a:p>
            <a:pPr marL="0" indent="0">
              <a:buNone/>
            </a:pPr>
            <a:r>
              <a:rPr lang="en-US" dirty="0"/>
              <a:t>&lt;/A0501A&gt;</a:t>
            </a:r>
          </a:p>
          <a:p>
            <a:pPr marL="0" indent="0">
              <a:buNone/>
            </a:pPr>
            <a:endParaRPr lang="en-US" dirty="0"/>
          </a:p>
          <a:p>
            <a:pPr marL="0" indent="0">
              <a:buNone/>
            </a:pPr>
            <a:endParaRPr lang="en-US" dirty="0"/>
          </a:p>
        </p:txBody>
      </p:sp>
      <p:sp>
        <p:nvSpPr>
          <p:cNvPr id="5" name="Title 4"/>
          <p:cNvSpPr>
            <a:spLocks noGrp="1"/>
          </p:cNvSpPr>
          <p:nvPr>
            <p:ph type="title"/>
          </p:nvPr>
        </p:nvSpPr>
        <p:spPr>
          <a:xfrm>
            <a:off x="483288" y="258444"/>
            <a:ext cx="11251513" cy="1214917"/>
          </a:xfrm>
        </p:spPr>
        <p:txBody>
          <a:bodyPr/>
          <a:lstStyle/>
          <a:p>
            <a:r>
              <a:rPr lang="en-US" dirty="0"/>
              <a:t>Rule 2: Make sure the correct variable names are reported</a:t>
            </a:r>
            <a:br>
              <a:rPr lang="en-US" dirty="0"/>
            </a:br>
            <a:r>
              <a:rPr lang="en-US" dirty="0"/>
              <a:t>for the corresponding tags in Table Structure B as per the guidance</a:t>
            </a:r>
            <a:endParaRPr lang="en-IE" dirty="0"/>
          </a:p>
        </p:txBody>
      </p:sp>
      <p:sp>
        <p:nvSpPr>
          <p:cNvPr id="6" name="TextBox 5">
            <a:extLst>
              <a:ext uri="{FF2B5EF4-FFF2-40B4-BE49-F238E27FC236}">
                <a16:creationId xmlns:a16="http://schemas.microsoft.com/office/drawing/2014/main" id="{7244CB3C-7400-9611-4B8A-08757A24072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4" name="Picture 3">
            <a:extLst>
              <a:ext uri="{FF2B5EF4-FFF2-40B4-BE49-F238E27FC236}">
                <a16:creationId xmlns:a16="http://schemas.microsoft.com/office/drawing/2014/main" id="{61090428-2724-0CE7-48AF-D9E16BC85352}"/>
              </a:ext>
            </a:extLst>
          </p:cNvPr>
          <p:cNvPicPr>
            <a:picLocks noChangeAspect="1"/>
          </p:cNvPicPr>
          <p:nvPr/>
        </p:nvPicPr>
        <p:blipFill>
          <a:blip r:embed="rId4"/>
          <a:stretch>
            <a:fillRect/>
          </a:stretch>
        </p:blipFill>
        <p:spPr>
          <a:xfrm>
            <a:off x="4165747" y="4857252"/>
            <a:ext cx="6992326" cy="1419423"/>
          </a:xfrm>
          <a:prstGeom prst="rect">
            <a:avLst/>
          </a:prstGeom>
        </p:spPr>
      </p:pic>
      <p:sp>
        <p:nvSpPr>
          <p:cNvPr id="7" name="BJPseudoFooter">
            <a:extLst>
              <a:ext uri="{FF2B5EF4-FFF2-40B4-BE49-F238E27FC236}">
                <a16:creationId xmlns:a16="http://schemas.microsoft.com/office/drawing/2014/main" id="{E45C7C8A-AEFC-ED2D-0840-C0A3A55C60B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0296319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50138" y="524959"/>
            <a:ext cx="11379850" cy="372424"/>
          </a:xfrm>
        </p:spPr>
        <p:txBody>
          <a:bodyPr/>
          <a:lstStyle/>
          <a:p>
            <a:r>
              <a:rPr lang="en-US" dirty="0"/>
              <a:t>Rule 3: Duplicate values are not allowed in Table Structure A </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AT has been reported twice</a:t>
            </a:r>
          </a:p>
          <a:p>
            <a:pPr marL="0" indent="0">
              <a:buNone/>
            </a:pPr>
            <a:endParaRPr lang="en-US" dirty="0"/>
          </a:p>
          <a:p>
            <a:pPr marL="0" indent="0">
              <a:buNone/>
            </a:pPr>
            <a:r>
              <a:rPr lang="en-US" dirty="0"/>
              <a:t>&lt;A0501B&gt;</a:t>
            </a:r>
          </a:p>
          <a:p>
            <a:pPr marL="0" indent="0">
              <a:buNone/>
            </a:pPr>
            <a:r>
              <a:rPr lang="en-US" dirty="0"/>
              <a:t>    &lt;A05012 HAR="</a:t>
            </a:r>
            <a:r>
              <a:rPr lang="en-US" dirty="0">
                <a:solidFill>
                  <a:srgbClr val="FF0000"/>
                </a:solidFill>
              </a:rPr>
              <a:t>AT</a:t>
            </a:r>
            <a:r>
              <a:rPr lang="en-US" dirty="0"/>
              <a:t>" HAS="260" HAT="45.61"&gt;&lt;/A05012&gt;</a:t>
            </a:r>
          </a:p>
          <a:p>
            <a:pPr marL="0" indent="0">
              <a:buNone/>
            </a:pPr>
            <a:r>
              <a:rPr lang="en-US" dirty="0"/>
              <a:t>    &lt;A05012 HAR="BE" HAS="937" HAT="85.73"&gt;&lt;/A05012&gt;</a:t>
            </a:r>
          </a:p>
          <a:p>
            <a:pPr marL="0" indent="0">
              <a:buNone/>
            </a:pPr>
            <a:r>
              <a:rPr lang="en-US" dirty="0"/>
              <a:t>    &lt;A05012 HAR="</a:t>
            </a:r>
            <a:r>
              <a:rPr lang="en-US" dirty="0">
                <a:solidFill>
                  <a:srgbClr val="FF0000"/>
                </a:solidFill>
              </a:rPr>
              <a:t>AT</a:t>
            </a:r>
            <a:r>
              <a:rPr lang="en-US" dirty="0"/>
              <a:t>" HAS="518" HAT="39.33"&gt;&lt;/A05012&gt;</a:t>
            </a:r>
          </a:p>
          <a:p>
            <a:pPr marL="0" indent="0">
              <a:buNone/>
            </a:pPr>
            <a:r>
              <a:rPr lang="en-US" dirty="0"/>
              <a:t>      ...</a:t>
            </a:r>
          </a:p>
          <a:p>
            <a:pPr marL="0" indent="0">
              <a:buNone/>
            </a:pPr>
            <a:r>
              <a:rPr lang="en-US" dirty="0"/>
              <a:t>&lt;/A0501B&gt;</a:t>
            </a:r>
          </a:p>
          <a:p>
            <a:pPr marL="0" indent="0">
              <a:buNone/>
            </a:pPr>
            <a:endParaRPr lang="en-US"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32546932"/>
              </p:ext>
            </p:extLst>
          </p:nvPr>
        </p:nvGraphicFramePr>
        <p:xfrm>
          <a:off x="7439890" y="1232509"/>
          <a:ext cx="4563322" cy="4572891"/>
        </p:xfrm>
        <a:graphic>
          <a:graphicData uri="http://schemas.openxmlformats.org/drawingml/2006/table">
            <a:tbl>
              <a:tblPr bandRow="1">
                <a:tableStyleId>{5C22544A-7EE6-4342-B048-85BDC9FD1C3A}</a:tableStyleId>
              </a:tblPr>
              <a:tblGrid>
                <a:gridCol w="1924619">
                  <a:extLst>
                    <a:ext uri="{9D8B030D-6E8A-4147-A177-3AD203B41FA5}">
                      <a16:colId xmlns:a16="http://schemas.microsoft.com/office/drawing/2014/main" val="3036938830"/>
                    </a:ext>
                  </a:extLst>
                </a:gridCol>
                <a:gridCol w="2638703">
                  <a:extLst>
                    <a:ext uri="{9D8B030D-6E8A-4147-A177-3AD203B41FA5}">
                      <a16:colId xmlns:a16="http://schemas.microsoft.com/office/drawing/2014/main" val="2216002068"/>
                    </a:ext>
                  </a:extLst>
                </a:gridCol>
              </a:tblGrid>
              <a:tr h="508099">
                <a:tc>
                  <a:txBody>
                    <a:bodyPr/>
                    <a:lstStyle/>
                    <a:p>
                      <a:r>
                        <a:rPr lang="en-IE" sz="1200" dirty="0"/>
                        <a:t>HAR</a:t>
                      </a:r>
                    </a:p>
                  </a:txBody>
                  <a:tcPr/>
                </a:tc>
                <a:tc>
                  <a:txBody>
                    <a:bodyPr/>
                    <a:lstStyle/>
                    <a:p>
                      <a:r>
                        <a:rPr lang="en-IE" sz="1200" b="0" kern="1200" dirty="0">
                          <a:solidFill>
                            <a:schemeClr val="dk1"/>
                          </a:solidFill>
                          <a:effectLst/>
                          <a:latin typeface="+mn-lt"/>
                          <a:ea typeface="+mn-ea"/>
                          <a:cs typeface="+mn-cs"/>
                        </a:rPr>
                        <a:t>EEA Country</a:t>
                      </a:r>
                    </a:p>
                  </a:txBody>
                  <a:tcPr/>
                </a:tc>
                <a:extLst>
                  <a:ext uri="{0D108BD9-81ED-4DB2-BD59-A6C34878D82A}">
                    <a16:rowId xmlns:a16="http://schemas.microsoft.com/office/drawing/2014/main" val="617475608"/>
                  </a:ext>
                </a:extLst>
              </a:tr>
              <a:tr h="508099">
                <a:tc>
                  <a:txBody>
                    <a:bodyPr/>
                    <a:lstStyle/>
                    <a:p>
                      <a:r>
                        <a:rPr lang="en-IE" sz="1200" dirty="0"/>
                        <a:t>HAZ</a:t>
                      </a:r>
                    </a:p>
                  </a:txBody>
                  <a:tcPr/>
                </a:tc>
                <a:tc>
                  <a:txBody>
                    <a:bodyPr/>
                    <a:lstStyle/>
                    <a:p>
                      <a:r>
                        <a:rPr lang="en-IE" sz="1200" b="0" kern="1200" dirty="0">
                          <a:solidFill>
                            <a:schemeClr val="dk1"/>
                          </a:solidFill>
                          <a:effectLst/>
                          <a:latin typeface="+mn-lt"/>
                          <a:ea typeface="+mn-ea"/>
                          <a:cs typeface="+mn-cs"/>
                        </a:rPr>
                        <a:t>Customer Segment Type</a:t>
                      </a:r>
                    </a:p>
                  </a:txBody>
                  <a:tcPr/>
                </a:tc>
                <a:extLst>
                  <a:ext uri="{0D108BD9-81ED-4DB2-BD59-A6C34878D82A}">
                    <a16:rowId xmlns:a16="http://schemas.microsoft.com/office/drawing/2014/main" val="1933956952"/>
                  </a:ext>
                </a:extLst>
              </a:tr>
              <a:tr h="508099">
                <a:tc>
                  <a:txBody>
                    <a:bodyPr/>
                    <a:lstStyle/>
                    <a:p>
                      <a:r>
                        <a:rPr lang="en-IE" sz="1200" dirty="0"/>
                        <a:t>HBC</a:t>
                      </a:r>
                    </a:p>
                  </a:txBody>
                  <a:tcPr/>
                </a:tc>
                <a:tc>
                  <a:txBody>
                    <a:bodyPr/>
                    <a:lstStyle/>
                    <a:p>
                      <a:r>
                        <a:rPr lang="en-IE" sz="1200" b="0" kern="1200" dirty="0">
                          <a:solidFill>
                            <a:schemeClr val="dk1"/>
                          </a:solidFill>
                          <a:effectLst/>
                          <a:latin typeface="+mn-lt"/>
                          <a:ea typeface="+mn-ea"/>
                          <a:cs typeface="+mn-cs"/>
                        </a:rPr>
                        <a:t>Sector</a:t>
                      </a:r>
                    </a:p>
                  </a:txBody>
                  <a:tcPr/>
                </a:tc>
                <a:extLst>
                  <a:ext uri="{0D108BD9-81ED-4DB2-BD59-A6C34878D82A}">
                    <a16:rowId xmlns:a16="http://schemas.microsoft.com/office/drawing/2014/main" val="2245425647"/>
                  </a:ext>
                </a:extLst>
              </a:tr>
              <a:tr h="508099">
                <a:tc>
                  <a:txBody>
                    <a:bodyPr/>
                    <a:lstStyle/>
                    <a:p>
                      <a:r>
                        <a:rPr lang="en-IE" sz="1200" dirty="0"/>
                        <a:t>HLJ</a:t>
                      </a:r>
                    </a:p>
                  </a:txBody>
                  <a:tcPr/>
                </a:tc>
                <a:tc>
                  <a:txBody>
                    <a:bodyPr/>
                    <a:lstStyle/>
                    <a:p>
                      <a:r>
                        <a:rPr lang="en-IE" sz="1200" b="0" kern="1200" dirty="0">
                          <a:solidFill>
                            <a:schemeClr val="dk1"/>
                          </a:solidFill>
                          <a:effectLst/>
                          <a:latin typeface="+mn-lt"/>
                          <a:ea typeface="+mn-ea"/>
                          <a:cs typeface="+mn-cs"/>
                        </a:rPr>
                        <a:t>Alert Type</a:t>
                      </a:r>
                    </a:p>
                  </a:txBody>
                  <a:tcPr/>
                </a:tc>
                <a:extLst>
                  <a:ext uri="{0D108BD9-81ED-4DB2-BD59-A6C34878D82A}">
                    <a16:rowId xmlns:a16="http://schemas.microsoft.com/office/drawing/2014/main" val="2344741462"/>
                  </a:ext>
                </a:extLst>
              </a:tr>
              <a:tr h="508099">
                <a:tc>
                  <a:txBody>
                    <a:bodyPr/>
                    <a:lstStyle/>
                    <a:p>
                      <a:r>
                        <a:rPr lang="en-IE" sz="1200" dirty="0"/>
                        <a:t>HRQ</a:t>
                      </a:r>
                    </a:p>
                  </a:txBody>
                  <a:tcPr/>
                </a:tc>
                <a:tc>
                  <a:txBody>
                    <a:bodyPr/>
                    <a:lstStyle/>
                    <a:p>
                      <a:r>
                        <a:rPr lang="en-IE" sz="1200" b="0" kern="1200" dirty="0">
                          <a:solidFill>
                            <a:schemeClr val="dk1"/>
                          </a:solidFill>
                          <a:effectLst/>
                          <a:latin typeface="+mn-lt"/>
                          <a:ea typeface="+mn-ea"/>
                          <a:cs typeface="+mn-cs"/>
                        </a:rPr>
                        <a:t>PP - Country</a:t>
                      </a:r>
                    </a:p>
                  </a:txBody>
                  <a:tcPr/>
                </a:tc>
                <a:extLst>
                  <a:ext uri="{0D108BD9-81ED-4DB2-BD59-A6C34878D82A}">
                    <a16:rowId xmlns:a16="http://schemas.microsoft.com/office/drawing/2014/main" val="3241712527"/>
                  </a:ext>
                </a:extLst>
              </a:tr>
              <a:tr h="508099">
                <a:tc>
                  <a:txBody>
                    <a:bodyPr/>
                    <a:lstStyle/>
                    <a:p>
                      <a:r>
                        <a:rPr lang="en-IE" sz="1200" dirty="0"/>
                        <a:t>HRU</a:t>
                      </a:r>
                    </a:p>
                  </a:txBody>
                  <a:tcPr/>
                </a:tc>
                <a:tc>
                  <a:txBody>
                    <a:bodyPr/>
                    <a:lstStyle/>
                    <a:p>
                      <a:r>
                        <a:rPr lang="en-IE" sz="1200" b="0" kern="1200" dirty="0">
                          <a:solidFill>
                            <a:schemeClr val="dk1"/>
                          </a:solidFill>
                          <a:effectLst/>
                          <a:latin typeface="+mn-lt"/>
                          <a:ea typeface="+mn-ea"/>
                          <a:cs typeface="+mn-cs"/>
                        </a:rPr>
                        <a:t>RE - Country</a:t>
                      </a:r>
                    </a:p>
                  </a:txBody>
                  <a:tcPr/>
                </a:tc>
                <a:extLst>
                  <a:ext uri="{0D108BD9-81ED-4DB2-BD59-A6C34878D82A}">
                    <a16:rowId xmlns:a16="http://schemas.microsoft.com/office/drawing/2014/main" val="3057933440"/>
                  </a:ext>
                </a:extLst>
              </a:tr>
              <a:tr h="508099">
                <a:tc>
                  <a:txBody>
                    <a:bodyPr/>
                    <a:lstStyle/>
                    <a:p>
                      <a:r>
                        <a:rPr lang="en-IE" sz="1200" dirty="0"/>
                        <a:t>HSD</a:t>
                      </a:r>
                    </a:p>
                  </a:txBody>
                  <a:tcPr/>
                </a:tc>
                <a:tc>
                  <a:txBody>
                    <a:bodyPr/>
                    <a:lstStyle/>
                    <a:p>
                      <a:r>
                        <a:rPr lang="en-IE" sz="1200" b="0" kern="1200" dirty="0">
                          <a:solidFill>
                            <a:schemeClr val="dk1"/>
                          </a:solidFill>
                          <a:effectLst/>
                          <a:latin typeface="+mn-lt"/>
                          <a:ea typeface="+mn-ea"/>
                          <a:cs typeface="+mn-cs"/>
                        </a:rPr>
                        <a:t>PEP - Country</a:t>
                      </a:r>
                    </a:p>
                  </a:txBody>
                  <a:tcPr/>
                </a:tc>
                <a:extLst>
                  <a:ext uri="{0D108BD9-81ED-4DB2-BD59-A6C34878D82A}">
                    <a16:rowId xmlns:a16="http://schemas.microsoft.com/office/drawing/2014/main" val="3700968093"/>
                  </a:ext>
                </a:extLst>
              </a:tr>
              <a:tr h="508099">
                <a:tc>
                  <a:txBody>
                    <a:bodyPr/>
                    <a:lstStyle/>
                    <a:p>
                      <a:r>
                        <a:rPr lang="en-IE" sz="1200" dirty="0"/>
                        <a:t>HSG</a:t>
                      </a:r>
                    </a:p>
                  </a:txBody>
                  <a:tcPr/>
                </a:tc>
                <a:tc>
                  <a:txBody>
                    <a:bodyPr/>
                    <a:lstStyle/>
                    <a:p>
                      <a:r>
                        <a:rPr lang="en-IE" sz="1200" b="0" kern="1200" dirty="0">
                          <a:solidFill>
                            <a:schemeClr val="dk1"/>
                          </a:solidFill>
                          <a:effectLst/>
                          <a:latin typeface="+mn-lt"/>
                          <a:ea typeface="+mn-ea"/>
                          <a:cs typeface="+mn-cs"/>
                        </a:rPr>
                        <a:t>Geography - Country</a:t>
                      </a:r>
                    </a:p>
                  </a:txBody>
                  <a:tcPr/>
                </a:tc>
                <a:extLst>
                  <a:ext uri="{0D108BD9-81ED-4DB2-BD59-A6C34878D82A}">
                    <a16:rowId xmlns:a16="http://schemas.microsoft.com/office/drawing/2014/main" val="2649473718"/>
                  </a:ext>
                </a:extLst>
              </a:tr>
              <a:tr h="508099">
                <a:tc>
                  <a:txBody>
                    <a:bodyPr/>
                    <a:lstStyle/>
                    <a:p>
                      <a:r>
                        <a:rPr lang="en-IE" sz="1200" dirty="0"/>
                        <a:t>HSP</a:t>
                      </a:r>
                    </a:p>
                  </a:txBody>
                  <a:tcPr/>
                </a:tc>
                <a:tc>
                  <a:txBody>
                    <a:bodyPr/>
                    <a:lstStyle/>
                    <a:p>
                      <a:r>
                        <a:rPr lang="en-IE" sz="1200" b="0" kern="1200" dirty="0">
                          <a:solidFill>
                            <a:schemeClr val="dk1"/>
                          </a:solidFill>
                          <a:effectLst/>
                          <a:latin typeface="+mn-lt"/>
                          <a:ea typeface="+mn-ea"/>
                          <a:cs typeface="+mn-cs"/>
                        </a:rPr>
                        <a:t>Rule Name / ID</a:t>
                      </a:r>
                    </a:p>
                  </a:txBody>
                  <a:tcPr/>
                </a:tc>
                <a:extLst>
                  <a:ext uri="{0D108BD9-81ED-4DB2-BD59-A6C34878D82A}">
                    <a16:rowId xmlns:a16="http://schemas.microsoft.com/office/drawing/2014/main" val="2326007238"/>
                  </a:ext>
                </a:extLst>
              </a:tr>
            </a:tbl>
          </a:graphicData>
        </a:graphic>
      </p:graphicFrame>
      <p:sp>
        <p:nvSpPr>
          <p:cNvPr id="4" name="TextBox 3">
            <a:extLst>
              <a:ext uri="{FF2B5EF4-FFF2-40B4-BE49-F238E27FC236}">
                <a16:creationId xmlns:a16="http://schemas.microsoft.com/office/drawing/2014/main" id="{D564FA18-E679-5843-CA1B-DD24BA65822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87B786E4-DE85-6B6E-EB31-CEB44146D08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02330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11091092" cy="372424"/>
          </a:xfrm>
        </p:spPr>
        <p:txBody>
          <a:bodyPr/>
          <a:lstStyle/>
          <a:p>
            <a:r>
              <a:rPr lang="en-US" dirty="0"/>
              <a:t>Rule 4: Make sure to use explicit closing tags. Self closing</a:t>
            </a:r>
            <a:br>
              <a:rPr lang="en-US" dirty="0"/>
            </a:br>
            <a:r>
              <a:rPr lang="en-US" dirty="0"/>
              <a:t>tags are not allowed (</a:t>
            </a:r>
            <a:r>
              <a:rPr lang="en-US" dirty="0" err="1"/>
              <a:t>ie</a:t>
            </a:r>
            <a:r>
              <a:rPr lang="en-US" dirty="0"/>
              <a:t> /&gt; is not allowed)</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/&gt; has been used to close the tags. In this example “</a:t>
            </a:r>
            <a:r>
              <a:rPr lang="en-IE" dirty="0">
                <a:solidFill>
                  <a:srgbClr val="00B050"/>
                </a:solidFill>
              </a:rPr>
              <a:t>&gt;&lt;/A05011&gt;</a:t>
            </a:r>
            <a:r>
              <a:rPr lang="en-IE" dirty="0"/>
              <a:t>”</a:t>
            </a:r>
            <a:r>
              <a:rPr lang="en-IE" dirty="0">
                <a:solidFill>
                  <a:srgbClr val="00B050"/>
                </a:solidFill>
              </a:rPr>
              <a:t> </a:t>
            </a:r>
            <a:r>
              <a:rPr lang="en-IE" dirty="0"/>
              <a:t>should be used. </a:t>
            </a:r>
            <a:endParaRPr lang="en-US" dirty="0"/>
          </a:p>
          <a:p>
            <a:pPr marL="0" indent="0">
              <a:buNone/>
            </a:pPr>
            <a:endParaRPr lang="en-US" dirty="0"/>
          </a:p>
          <a:p>
            <a:pPr marL="0" indent="0">
              <a:buNone/>
            </a:pPr>
            <a:r>
              <a:rPr lang="en-US" dirty="0"/>
              <a:t> &lt;A0501A&gt;</a:t>
            </a:r>
          </a:p>
          <a:p>
            <a:pPr marL="0" indent="0">
              <a:buNone/>
            </a:pPr>
            <a:r>
              <a:rPr lang="en-US" dirty="0"/>
              <a:t>    &lt;A05011 Identifier=“HAA" EnumerationLegalStructure="Parent_of_group"</a:t>
            </a:r>
            <a:r>
              <a:rPr lang="en-US" dirty="0">
                <a:solidFill>
                  <a:srgbClr val="FF0000"/>
                </a:solidFill>
              </a:rPr>
              <a:t>/&gt;</a:t>
            </a:r>
          </a:p>
          <a:p>
            <a:pPr marL="0" indent="0">
              <a:buNone/>
            </a:pPr>
            <a:r>
              <a:rPr lang="en-US" dirty="0"/>
              <a:t>    &lt;A05011 Identifier=“HAB" String500="CvN3XIMhg6CX"</a:t>
            </a:r>
            <a:r>
              <a:rPr lang="en-US" dirty="0">
                <a:solidFill>
                  <a:srgbClr val="FF0000"/>
                </a:solidFill>
              </a:rPr>
              <a:t>/&gt;</a:t>
            </a:r>
          </a:p>
          <a:p>
            <a:pPr marL="0" indent="0">
              <a:buNone/>
            </a:pPr>
            <a:r>
              <a:rPr lang="en-US" dirty="0"/>
              <a:t>    &lt;A05011 Identifier=“HAC" </a:t>
            </a:r>
            <a:r>
              <a:rPr lang="en-IE" dirty="0"/>
              <a:t>LEI="682FDXIL5143W1J1LXTK"</a:t>
            </a:r>
            <a:r>
              <a:rPr lang="en-US" dirty="0">
                <a:solidFill>
                  <a:srgbClr val="FF0000"/>
                </a:solidFill>
              </a:rPr>
              <a:t>/&gt;</a:t>
            </a:r>
          </a:p>
          <a:p>
            <a:pPr marL="0" indent="0">
              <a:buNone/>
            </a:pPr>
            <a:r>
              <a:rPr lang="en-US" dirty="0"/>
              <a:t>    ...</a:t>
            </a:r>
          </a:p>
          <a:p>
            <a:pPr marL="0" indent="0">
              <a:buNone/>
            </a:pPr>
            <a:r>
              <a:rPr lang="en-US" dirty="0"/>
              <a:t>&lt;/A0501A&gt;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IE" dirty="0"/>
          </a:p>
        </p:txBody>
      </p:sp>
      <p:sp>
        <p:nvSpPr>
          <p:cNvPr id="2" name="6-Point Star 9">
            <a:extLst>
              <a:ext uri="{FF2B5EF4-FFF2-40B4-BE49-F238E27FC236}">
                <a16:creationId xmlns:a16="http://schemas.microsoft.com/office/drawing/2014/main" id="{5A86E177-B680-A07E-22EC-0E58629F3110}"/>
              </a:ext>
            </a:extLst>
          </p:cNvPr>
          <p:cNvSpPr/>
          <p:nvPr/>
        </p:nvSpPr>
        <p:spPr>
          <a:xfrm>
            <a:off x="8247017" y="4162697"/>
            <a:ext cx="3944983" cy="2556803"/>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Reminder an </a:t>
            </a:r>
            <a:r>
              <a:rPr lang="en-IE" b="1" i="1" u="sng" dirty="0"/>
              <a:t>immediate resubmission </a:t>
            </a:r>
            <a:r>
              <a:rPr lang="en-IE" dirty="0"/>
              <a:t>will be required if any of these 4 rules are failed</a:t>
            </a:r>
            <a:endParaRPr lang="en-US" dirty="0"/>
          </a:p>
        </p:txBody>
      </p:sp>
      <p:sp>
        <p:nvSpPr>
          <p:cNvPr id="5" name="TextBox 4">
            <a:extLst>
              <a:ext uri="{FF2B5EF4-FFF2-40B4-BE49-F238E27FC236}">
                <a16:creationId xmlns:a16="http://schemas.microsoft.com/office/drawing/2014/main" id="{BDF73B53-F521-040B-8203-618CFE76137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7A3F9F2E-1575-E1E1-82E4-D255BFF0DF8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918893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Technical Readiness Checklist</a:t>
            </a:r>
          </a:p>
        </p:txBody>
      </p:sp>
      <p:sp>
        <p:nvSpPr>
          <p:cNvPr id="4" name="Content Placeholder 3"/>
          <p:cNvSpPr>
            <a:spLocks noGrp="1"/>
          </p:cNvSpPr>
          <p:nvPr>
            <p:ph idx="10"/>
          </p:nvPr>
        </p:nvSpPr>
        <p:spPr>
          <a:xfrm>
            <a:off x="483287" y="1291036"/>
            <a:ext cx="6334608" cy="4506617"/>
          </a:xfrm>
        </p:spPr>
        <p:txBody>
          <a:bodyPr/>
          <a:lstStyle/>
          <a:p>
            <a:r>
              <a:rPr lang="en-IE" dirty="0"/>
              <a:t>Data preparation / extraction plan</a:t>
            </a:r>
          </a:p>
          <a:p>
            <a:endParaRPr lang="en-IE" dirty="0"/>
          </a:p>
          <a:p>
            <a:r>
              <a:rPr lang="en-IE" dirty="0"/>
              <a:t>Creation of the XML file  </a:t>
            </a:r>
          </a:p>
          <a:p>
            <a:endParaRPr lang="en-IE" dirty="0"/>
          </a:p>
          <a:p>
            <a:r>
              <a:rPr lang="en-IE" dirty="0"/>
              <a:t>XSD validation</a:t>
            </a:r>
          </a:p>
          <a:p>
            <a:endParaRPr lang="en-IE" dirty="0"/>
          </a:p>
          <a:p>
            <a:r>
              <a:rPr lang="en-IE" dirty="0"/>
              <a:t>4 additional rules that must be passed</a:t>
            </a:r>
          </a:p>
          <a:p>
            <a:endParaRPr lang="en-IE" dirty="0"/>
          </a:p>
          <a:p>
            <a:r>
              <a:rPr lang="en-IE" dirty="0"/>
              <a:t>Internal sign off &amp; submission on CBI portal</a:t>
            </a:r>
          </a:p>
        </p:txBody>
      </p:sp>
      <p:sp>
        <p:nvSpPr>
          <p:cNvPr id="5" name="TextBox 4">
            <a:extLst>
              <a:ext uri="{FF2B5EF4-FFF2-40B4-BE49-F238E27FC236}">
                <a16:creationId xmlns:a16="http://schemas.microsoft.com/office/drawing/2014/main" id="{3ABD4C8B-091C-8580-D3DE-8FB7C48C5AC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4" name="Picture 13">
            <a:extLst>
              <a:ext uri="{FF2B5EF4-FFF2-40B4-BE49-F238E27FC236}">
                <a16:creationId xmlns:a16="http://schemas.microsoft.com/office/drawing/2014/main" id="{88115585-6B56-F48C-FFFE-3861724BFA0D}"/>
              </a:ext>
            </a:extLst>
          </p:cNvPr>
          <p:cNvPicPr>
            <a:picLocks noChangeAspect="1"/>
          </p:cNvPicPr>
          <p:nvPr/>
        </p:nvPicPr>
        <p:blipFill>
          <a:blip r:embed="rId4"/>
          <a:stretch>
            <a:fillRect/>
          </a:stretch>
        </p:blipFill>
        <p:spPr>
          <a:xfrm>
            <a:off x="7831613" y="1442436"/>
            <a:ext cx="3315163" cy="3686689"/>
          </a:xfrm>
          <a:prstGeom prst="rect">
            <a:avLst/>
          </a:prstGeom>
          <a:effectLst>
            <a:glow rad="139700">
              <a:schemeClr val="accent1">
                <a:alpha val="26000"/>
              </a:schemeClr>
            </a:glow>
          </a:effectLst>
        </p:spPr>
      </p:pic>
      <p:sp>
        <p:nvSpPr>
          <p:cNvPr id="7" name="BJPseudoFooter">
            <a:extLst>
              <a:ext uri="{FF2B5EF4-FFF2-40B4-BE49-F238E27FC236}">
                <a16:creationId xmlns:a16="http://schemas.microsoft.com/office/drawing/2014/main" id="{D4B939DC-7579-EDC4-B8A3-AB0BE84A2E8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564963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555D0-02C3-3C12-1C6C-561B109E857E}"/>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ED7330-E273-8D5E-DC9F-9C46A0BD700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67150" y="1828800"/>
            <a:ext cx="3748088" cy="3748088"/>
          </a:xfrm>
          <a:prstGeom prst="rect">
            <a:avLst/>
          </a:prstGeom>
        </p:spPr>
      </p:pic>
      <p:sp>
        <p:nvSpPr>
          <p:cNvPr id="3" name="TextBox 2">
            <a:extLst>
              <a:ext uri="{FF2B5EF4-FFF2-40B4-BE49-F238E27FC236}">
                <a16:creationId xmlns:a16="http://schemas.microsoft.com/office/drawing/2014/main" id="{5D6FDED2-B425-A9DA-86AC-F44763556AF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77601FCA-1D61-B164-6911-C8CB6C3B855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96268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6861-86C3-CA43-DB90-6D9FD041248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AD2F624-B9BD-C41E-CAA6-1DE42D06D9F6}"/>
              </a:ext>
            </a:extLst>
          </p:cNvPr>
          <p:cNvSpPr>
            <a:spLocks noGrp="1"/>
          </p:cNvSpPr>
          <p:nvPr>
            <p:ph type="body" sz="quarter" idx="10"/>
          </p:nvPr>
        </p:nvSpPr>
        <p:spPr/>
        <p:txBody>
          <a:bodyPr/>
          <a:lstStyle/>
          <a:p>
            <a:r>
              <a:rPr lang="en-IE" dirty="0"/>
              <a:t>Ciarán Martin</a:t>
            </a:r>
          </a:p>
        </p:txBody>
      </p:sp>
      <p:sp>
        <p:nvSpPr>
          <p:cNvPr id="10" name="Text Placeholder 9">
            <a:extLst>
              <a:ext uri="{FF2B5EF4-FFF2-40B4-BE49-F238E27FC236}">
                <a16:creationId xmlns:a16="http://schemas.microsoft.com/office/drawing/2014/main" id="{1D7B8160-9DD6-ECC4-B630-60A45FB531F1}"/>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F0C20D51-B56E-106F-E2D1-F55733D2049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E2E0C3D9-F3D7-F96B-EC8F-C7CA9D56C8AD}"/>
              </a:ext>
            </a:extLst>
          </p:cNvPr>
          <p:cNvSpPr>
            <a:spLocks noGrp="1"/>
          </p:cNvSpPr>
          <p:nvPr>
            <p:ph type="body" sz="quarter" idx="13"/>
          </p:nvPr>
        </p:nvSpPr>
        <p:spPr>
          <a:xfrm>
            <a:off x="532863" y="2259055"/>
            <a:ext cx="8118078" cy="583984"/>
          </a:xfrm>
        </p:spPr>
        <p:txBody>
          <a:bodyPr/>
          <a:lstStyle/>
          <a:p>
            <a:r>
              <a:rPr lang="en-IE" dirty="0"/>
              <a:t>Pre-submitted Questions</a:t>
            </a:r>
          </a:p>
        </p:txBody>
      </p:sp>
      <p:sp>
        <p:nvSpPr>
          <p:cNvPr id="3" name="TextBox 2">
            <a:extLst>
              <a:ext uri="{FF2B5EF4-FFF2-40B4-BE49-F238E27FC236}">
                <a16:creationId xmlns:a16="http://schemas.microsoft.com/office/drawing/2014/main" id="{6991093E-E534-BF0F-83EA-F5F82B64D8B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8F398055-3CF0-0B73-80BD-68B936D8365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852357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9AA2D-64DD-859D-F51C-703BE7C7A97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D677AE19-D95F-FB05-7B81-D4F9702A12B1}"/>
              </a:ext>
            </a:extLst>
          </p:cNvPr>
          <p:cNvSpPr>
            <a:spLocks noGrp="1"/>
          </p:cNvSpPr>
          <p:nvPr>
            <p:ph type="body" sz="quarter" idx="10"/>
          </p:nvPr>
        </p:nvSpPr>
        <p:spPr>
          <a:xfrm>
            <a:off x="483286" y="2414166"/>
            <a:ext cx="4155216" cy="2321960"/>
          </a:xfrm>
        </p:spPr>
        <p:txBody>
          <a:bodyPr>
            <a:normAutofit/>
          </a:bodyPr>
          <a:lstStyle/>
          <a:p>
            <a:pPr marL="0" indent="0">
              <a:buNone/>
            </a:pPr>
            <a:r>
              <a:rPr lang="en-US" dirty="0"/>
              <a:t>Yes, the question is specific to customers regardless of policy numbers. If a customer has multiple policies, they should still only be counted once.</a:t>
            </a:r>
            <a:endParaRPr lang="en-IE" dirty="0"/>
          </a:p>
        </p:txBody>
      </p:sp>
      <p:sp>
        <p:nvSpPr>
          <p:cNvPr id="8" name="Title 7">
            <a:extLst>
              <a:ext uri="{FF2B5EF4-FFF2-40B4-BE49-F238E27FC236}">
                <a16:creationId xmlns:a16="http://schemas.microsoft.com/office/drawing/2014/main" id="{C1CF8828-5632-47FB-274F-4B2DCF98F4BB}"/>
              </a:ext>
            </a:extLst>
          </p:cNvPr>
          <p:cNvSpPr>
            <a:spLocks noGrp="1"/>
          </p:cNvSpPr>
          <p:nvPr>
            <p:ph type="title"/>
          </p:nvPr>
        </p:nvSpPr>
        <p:spPr>
          <a:xfrm>
            <a:off x="483287" y="501952"/>
            <a:ext cx="8072883" cy="372424"/>
          </a:xfrm>
        </p:spPr>
        <p:txBody>
          <a:bodyPr anchor="ctr">
            <a:normAutofit/>
          </a:bodyPr>
          <a:lstStyle/>
          <a:p>
            <a:r>
              <a:rPr lang="en-IE" sz="2000" dirty="0"/>
              <a:t>Questions – International Presence</a:t>
            </a:r>
          </a:p>
        </p:txBody>
      </p:sp>
      <p:sp>
        <p:nvSpPr>
          <p:cNvPr id="21" name="Text Placeholder 4">
            <a:extLst>
              <a:ext uri="{FF2B5EF4-FFF2-40B4-BE49-F238E27FC236}">
                <a16:creationId xmlns:a16="http://schemas.microsoft.com/office/drawing/2014/main" id="{DE0493B8-5E91-A10A-4BFF-DE77A7D708BD}"/>
              </a:ext>
            </a:extLst>
          </p:cNvPr>
          <p:cNvSpPr>
            <a:spLocks noGrp="1"/>
          </p:cNvSpPr>
          <p:nvPr>
            <p:ph type="body" idx="1"/>
          </p:nvPr>
        </p:nvSpPr>
        <p:spPr>
          <a:xfrm>
            <a:off x="483286" y="1095631"/>
            <a:ext cx="4421223" cy="1097280"/>
          </a:xfrm>
        </p:spPr>
        <p:txBody>
          <a:bodyPr/>
          <a:lstStyle/>
          <a:p>
            <a:r>
              <a:rPr lang="en-US" dirty="0"/>
              <a:t>Where a customer has more than one policy, should they be counted only once?</a:t>
            </a:r>
          </a:p>
        </p:txBody>
      </p:sp>
      <p:sp>
        <p:nvSpPr>
          <p:cNvPr id="6" name="Content Placeholder 9">
            <a:extLst>
              <a:ext uri="{FF2B5EF4-FFF2-40B4-BE49-F238E27FC236}">
                <a16:creationId xmlns:a16="http://schemas.microsoft.com/office/drawing/2014/main" id="{9957F9EC-893D-D665-398C-ACCCF9953D9E}"/>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2ECF19C0-519F-408C-B81F-0ADB351A36E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ext Placeholder 4">
            <a:extLst>
              <a:ext uri="{FF2B5EF4-FFF2-40B4-BE49-F238E27FC236}">
                <a16:creationId xmlns:a16="http://schemas.microsoft.com/office/drawing/2014/main" id="{E5AF2317-7118-1E8A-D326-F16B2A999555}"/>
              </a:ext>
            </a:extLst>
          </p:cNvPr>
          <p:cNvSpPr txBox="1">
            <a:spLocks/>
          </p:cNvSpPr>
          <p:nvPr/>
        </p:nvSpPr>
        <p:spPr>
          <a:xfrm>
            <a:off x="5994986" y="1095631"/>
            <a:ext cx="4421223" cy="263678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For transactions:</a:t>
            </a:r>
          </a:p>
          <a:p>
            <a:pPr marL="457200" indent="-457200">
              <a:buAutoNum type="arabicPeriod"/>
            </a:pPr>
            <a:r>
              <a:rPr lang="en-US" dirty="0"/>
              <a:t>Should the total value be inward and outward transactions or just inward?</a:t>
            </a:r>
          </a:p>
          <a:p>
            <a:pPr marL="457200" indent="-457200">
              <a:buAutoNum type="arabicPeriod"/>
            </a:pPr>
            <a:r>
              <a:rPr lang="en-US" dirty="0"/>
              <a:t>If they have made no transactions the value for that country would be zero?</a:t>
            </a:r>
          </a:p>
        </p:txBody>
      </p:sp>
      <p:sp>
        <p:nvSpPr>
          <p:cNvPr id="5" name="Content Placeholder 9">
            <a:extLst>
              <a:ext uri="{FF2B5EF4-FFF2-40B4-BE49-F238E27FC236}">
                <a16:creationId xmlns:a16="http://schemas.microsoft.com/office/drawing/2014/main" id="{87538160-5F62-8C8F-8468-5A5CE347FA63}"/>
              </a:ext>
            </a:extLst>
          </p:cNvPr>
          <p:cNvSpPr txBox="1">
            <a:spLocks/>
          </p:cNvSpPr>
          <p:nvPr/>
        </p:nvSpPr>
        <p:spPr>
          <a:xfrm>
            <a:off x="5994986" y="4062501"/>
            <a:ext cx="4155216" cy="232196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rabicPeriod"/>
            </a:pPr>
            <a:r>
              <a:rPr lang="en-US" dirty="0"/>
              <a:t>The total transactions includes both inward </a:t>
            </a:r>
            <a:r>
              <a:rPr lang="en-US" b="1" dirty="0"/>
              <a:t>and </a:t>
            </a:r>
            <a:r>
              <a:rPr lang="en-US" dirty="0"/>
              <a:t>outward transactions combined. </a:t>
            </a:r>
          </a:p>
          <a:p>
            <a:pPr marL="342900" indent="-342900">
              <a:buFont typeface="Arial" panose="020B0604020202020204" pitchFamily="34" charset="0"/>
              <a:buAutoNum type="arabicPeriod"/>
            </a:pPr>
            <a:r>
              <a:rPr lang="en-IE" dirty="0"/>
              <a:t>Yes, if there are no transactions in the preceding year enter zero.</a:t>
            </a:r>
          </a:p>
        </p:txBody>
      </p:sp>
      <p:sp>
        <p:nvSpPr>
          <p:cNvPr id="9" name="BJPseudoFooter">
            <a:extLst>
              <a:ext uri="{FF2B5EF4-FFF2-40B4-BE49-F238E27FC236}">
                <a16:creationId xmlns:a16="http://schemas.microsoft.com/office/drawing/2014/main" id="{09727F26-6EB5-E39D-113A-3D9DB24D3F8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475838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E19C-DCEA-3704-3741-9A902E34F79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F536F2-BC79-1A7D-8AA8-75EA15F757FD}"/>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40A12B30-FB68-786D-A69E-C62AC61A239C}"/>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793C046C-591A-76C7-2EAC-3CFF82C465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6C01B2FD-6E46-50A4-1FDC-DAFAECFD5F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484F341E-6590-4904-BE31-259997D704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31767471-00CC-44A0-2516-010AA3C9516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9DF65D6C-808A-580F-9DF5-8658A861C0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D254A389-CE7E-61CC-271B-442A283D41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C79EE915-4377-FDB4-A439-ACC397F2FD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9397AA-C5B4-5BAF-55B2-645561100C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2F026722-2ADA-40F8-C6C1-37ABD87EB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A566BAB-77CB-9ECE-F46B-DF5BD8E5C4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3422B8BE-19D3-8E82-9DFE-87940D6AA1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248CB32B-DC6B-EDAA-8C94-75F33F4595F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246A3592-ACB6-ED7E-3A7C-F22D4B17FD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5798631-B677-E9FB-D12E-B380D90804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ED54DF23-C28A-DE61-B1B5-5E65F37831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F9C2D5B-6A08-61B8-590D-CE30788F3A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D6B3EDD-29DF-0A65-65E0-5CE6E51619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11091CC2-3B79-69A7-A480-E844B94C02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71047" y="4112512"/>
            <a:ext cx="914400" cy="914400"/>
          </a:xfrm>
          <a:prstGeom prst="rect">
            <a:avLst/>
          </a:prstGeom>
        </p:spPr>
      </p:pic>
      <p:sp>
        <p:nvSpPr>
          <p:cNvPr id="5" name="BJPseudoFooter">
            <a:extLst>
              <a:ext uri="{FF2B5EF4-FFF2-40B4-BE49-F238E27FC236}">
                <a16:creationId xmlns:a16="http://schemas.microsoft.com/office/drawing/2014/main" id="{7AB75AE5-1D47-44EF-3BAF-F1E9BD413C4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491159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7CB60-7C8D-79E8-2C26-C81722FF149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BD40B82-D95C-B134-5BB4-1DE347E336F0}"/>
              </a:ext>
            </a:extLst>
          </p:cNvPr>
          <p:cNvSpPr>
            <a:spLocks noGrp="1"/>
          </p:cNvSpPr>
          <p:nvPr>
            <p:ph type="body" sz="quarter" idx="10"/>
          </p:nvPr>
        </p:nvSpPr>
        <p:spPr>
          <a:xfrm>
            <a:off x="483286" y="3346840"/>
            <a:ext cx="4155216" cy="2321960"/>
          </a:xfrm>
        </p:spPr>
        <p:txBody>
          <a:bodyPr>
            <a:normAutofit/>
          </a:bodyPr>
          <a:lstStyle/>
          <a:p>
            <a:pPr marL="0" indent="0">
              <a:buNone/>
            </a:pPr>
            <a:r>
              <a:rPr lang="en-US" dirty="0"/>
              <a:t>Yes.</a:t>
            </a:r>
            <a:endParaRPr lang="en-IE" dirty="0"/>
          </a:p>
        </p:txBody>
      </p:sp>
      <p:sp>
        <p:nvSpPr>
          <p:cNvPr id="8" name="Title 7">
            <a:extLst>
              <a:ext uri="{FF2B5EF4-FFF2-40B4-BE49-F238E27FC236}">
                <a16:creationId xmlns:a16="http://schemas.microsoft.com/office/drawing/2014/main" id="{D83C0112-0EF0-5D57-48CE-313BA6980BEF}"/>
              </a:ext>
            </a:extLst>
          </p:cNvPr>
          <p:cNvSpPr>
            <a:spLocks noGrp="1"/>
          </p:cNvSpPr>
          <p:nvPr>
            <p:ph type="title"/>
          </p:nvPr>
        </p:nvSpPr>
        <p:spPr>
          <a:xfrm>
            <a:off x="483287" y="501952"/>
            <a:ext cx="8072883" cy="372424"/>
          </a:xfrm>
        </p:spPr>
        <p:txBody>
          <a:bodyPr anchor="ctr">
            <a:normAutofit/>
          </a:bodyPr>
          <a:lstStyle/>
          <a:p>
            <a:r>
              <a:rPr lang="en-IE" sz="2000" dirty="0"/>
              <a:t>Questions – International Presence</a:t>
            </a:r>
          </a:p>
        </p:txBody>
      </p:sp>
      <p:sp>
        <p:nvSpPr>
          <p:cNvPr id="21" name="Text Placeholder 4">
            <a:extLst>
              <a:ext uri="{FF2B5EF4-FFF2-40B4-BE49-F238E27FC236}">
                <a16:creationId xmlns:a16="http://schemas.microsoft.com/office/drawing/2014/main" id="{02B0F639-64C3-4E87-6B7F-6DA5A97B0785}"/>
              </a:ext>
            </a:extLst>
          </p:cNvPr>
          <p:cNvSpPr>
            <a:spLocks noGrp="1"/>
          </p:cNvSpPr>
          <p:nvPr>
            <p:ph type="body" idx="1"/>
          </p:nvPr>
        </p:nvSpPr>
        <p:spPr>
          <a:xfrm>
            <a:off x="483286" y="1095630"/>
            <a:ext cx="4421223" cy="2079831"/>
          </a:xfrm>
        </p:spPr>
        <p:txBody>
          <a:bodyPr/>
          <a:lstStyle/>
          <a:p>
            <a:r>
              <a:rPr lang="en-US" dirty="0"/>
              <a:t>Is the expectation to report customer numbers as per current country of residence of policyholder? (accounting for portability of products and freedom of movement)</a:t>
            </a:r>
          </a:p>
        </p:txBody>
      </p:sp>
      <p:sp>
        <p:nvSpPr>
          <p:cNvPr id="6" name="Content Placeholder 9">
            <a:extLst>
              <a:ext uri="{FF2B5EF4-FFF2-40B4-BE49-F238E27FC236}">
                <a16:creationId xmlns:a16="http://schemas.microsoft.com/office/drawing/2014/main" id="{600F0910-4A57-A954-D969-D3C728C29D73}"/>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32D27C30-8F7F-B7F4-106E-12B0C425191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ext Placeholder 4">
            <a:extLst>
              <a:ext uri="{FF2B5EF4-FFF2-40B4-BE49-F238E27FC236}">
                <a16:creationId xmlns:a16="http://schemas.microsoft.com/office/drawing/2014/main" id="{246F40A4-426A-B0B3-FB35-8B5FF9BC1F74}"/>
              </a:ext>
            </a:extLst>
          </p:cNvPr>
          <p:cNvSpPr txBox="1">
            <a:spLocks/>
          </p:cNvSpPr>
          <p:nvPr/>
        </p:nvSpPr>
        <p:spPr>
          <a:xfrm>
            <a:off x="5994986" y="1091388"/>
            <a:ext cx="4421223" cy="1704111"/>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Should transaction values by policy holder be reported based on the residing country regardless of the origin/destination of the funds?</a:t>
            </a:r>
          </a:p>
        </p:txBody>
      </p:sp>
      <p:sp>
        <p:nvSpPr>
          <p:cNvPr id="5" name="Content Placeholder 9">
            <a:extLst>
              <a:ext uri="{FF2B5EF4-FFF2-40B4-BE49-F238E27FC236}">
                <a16:creationId xmlns:a16="http://schemas.microsoft.com/office/drawing/2014/main" id="{E6B03A5A-46E1-A5DA-317B-FD15E68B7A18}"/>
              </a:ext>
            </a:extLst>
          </p:cNvPr>
          <p:cNvSpPr txBox="1">
            <a:spLocks/>
          </p:cNvSpPr>
          <p:nvPr/>
        </p:nvSpPr>
        <p:spPr>
          <a:xfrm>
            <a:off x="5994986" y="3175461"/>
            <a:ext cx="4155216" cy="2321960"/>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dirty="0"/>
              <a:t>Yes, aside from the Geography of Funds Flow tab, all other questions asked by country should be based on residency.</a:t>
            </a:r>
          </a:p>
        </p:txBody>
      </p:sp>
      <p:sp>
        <p:nvSpPr>
          <p:cNvPr id="9" name="BJPseudoFooter">
            <a:extLst>
              <a:ext uri="{FF2B5EF4-FFF2-40B4-BE49-F238E27FC236}">
                <a16:creationId xmlns:a16="http://schemas.microsoft.com/office/drawing/2014/main" id="{3773AD3C-9798-A8D8-E435-25CDC0C824E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014415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A7672-E155-B4CD-6CFA-2F7AE1E435AB}"/>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CAF25AD-D39D-DE22-4F49-B8F1CA8A4CDB}"/>
              </a:ext>
            </a:extLst>
          </p:cNvPr>
          <p:cNvSpPr>
            <a:spLocks noGrp="1"/>
          </p:cNvSpPr>
          <p:nvPr>
            <p:ph type="body" sz="quarter" idx="10"/>
          </p:nvPr>
        </p:nvSpPr>
        <p:spPr>
          <a:xfrm>
            <a:off x="483286" y="2623632"/>
            <a:ext cx="9932923" cy="1802539"/>
          </a:xfrm>
        </p:spPr>
        <p:txBody>
          <a:bodyPr>
            <a:normAutofit/>
          </a:bodyPr>
          <a:lstStyle/>
          <a:p>
            <a:pPr marL="0" indent="0">
              <a:buNone/>
            </a:pPr>
            <a:r>
              <a:rPr lang="en-US" dirty="0"/>
              <a:t>For this question it is the number of customers with any of the high-risk activities as per Annex III of Regulation (EU) 2024/1624</a:t>
            </a:r>
            <a:endParaRPr lang="en-IE" dirty="0"/>
          </a:p>
        </p:txBody>
      </p:sp>
      <p:sp>
        <p:nvSpPr>
          <p:cNvPr id="8" name="Title 7">
            <a:extLst>
              <a:ext uri="{FF2B5EF4-FFF2-40B4-BE49-F238E27FC236}">
                <a16:creationId xmlns:a16="http://schemas.microsoft.com/office/drawing/2014/main" id="{52865A69-3DC0-FB76-F3F5-28CB91894E75}"/>
              </a:ext>
            </a:extLst>
          </p:cNvPr>
          <p:cNvSpPr>
            <a:spLocks noGrp="1"/>
          </p:cNvSpPr>
          <p:nvPr>
            <p:ph type="title"/>
          </p:nvPr>
        </p:nvSpPr>
        <p:spPr>
          <a:xfrm>
            <a:off x="483287" y="501952"/>
            <a:ext cx="8072883" cy="372424"/>
          </a:xfrm>
        </p:spPr>
        <p:txBody>
          <a:bodyPr anchor="ctr">
            <a:normAutofit/>
          </a:bodyPr>
          <a:lstStyle/>
          <a:p>
            <a:r>
              <a:rPr lang="en-IE" sz="2000" dirty="0"/>
              <a:t>Questions – Inherent Risk Customers</a:t>
            </a:r>
          </a:p>
        </p:txBody>
      </p:sp>
      <p:sp>
        <p:nvSpPr>
          <p:cNvPr id="21" name="Text Placeholder 4">
            <a:extLst>
              <a:ext uri="{FF2B5EF4-FFF2-40B4-BE49-F238E27FC236}">
                <a16:creationId xmlns:a16="http://schemas.microsoft.com/office/drawing/2014/main" id="{AB8B7138-A4BF-9BDA-D1D8-4DBA52B89A97}"/>
              </a:ext>
            </a:extLst>
          </p:cNvPr>
          <p:cNvSpPr>
            <a:spLocks noGrp="1"/>
          </p:cNvSpPr>
          <p:nvPr>
            <p:ph type="body" idx="1"/>
          </p:nvPr>
        </p:nvSpPr>
        <p:spPr>
          <a:xfrm>
            <a:off x="483286" y="1095630"/>
            <a:ext cx="9932922" cy="1306748"/>
          </a:xfrm>
        </p:spPr>
        <p:txBody>
          <a:bodyPr/>
          <a:lstStyle/>
          <a:p>
            <a:r>
              <a:rPr lang="en-US" dirty="0"/>
              <a:t>Cell HBB “Total number of customer with high-risk activities”. Is this:</a:t>
            </a:r>
          </a:p>
          <a:p>
            <a:pPr marL="457200" indent="-457200">
              <a:buAutoNum type="arabicPeriod"/>
            </a:pPr>
            <a:r>
              <a:rPr lang="en-US" dirty="0"/>
              <a:t>High risk customers operating in high-risk sectors</a:t>
            </a:r>
          </a:p>
          <a:p>
            <a:pPr marL="457200" indent="-457200">
              <a:buAutoNum type="arabicPeriod"/>
            </a:pPr>
            <a:r>
              <a:rPr lang="en-US" dirty="0"/>
              <a:t>All customers operating in high-risk sectors</a:t>
            </a:r>
          </a:p>
        </p:txBody>
      </p:sp>
      <p:sp>
        <p:nvSpPr>
          <p:cNvPr id="6" name="Content Placeholder 9">
            <a:extLst>
              <a:ext uri="{FF2B5EF4-FFF2-40B4-BE49-F238E27FC236}">
                <a16:creationId xmlns:a16="http://schemas.microsoft.com/office/drawing/2014/main" id="{7394EFB0-C940-DE93-4E92-7E593CCDE3BA}"/>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6A00E987-8471-D68F-6655-1C2C806F719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51847484-994F-2110-5353-BDBD564C0C6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389716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CC1A2-2528-8989-E393-CED976A35C1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44CC400-9310-6FCB-F626-A0BC25942DE6}"/>
              </a:ext>
            </a:extLst>
          </p:cNvPr>
          <p:cNvSpPr>
            <a:spLocks noGrp="1"/>
          </p:cNvSpPr>
          <p:nvPr>
            <p:ph type="body" sz="quarter" idx="10"/>
          </p:nvPr>
        </p:nvSpPr>
        <p:spPr>
          <a:xfrm>
            <a:off x="483285" y="2407499"/>
            <a:ext cx="4579165" cy="3411636"/>
          </a:xfrm>
        </p:spPr>
        <p:txBody>
          <a:bodyPr>
            <a:normAutofit/>
          </a:bodyPr>
          <a:lstStyle/>
          <a:p>
            <a:pPr marL="0" indent="0">
              <a:buNone/>
            </a:pPr>
            <a:r>
              <a:rPr lang="en-US" dirty="0"/>
              <a:t>Highly personalised portfolio bonds (often called Personal Portfolio Bonds or PPBs) are bespoke, single-premium life insurance policies allowing investors to directly select, manage, and diversify assets. Specifically, but not limited to, a defined range of internal funds or defined list of collective investment funds.</a:t>
            </a:r>
            <a:endParaRPr lang="en-IE" dirty="0"/>
          </a:p>
        </p:txBody>
      </p:sp>
      <p:sp>
        <p:nvSpPr>
          <p:cNvPr id="8" name="Title 7">
            <a:extLst>
              <a:ext uri="{FF2B5EF4-FFF2-40B4-BE49-F238E27FC236}">
                <a16:creationId xmlns:a16="http://schemas.microsoft.com/office/drawing/2014/main" id="{4FD0C64B-08BA-726E-660D-12D091E919E6}"/>
              </a:ext>
            </a:extLst>
          </p:cNvPr>
          <p:cNvSpPr>
            <a:spLocks noGrp="1"/>
          </p:cNvSpPr>
          <p:nvPr>
            <p:ph type="title"/>
          </p:nvPr>
        </p:nvSpPr>
        <p:spPr>
          <a:xfrm>
            <a:off x="483287" y="501952"/>
            <a:ext cx="8072883" cy="372424"/>
          </a:xfrm>
        </p:spPr>
        <p:txBody>
          <a:bodyPr anchor="ctr">
            <a:normAutofit/>
          </a:bodyPr>
          <a:lstStyle/>
          <a:p>
            <a:r>
              <a:rPr lang="en-IE" sz="2000" dirty="0"/>
              <a:t>Questions – Inherent Risk Products and Services</a:t>
            </a:r>
          </a:p>
        </p:txBody>
      </p:sp>
      <p:sp>
        <p:nvSpPr>
          <p:cNvPr id="21" name="Text Placeholder 4">
            <a:extLst>
              <a:ext uri="{FF2B5EF4-FFF2-40B4-BE49-F238E27FC236}">
                <a16:creationId xmlns:a16="http://schemas.microsoft.com/office/drawing/2014/main" id="{B4E2B329-A658-7CC4-D0E4-EE4CF428696F}"/>
              </a:ext>
            </a:extLst>
          </p:cNvPr>
          <p:cNvSpPr>
            <a:spLocks noGrp="1"/>
          </p:cNvSpPr>
          <p:nvPr>
            <p:ph type="body" idx="1"/>
          </p:nvPr>
        </p:nvSpPr>
        <p:spPr>
          <a:xfrm>
            <a:off x="483286" y="1095629"/>
            <a:ext cx="4579165" cy="1090617"/>
          </a:xfrm>
        </p:spPr>
        <p:txBody>
          <a:bodyPr/>
          <a:lstStyle/>
          <a:p>
            <a:r>
              <a:rPr lang="en-US" dirty="0"/>
              <a:t>Can clarity be provided on the definition of “Highly Personalised Portfolio Bonds”?</a:t>
            </a:r>
          </a:p>
        </p:txBody>
      </p:sp>
      <p:sp>
        <p:nvSpPr>
          <p:cNvPr id="6" name="Content Placeholder 9">
            <a:extLst>
              <a:ext uri="{FF2B5EF4-FFF2-40B4-BE49-F238E27FC236}">
                <a16:creationId xmlns:a16="http://schemas.microsoft.com/office/drawing/2014/main" id="{C46C6B32-6E01-5446-FEEE-85656B7033FB}"/>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75CCD6ED-65B1-8892-8558-DD37E18B2E5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ext Placeholder 4">
            <a:extLst>
              <a:ext uri="{FF2B5EF4-FFF2-40B4-BE49-F238E27FC236}">
                <a16:creationId xmlns:a16="http://schemas.microsoft.com/office/drawing/2014/main" id="{F23E65A1-C74D-55F1-DA3C-23FBFCA50F5D}"/>
              </a:ext>
            </a:extLst>
          </p:cNvPr>
          <p:cNvSpPr txBox="1">
            <a:spLocks/>
          </p:cNvSpPr>
          <p:nvPr/>
        </p:nvSpPr>
        <p:spPr>
          <a:xfrm>
            <a:off x="5837044" y="1095629"/>
            <a:ext cx="4579165" cy="152288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Can clarity be provided on the definition of “Investment Policy”?</a:t>
            </a:r>
          </a:p>
          <a:p>
            <a:r>
              <a:rPr lang="en-US" dirty="0"/>
              <a:t>Is this interchangeable with “Investment Contract” in this REQ?</a:t>
            </a:r>
          </a:p>
        </p:txBody>
      </p:sp>
      <p:sp>
        <p:nvSpPr>
          <p:cNvPr id="5" name="Content Placeholder 9">
            <a:extLst>
              <a:ext uri="{FF2B5EF4-FFF2-40B4-BE49-F238E27FC236}">
                <a16:creationId xmlns:a16="http://schemas.microsoft.com/office/drawing/2014/main" id="{4BE1A088-9A3A-8474-0217-37F29FB3BD9C}"/>
              </a:ext>
            </a:extLst>
          </p:cNvPr>
          <p:cNvSpPr txBox="1">
            <a:spLocks/>
          </p:cNvSpPr>
          <p:nvPr/>
        </p:nvSpPr>
        <p:spPr>
          <a:xfrm>
            <a:off x="5837043" y="2839762"/>
            <a:ext cx="4579165" cy="341163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An investment policy is not a protection policy. Under the Solvency II lines of business, this would include Insurance with Profit Participation, Index-Linked and Unit-Linked Insurance and Annuities. </a:t>
            </a:r>
          </a:p>
          <a:p>
            <a:pPr marL="0" indent="0">
              <a:buNone/>
            </a:pPr>
            <a:endParaRPr lang="en-US" dirty="0"/>
          </a:p>
          <a:p>
            <a:pPr marL="0" indent="0">
              <a:buNone/>
            </a:pPr>
            <a:r>
              <a:rPr lang="en-US" dirty="0"/>
              <a:t>Yes, this is interchangeable with “investment contracts” in this REQ.</a:t>
            </a:r>
            <a:endParaRPr lang="en-IE" dirty="0"/>
          </a:p>
        </p:txBody>
      </p:sp>
      <p:sp>
        <p:nvSpPr>
          <p:cNvPr id="9" name="BJPseudoFooter">
            <a:extLst>
              <a:ext uri="{FF2B5EF4-FFF2-40B4-BE49-F238E27FC236}">
                <a16:creationId xmlns:a16="http://schemas.microsoft.com/office/drawing/2014/main" id="{C50C90F0-5FD8-335F-AD00-B4F42B1EA04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848080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8D07C-4FDA-B36F-0F9D-8D2E4902344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9534A81-62AC-ACBB-CEC9-CDB549610869}"/>
              </a:ext>
            </a:extLst>
          </p:cNvPr>
          <p:cNvSpPr>
            <a:spLocks noGrp="1"/>
          </p:cNvSpPr>
          <p:nvPr>
            <p:ph type="body" sz="quarter" idx="10"/>
          </p:nvPr>
        </p:nvSpPr>
        <p:spPr>
          <a:xfrm>
            <a:off x="483286" y="2744684"/>
            <a:ext cx="4579165" cy="505592"/>
          </a:xfrm>
        </p:spPr>
        <p:txBody>
          <a:bodyPr>
            <a:normAutofit/>
          </a:bodyPr>
          <a:lstStyle/>
          <a:p>
            <a:pPr marL="0" indent="0">
              <a:buNone/>
            </a:pPr>
            <a:r>
              <a:rPr lang="en-US" dirty="0"/>
              <a:t>Yes 12 is correct here.</a:t>
            </a:r>
            <a:endParaRPr lang="en-IE" dirty="0"/>
          </a:p>
        </p:txBody>
      </p:sp>
      <p:sp>
        <p:nvSpPr>
          <p:cNvPr id="8" name="Title 7">
            <a:extLst>
              <a:ext uri="{FF2B5EF4-FFF2-40B4-BE49-F238E27FC236}">
                <a16:creationId xmlns:a16="http://schemas.microsoft.com/office/drawing/2014/main" id="{71490646-1471-4220-0C61-FD6C8BF889D5}"/>
              </a:ext>
            </a:extLst>
          </p:cNvPr>
          <p:cNvSpPr>
            <a:spLocks noGrp="1"/>
          </p:cNvSpPr>
          <p:nvPr>
            <p:ph type="title"/>
          </p:nvPr>
        </p:nvSpPr>
        <p:spPr>
          <a:xfrm>
            <a:off x="483287" y="501952"/>
            <a:ext cx="8072883" cy="372424"/>
          </a:xfrm>
        </p:spPr>
        <p:txBody>
          <a:bodyPr anchor="ctr">
            <a:normAutofit/>
          </a:bodyPr>
          <a:lstStyle/>
          <a:p>
            <a:r>
              <a:rPr lang="en-IE" sz="2000" dirty="0"/>
              <a:t>Questions – Inherent Risk Products and Services</a:t>
            </a:r>
          </a:p>
        </p:txBody>
      </p:sp>
      <p:sp>
        <p:nvSpPr>
          <p:cNvPr id="21" name="Text Placeholder 4">
            <a:extLst>
              <a:ext uri="{FF2B5EF4-FFF2-40B4-BE49-F238E27FC236}">
                <a16:creationId xmlns:a16="http://schemas.microsoft.com/office/drawing/2014/main" id="{E081B04F-51AC-A9A3-C4A6-7702AF152FC9}"/>
              </a:ext>
            </a:extLst>
          </p:cNvPr>
          <p:cNvSpPr>
            <a:spLocks noGrp="1"/>
          </p:cNvSpPr>
          <p:nvPr>
            <p:ph type="body" idx="1"/>
          </p:nvPr>
        </p:nvSpPr>
        <p:spPr>
          <a:xfrm>
            <a:off x="483286" y="1095628"/>
            <a:ext cx="4579165" cy="1398189"/>
          </a:xfrm>
        </p:spPr>
        <p:txBody>
          <a:bodyPr/>
          <a:lstStyle/>
          <a:p>
            <a:r>
              <a:rPr lang="en-US" dirty="0"/>
              <a:t>Can you clarify how regular income is classified – if paying monthly for example, is this counted as 12 claims/surrenders?</a:t>
            </a:r>
          </a:p>
        </p:txBody>
      </p:sp>
      <p:sp>
        <p:nvSpPr>
          <p:cNvPr id="6" name="Content Placeholder 9">
            <a:extLst>
              <a:ext uri="{FF2B5EF4-FFF2-40B4-BE49-F238E27FC236}">
                <a16:creationId xmlns:a16="http://schemas.microsoft.com/office/drawing/2014/main" id="{7814DA8A-13AA-9275-5261-D55759137E3A}"/>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BF48528D-8322-17C4-9A66-936BBBCA09D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ext Placeholder 4">
            <a:extLst>
              <a:ext uri="{FF2B5EF4-FFF2-40B4-BE49-F238E27FC236}">
                <a16:creationId xmlns:a16="http://schemas.microsoft.com/office/drawing/2014/main" id="{8D9D51B2-A01C-815B-086B-C84B4F01FC85}"/>
              </a:ext>
            </a:extLst>
          </p:cNvPr>
          <p:cNvSpPr txBox="1">
            <a:spLocks/>
          </p:cNvSpPr>
          <p:nvPr/>
        </p:nvSpPr>
        <p:spPr>
          <a:xfrm>
            <a:off x="5837044" y="1095629"/>
            <a:ext cx="4579165" cy="152288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If a firm only transacts in GBP, do they need to convert GBP to EUR and if so, what exchange rate should be used?</a:t>
            </a:r>
          </a:p>
        </p:txBody>
      </p:sp>
      <p:sp>
        <p:nvSpPr>
          <p:cNvPr id="5" name="Content Placeholder 9">
            <a:extLst>
              <a:ext uri="{FF2B5EF4-FFF2-40B4-BE49-F238E27FC236}">
                <a16:creationId xmlns:a16="http://schemas.microsoft.com/office/drawing/2014/main" id="{06B3A9DC-0287-F8C3-C797-7455170EC223}"/>
              </a:ext>
            </a:extLst>
          </p:cNvPr>
          <p:cNvSpPr txBox="1">
            <a:spLocks/>
          </p:cNvSpPr>
          <p:nvPr/>
        </p:nvSpPr>
        <p:spPr>
          <a:xfrm>
            <a:off x="5837043" y="2839762"/>
            <a:ext cx="4579165" cy="177309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All values must be reported in euro values. If exchange rates are needed, firms can use exchange rate at point in time of transaction or as at 31</a:t>
            </a:r>
            <a:r>
              <a:rPr lang="en-US" baseline="30000" dirty="0"/>
              <a:t>st</a:t>
            </a:r>
            <a:r>
              <a:rPr lang="en-US" dirty="0"/>
              <a:t> of December of the reporting period, whichever is easiest for each firm.</a:t>
            </a:r>
            <a:endParaRPr lang="en-IE" dirty="0"/>
          </a:p>
        </p:txBody>
      </p:sp>
      <p:sp>
        <p:nvSpPr>
          <p:cNvPr id="9" name="BJPseudoFooter">
            <a:extLst>
              <a:ext uri="{FF2B5EF4-FFF2-40B4-BE49-F238E27FC236}">
                <a16:creationId xmlns:a16="http://schemas.microsoft.com/office/drawing/2014/main" id="{982F4C89-3FBD-3E3B-EF8C-29A20092A9F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495067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EE2CD-2BA0-2CA2-E438-245B6B260FF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A541BA7-00EE-84A3-7F91-09279FBF4A09}"/>
              </a:ext>
            </a:extLst>
          </p:cNvPr>
          <p:cNvSpPr>
            <a:spLocks noGrp="1"/>
          </p:cNvSpPr>
          <p:nvPr>
            <p:ph type="body" sz="quarter" idx="10"/>
          </p:nvPr>
        </p:nvSpPr>
        <p:spPr>
          <a:xfrm>
            <a:off x="483286" y="4297683"/>
            <a:ext cx="4579165" cy="505592"/>
          </a:xfrm>
        </p:spPr>
        <p:txBody>
          <a:bodyPr>
            <a:normAutofit/>
          </a:bodyPr>
          <a:lstStyle/>
          <a:p>
            <a:pPr marL="0" indent="0">
              <a:buNone/>
            </a:pPr>
            <a:r>
              <a:rPr lang="en-US" dirty="0"/>
              <a:t>Yes.</a:t>
            </a:r>
            <a:endParaRPr lang="en-IE" dirty="0"/>
          </a:p>
        </p:txBody>
      </p:sp>
      <p:sp>
        <p:nvSpPr>
          <p:cNvPr id="8" name="Title 7">
            <a:extLst>
              <a:ext uri="{FF2B5EF4-FFF2-40B4-BE49-F238E27FC236}">
                <a16:creationId xmlns:a16="http://schemas.microsoft.com/office/drawing/2014/main" id="{B9F36335-42C1-E543-C54C-D9251DC94294}"/>
              </a:ext>
            </a:extLst>
          </p:cNvPr>
          <p:cNvSpPr>
            <a:spLocks noGrp="1"/>
          </p:cNvSpPr>
          <p:nvPr>
            <p:ph type="title"/>
          </p:nvPr>
        </p:nvSpPr>
        <p:spPr>
          <a:xfrm>
            <a:off x="483287" y="501952"/>
            <a:ext cx="8072883" cy="372424"/>
          </a:xfrm>
        </p:spPr>
        <p:txBody>
          <a:bodyPr anchor="ctr">
            <a:normAutofit/>
          </a:bodyPr>
          <a:lstStyle/>
          <a:p>
            <a:r>
              <a:rPr lang="en-IE" sz="2000" dirty="0"/>
              <a:t>Questions – Inherent Risk Distribution Channels</a:t>
            </a:r>
          </a:p>
        </p:txBody>
      </p:sp>
      <p:sp>
        <p:nvSpPr>
          <p:cNvPr id="21" name="Text Placeholder 4">
            <a:extLst>
              <a:ext uri="{FF2B5EF4-FFF2-40B4-BE49-F238E27FC236}">
                <a16:creationId xmlns:a16="http://schemas.microsoft.com/office/drawing/2014/main" id="{94EE4DEC-43CD-ED0F-9108-7D48FA4E7358}"/>
              </a:ext>
            </a:extLst>
          </p:cNvPr>
          <p:cNvSpPr>
            <a:spLocks noGrp="1"/>
          </p:cNvSpPr>
          <p:nvPr>
            <p:ph type="body" idx="1"/>
          </p:nvPr>
        </p:nvSpPr>
        <p:spPr>
          <a:xfrm>
            <a:off x="483286" y="1095627"/>
            <a:ext cx="4579165" cy="2919419"/>
          </a:xfrm>
        </p:spPr>
        <p:txBody>
          <a:bodyPr/>
          <a:lstStyle/>
          <a:p>
            <a:r>
              <a:rPr lang="en-US" dirty="0"/>
              <a:t>“State the total number of intermediaries that your institution registered as at the end of the preceding calendar year” </a:t>
            </a:r>
          </a:p>
          <a:p>
            <a:r>
              <a:rPr lang="en-US" dirty="0"/>
              <a:t>Is this same as total number of intermediaries who have term of business with the company at the yearend? </a:t>
            </a:r>
          </a:p>
        </p:txBody>
      </p:sp>
      <p:sp>
        <p:nvSpPr>
          <p:cNvPr id="6" name="Content Placeholder 9">
            <a:extLst>
              <a:ext uri="{FF2B5EF4-FFF2-40B4-BE49-F238E27FC236}">
                <a16:creationId xmlns:a16="http://schemas.microsoft.com/office/drawing/2014/main" id="{22D10B21-1315-925B-5A6D-52520A0675B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B6C999DF-1EA5-1D31-FE05-236B7A8BD03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ext Placeholder 4">
            <a:extLst>
              <a:ext uri="{FF2B5EF4-FFF2-40B4-BE49-F238E27FC236}">
                <a16:creationId xmlns:a16="http://schemas.microsoft.com/office/drawing/2014/main" id="{64DD8CC9-5A88-5D39-CFAD-972F3B96471E}"/>
              </a:ext>
            </a:extLst>
          </p:cNvPr>
          <p:cNvSpPr txBox="1">
            <a:spLocks/>
          </p:cNvSpPr>
          <p:nvPr/>
        </p:nvSpPr>
        <p:spPr>
          <a:xfrm>
            <a:off x="5837043" y="1091843"/>
            <a:ext cx="4579165" cy="1088967"/>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Can you clarify if this refers to intermediaries at initiation or continual service of policies?</a:t>
            </a:r>
          </a:p>
        </p:txBody>
      </p:sp>
      <p:sp>
        <p:nvSpPr>
          <p:cNvPr id="5" name="Content Placeholder 9">
            <a:extLst>
              <a:ext uri="{FF2B5EF4-FFF2-40B4-BE49-F238E27FC236}">
                <a16:creationId xmlns:a16="http://schemas.microsoft.com/office/drawing/2014/main" id="{768FC520-0842-3278-9A6F-E017D99EF76E}"/>
              </a:ext>
            </a:extLst>
          </p:cNvPr>
          <p:cNvSpPr txBox="1">
            <a:spLocks/>
          </p:cNvSpPr>
          <p:nvPr/>
        </p:nvSpPr>
        <p:spPr>
          <a:xfrm>
            <a:off x="5837043" y="2398277"/>
            <a:ext cx="4579165" cy="177309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This relates to both initiation and continual service of policies.</a:t>
            </a:r>
            <a:endParaRPr lang="en-IE" dirty="0"/>
          </a:p>
        </p:txBody>
      </p:sp>
      <p:sp>
        <p:nvSpPr>
          <p:cNvPr id="9" name="BJPseudoFooter">
            <a:extLst>
              <a:ext uri="{FF2B5EF4-FFF2-40B4-BE49-F238E27FC236}">
                <a16:creationId xmlns:a16="http://schemas.microsoft.com/office/drawing/2014/main" id="{A804B0A9-4B6B-E374-66D0-F40BC5258C1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818254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04630-79D7-8516-3AD0-51ABE8BB9AD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40A101A-E02B-793A-F9C8-CDE29DB75196}"/>
              </a:ext>
            </a:extLst>
          </p:cNvPr>
          <p:cNvSpPr>
            <a:spLocks noGrp="1"/>
          </p:cNvSpPr>
          <p:nvPr>
            <p:ph type="body" sz="quarter" idx="10"/>
          </p:nvPr>
        </p:nvSpPr>
        <p:spPr>
          <a:xfrm>
            <a:off x="483286" y="3176204"/>
            <a:ext cx="4579165" cy="505592"/>
          </a:xfrm>
        </p:spPr>
        <p:txBody>
          <a:bodyPr>
            <a:normAutofit/>
          </a:bodyPr>
          <a:lstStyle/>
          <a:p>
            <a:pPr marL="0" indent="0">
              <a:buNone/>
            </a:pPr>
            <a:r>
              <a:rPr lang="en-US" dirty="0"/>
              <a:t>Yes, this is the correct interpretation</a:t>
            </a:r>
            <a:endParaRPr lang="en-IE" dirty="0"/>
          </a:p>
        </p:txBody>
      </p:sp>
      <p:sp>
        <p:nvSpPr>
          <p:cNvPr id="8" name="Title 7">
            <a:extLst>
              <a:ext uri="{FF2B5EF4-FFF2-40B4-BE49-F238E27FC236}">
                <a16:creationId xmlns:a16="http://schemas.microsoft.com/office/drawing/2014/main" id="{D18CC8CD-8D34-0992-F375-8F2CFE20332C}"/>
              </a:ext>
            </a:extLst>
          </p:cNvPr>
          <p:cNvSpPr>
            <a:spLocks noGrp="1"/>
          </p:cNvSpPr>
          <p:nvPr>
            <p:ph type="title"/>
          </p:nvPr>
        </p:nvSpPr>
        <p:spPr>
          <a:xfrm>
            <a:off x="483287" y="501952"/>
            <a:ext cx="8072883" cy="372424"/>
          </a:xfrm>
        </p:spPr>
        <p:txBody>
          <a:bodyPr anchor="ctr">
            <a:normAutofit/>
          </a:bodyPr>
          <a:lstStyle/>
          <a:p>
            <a:r>
              <a:rPr lang="en-IE" sz="2000" dirty="0"/>
              <a:t>Questions – Inherent Risk Remote Onboarding</a:t>
            </a:r>
          </a:p>
        </p:txBody>
      </p:sp>
      <p:sp>
        <p:nvSpPr>
          <p:cNvPr id="21" name="Text Placeholder 4">
            <a:extLst>
              <a:ext uri="{FF2B5EF4-FFF2-40B4-BE49-F238E27FC236}">
                <a16:creationId xmlns:a16="http://schemas.microsoft.com/office/drawing/2014/main" id="{50C8EA67-C041-2123-503F-BACB3636E5AB}"/>
              </a:ext>
            </a:extLst>
          </p:cNvPr>
          <p:cNvSpPr>
            <a:spLocks noGrp="1"/>
          </p:cNvSpPr>
          <p:nvPr>
            <p:ph type="body" idx="1"/>
          </p:nvPr>
        </p:nvSpPr>
        <p:spPr>
          <a:xfrm>
            <a:off x="483286" y="1095628"/>
            <a:ext cx="10730583" cy="1822140"/>
          </a:xfrm>
        </p:spPr>
        <p:txBody>
          <a:bodyPr/>
          <a:lstStyle/>
          <a:p>
            <a:r>
              <a:rPr lang="en-US" dirty="0"/>
              <a:t>“State the number of new customers accepted via remote onboarding in the preceding calendar year” </a:t>
            </a:r>
          </a:p>
          <a:p>
            <a:r>
              <a:rPr lang="en-US" dirty="0"/>
              <a:t>Is remote onboarding here assumed to relate solely to direct, non-face-to-face business, and does not include customers onboarded through intermediary channels who have their own responsibilities in this respect</a:t>
            </a:r>
          </a:p>
        </p:txBody>
      </p:sp>
      <p:sp>
        <p:nvSpPr>
          <p:cNvPr id="6" name="Content Placeholder 9">
            <a:extLst>
              <a:ext uri="{FF2B5EF4-FFF2-40B4-BE49-F238E27FC236}">
                <a16:creationId xmlns:a16="http://schemas.microsoft.com/office/drawing/2014/main" id="{72B43544-25B7-8360-610C-34DCB624417A}"/>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9052BAB6-3DA8-A0B7-6A3A-6968D6DE0A23}"/>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D0BAFC92-804E-D3B0-36EA-EE2516ACB64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0996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A03E5-6EB8-3319-0967-C71372DC128C}"/>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514A27DF-CD84-72E6-F313-300615DCA0B3}"/>
              </a:ext>
            </a:extLst>
          </p:cNvPr>
          <p:cNvSpPr>
            <a:spLocks noGrp="1"/>
          </p:cNvSpPr>
          <p:nvPr>
            <p:ph type="body" sz="quarter" idx="10"/>
          </p:nvPr>
        </p:nvSpPr>
        <p:spPr>
          <a:xfrm>
            <a:off x="483286" y="3582786"/>
            <a:ext cx="9666554" cy="505592"/>
          </a:xfrm>
        </p:spPr>
        <p:txBody>
          <a:bodyPr>
            <a:normAutofit/>
          </a:bodyPr>
          <a:lstStyle/>
          <a:p>
            <a:pPr marL="0" indent="0">
              <a:buNone/>
            </a:pPr>
            <a:r>
              <a:rPr lang="en-US" dirty="0"/>
              <a:t>This refers to where the obliged entity reports to the applicable authorities.</a:t>
            </a:r>
            <a:endParaRPr lang="en-IE" dirty="0"/>
          </a:p>
        </p:txBody>
      </p:sp>
      <p:sp>
        <p:nvSpPr>
          <p:cNvPr id="8" name="Title 7">
            <a:extLst>
              <a:ext uri="{FF2B5EF4-FFF2-40B4-BE49-F238E27FC236}">
                <a16:creationId xmlns:a16="http://schemas.microsoft.com/office/drawing/2014/main" id="{8B4054D3-0BE0-DC47-C3CC-EB35779EC84F}"/>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Outsourcing</a:t>
            </a:r>
          </a:p>
        </p:txBody>
      </p:sp>
      <p:sp>
        <p:nvSpPr>
          <p:cNvPr id="21" name="Text Placeholder 4">
            <a:extLst>
              <a:ext uri="{FF2B5EF4-FFF2-40B4-BE49-F238E27FC236}">
                <a16:creationId xmlns:a16="http://schemas.microsoft.com/office/drawing/2014/main" id="{1CFF946C-EF16-A683-6634-08E645E31E9A}"/>
              </a:ext>
            </a:extLst>
          </p:cNvPr>
          <p:cNvSpPr>
            <a:spLocks noGrp="1"/>
          </p:cNvSpPr>
          <p:nvPr>
            <p:ph type="body" idx="1"/>
          </p:nvPr>
        </p:nvSpPr>
        <p:spPr>
          <a:xfrm>
            <a:off x="483286" y="1095628"/>
            <a:ext cx="10730583" cy="2179587"/>
          </a:xfrm>
        </p:spPr>
        <p:txBody>
          <a:bodyPr/>
          <a:lstStyle/>
          <a:p>
            <a:r>
              <a:rPr lang="en-US" dirty="0"/>
              <a:t>“State whether the following processes (or parts thereof) have been outsourced to third parties “</a:t>
            </a:r>
          </a:p>
          <a:p>
            <a:r>
              <a:rPr lang="en-US" dirty="0"/>
              <a:t>Reporting of suspicious transactions – please clarify if the term “reporting” is from a business perspective i.e., where the obliged entity reports to the applicable authorities or if it relates to internal reporting from the Outsourcers to the obliged entity? </a:t>
            </a:r>
          </a:p>
        </p:txBody>
      </p:sp>
      <p:sp>
        <p:nvSpPr>
          <p:cNvPr id="6" name="Content Placeholder 9">
            <a:extLst>
              <a:ext uri="{FF2B5EF4-FFF2-40B4-BE49-F238E27FC236}">
                <a16:creationId xmlns:a16="http://schemas.microsoft.com/office/drawing/2014/main" id="{EA600DAA-9DBF-FD8E-F208-D538B4ED6BAE}"/>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894260A-4C4A-7083-6D2E-4C3E6BFE2D23}"/>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35E449D7-9D9E-E047-5366-2EB133F2B48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959478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76A4F-E029-7955-3497-4C9680B0C6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C6FCC7-087C-304F-EDB2-5A4A73B4E818}"/>
              </a:ext>
            </a:extLst>
          </p:cNvPr>
          <p:cNvSpPr>
            <a:spLocks noGrp="1"/>
          </p:cNvSpPr>
          <p:nvPr>
            <p:ph type="body" sz="quarter" idx="10"/>
          </p:nvPr>
        </p:nvSpPr>
        <p:spPr>
          <a:xfrm>
            <a:off x="483286" y="2923408"/>
            <a:ext cx="9666554" cy="1571106"/>
          </a:xfrm>
        </p:spPr>
        <p:txBody>
          <a:bodyPr>
            <a:normAutofit/>
          </a:bodyPr>
          <a:lstStyle/>
          <a:p>
            <a:pPr marL="0" indent="0">
              <a:buNone/>
            </a:pPr>
            <a:r>
              <a:rPr lang="en-US" dirty="0"/>
              <a:t>This refers to the last update of the Customer Risk Assessment process, not the last date a customer risk assessment was performed.</a:t>
            </a:r>
            <a:endParaRPr lang="en-IE" dirty="0"/>
          </a:p>
        </p:txBody>
      </p:sp>
      <p:sp>
        <p:nvSpPr>
          <p:cNvPr id="8" name="Title 7">
            <a:extLst>
              <a:ext uri="{FF2B5EF4-FFF2-40B4-BE49-F238E27FC236}">
                <a16:creationId xmlns:a16="http://schemas.microsoft.com/office/drawing/2014/main" id="{F56173A1-B974-A055-3448-01E026B9B31B}"/>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CDD</a:t>
            </a:r>
          </a:p>
        </p:txBody>
      </p:sp>
      <p:sp>
        <p:nvSpPr>
          <p:cNvPr id="21" name="Text Placeholder 4">
            <a:extLst>
              <a:ext uri="{FF2B5EF4-FFF2-40B4-BE49-F238E27FC236}">
                <a16:creationId xmlns:a16="http://schemas.microsoft.com/office/drawing/2014/main" id="{99B1F070-37A3-0863-1AF5-95B444E90037}"/>
              </a:ext>
            </a:extLst>
          </p:cNvPr>
          <p:cNvSpPr>
            <a:spLocks noGrp="1"/>
          </p:cNvSpPr>
          <p:nvPr>
            <p:ph type="body" idx="1"/>
          </p:nvPr>
        </p:nvSpPr>
        <p:spPr>
          <a:xfrm>
            <a:off x="483286" y="1088967"/>
            <a:ext cx="10730583" cy="1571106"/>
          </a:xfrm>
        </p:spPr>
        <p:txBody>
          <a:bodyPr/>
          <a:lstStyle/>
          <a:p>
            <a:r>
              <a:rPr lang="en-US" dirty="0"/>
              <a:t>“Date when your institution last updated the Customer Risk Assessment”</a:t>
            </a:r>
          </a:p>
          <a:p>
            <a:r>
              <a:rPr lang="en-US" dirty="0"/>
              <a:t>Note: Different Customers would have different Risk Assessment dates based on periodic reviews and trigger reviews. Can you advise firms on what exactly is requested? </a:t>
            </a:r>
          </a:p>
        </p:txBody>
      </p:sp>
      <p:sp>
        <p:nvSpPr>
          <p:cNvPr id="6" name="Content Placeholder 9">
            <a:extLst>
              <a:ext uri="{FF2B5EF4-FFF2-40B4-BE49-F238E27FC236}">
                <a16:creationId xmlns:a16="http://schemas.microsoft.com/office/drawing/2014/main" id="{ED6341E5-4C6E-5FCF-B7A0-57ECA93CFDDA}"/>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BFCEBBF9-CED0-C8CA-28F0-ECF745A96A2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E7ADEC74-71A7-E09F-613B-A3E2208AF02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969060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B1277-EFF8-6429-6D48-72D4301BCC5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7A62C06-D99C-09FD-1865-501DEE926761}"/>
              </a:ext>
            </a:extLst>
          </p:cNvPr>
          <p:cNvSpPr>
            <a:spLocks noGrp="1"/>
          </p:cNvSpPr>
          <p:nvPr>
            <p:ph type="body" sz="quarter" idx="10"/>
          </p:nvPr>
        </p:nvSpPr>
        <p:spPr>
          <a:xfrm>
            <a:off x="483286" y="2874664"/>
            <a:ext cx="9666554" cy="1571106"/>
          </a:xfrm>
        </p:spPr>
        <p:txBody>
          <a:bodyPr>
            <a:normAutofit/>
          </a:bodyPr>
          <a:lstStyle/>
          <a:p>
            <a:pPr marL="0" indent="0">
              <a:buNone/>
            </a:pPr>
            <a:r>
              <a:rPr lang="en-US" dirty="0"/>
              <a:t>Sections 33 and 54 of the CJA 2010 stipulate the CDD requirements which the Firm's policies, procedures and processes are required to adhere to. CDD documentation and CDD information should be consistent with the legislative requirements and reported as incomplete if not.</a:t>
            </a:r>
            <a:endParaRPr lang="en-IE" dirty="0"/>
          </a:p>
        </p:txBody>
      </p:sp>
      <p:sp>
        <p:nvSpPr>
          <p:cNvPr id="8" name="Title 7">
            <a:extLst>
              <a:ext uri="{FF2B5EF4-FFF2-40B4-BE49-F238E27FC236}">
                <a16:creationId xmlns:a16="http://schemas.microsoft.com/office/drawing/2014/main" id="{836EBEF5-2E9A-E176-E3B7-871883235774}"/>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CDD</a:t>
            </a:r>
          </a:p>
        </p:txBody>
      </p:sp>
      <p:sp>
        <p:nvSpPr>
          <p:cNvPr id="21" name="Text Placeholder 4">
            <a:extLst>
              <a:ext uri="{FF2B5EF4-FFF2-40B4-BE49-F238E27FC236}">
                <a16:creationId xmlns:a16="http://schemas.microsoft.com/office/drawing/2014/main" id="{4EE605AB-5F24-3797-8384-510C0D9BE7EE}"/>
              </a:ext>
            </a:extLst>
          </p:cNvPr>
          <p:cNvSpPr>
            <a:spLocks noGrp="1"/>
          </p:cNvSpPr>
          <p:nvPr>
            <p:ph type="body" idx="1"/>
          </p:nvPr>
        </p:nvSpPr>
        <p:spPr>
          <a:xfrm>
            <a:off x="483286" y="1088967"/>
            <a:ext cx="10730583" cy="1571106"/>
          </a:xfrm>
        </p:spPr>
        <p:txBody>
          <a:bodyPr/>
          <a:lstStyle/>
          <a:p>
            <a:r>
              <a:rPr lang="en-US" dirty="0"/>
              <a:t>“With respect to each customer risk level, what proportion of customers have incomplete or no CDD documentation/information”</a:t>
            </a:r>
          </a:p>
          <a:p>
            <a:r>
              <a:rPr lang="en-US" dirty="0"/>
              <a:t>What is meant by incomplete CDD documentation and what is meant by incomplete CDD information?</a:t>
            </a:r>
          </a:p>
        </p:txBody>
      </p:sp>
      <p:sp>
        <p:nvSpPr>
          <p:cNvPr id="6" name="Content Placeholder 9">
            <a:extLst>
              <a:ext uri="{FF2B5EF4-FFF2-40B4-BE49-F238E27FC236}">
                <a16:creationId xmlns:a16="http://schemas.microsoft.com/office/drawing/2014/main" id="{61EFB202-362C-EF47-0176-32A9F1CBDDB2}"/>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11840DBF-3F05-C825-CB4A-EB6BFD2400C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767CA25C-33C6-8A70-FCB7-2FE07C412A7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6076592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E0A0C-E94F-68F5-DFA1-E44F55C12BA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DFC0428-A414-C362-08C8-2A8A9375AB89}"/>
              </a:ext>
            </a:extLst>
          </p:cNvPr>
          <p:cNvSpPr>
            <a:spLocks noGrp="1"/>
          </p:cNvSpPr>
          <p:nvPr>
            <p:ph type="body" sz="quarter" idx="10"/>
          </p:nvPr>
        </p:nvSpPr>
        <p:spPr>
          <a:xfrm>
            <a:off x="483286" y="3031945"/>
            <a:ext cx="4479412" cy="1571106"/>
          </a:xfrm>
        </p:spPr>
        <p:txBody>
          <a:bodyPr>
            <a:normAutofit/>
          </a:bodyPr>
          <a:lstStyle/>
          <a:p>
            <a:pPr marL="0" indent="0">
              <a:buNone/>
            </a:pPr>
            <a:r>
              <a:rPr lang="en-US" dirty="0"/>
              <a:t>This refers to what banks / payment institutions are involved in transactions.</a:t>
            </a:r>
            <a:endParaRPr lang="en-IE" dirty="0"/>
          </a:p>
        </p:txBody>
      </p:sp>
      <p:sp>
        <p:nvSpPr>
          <p:cNvPr id="8" name="Title 7">
            <a:extLst>
              <a:ext uri="{FF2B5EF4-FFF2-40B4-BE49-F238E27FC236}">
                <a16:creationId xmlns:a16="http://schemas.microsoft.com/office/drawing/2014/main" id="{FCF79EC9-1DD4-6B19-28AC-903AF6DC2EE9}"/>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Transaction Monitoring</a:t>
            </a:r>
          </a:p>
        </p:txBody>
      </p:sp>
      <p:sp>
        <p:nvSpPr>
          <p:cNvPr id="21" name="Text Placeholder 4">
            <a:extLst>
              <a:ext uri="{FF2B5EF4-FFF2-40B4-BE49-F238E27FC236}">
                <a16:creationId xmlns:a16="http://schemas.microsoft.com/office/drawing/2014/main" id="{426F8E4B-B574-F608-CDA8-F8CC32B6B05B}"/>
              </a:ext>
            </a:extLst>
          </p:cNvPr>
          <p:cNvSpPr>
            <a:spLocks noGrp="1"/>
          </p:cNvSpPr>
          <p:nvPr>
            <p:ph type="body" idx="1"/>
          </p:nvPr>
        </p:nvSpPr>
        <p:spPr>
          <a:xfrm>
            <a:off x="483286" y="1088967"/>
            <a:ext cx="4770357" cy="1728387"/>
          </a:xfrm>
        </p:spPr>
        <p:txBody>
          <a:bodyPr/>
          <a:lstStyle/>
          <a:p>
            <a:r>
              <a:rPr lang="en-US" dirty="0"/>
              <a:t>“Banks/Payment Institutions involved” – Please clarify if this is seeking Customer’s banking institution or if its related to customer’s accounts? </a:t>
            </a:r>
          </a:p>
        </p:txBody>
      </p:sp>
      <p:sp>
        <p:nvSpPr>
          <p:cNvPr id="6" name="Content Placeholder 9">
            <a:extLst>
              <a:ext uri="{FF2B5EF4-FFF2-40B4-BE49-F238E27FC236}">
                <a16:creationId xmlns:a16="http://schemas.microsoft.com/office/drawing/2014/main" id="{98E5B816-ECC8-FA38-0871-ED039247ABCE}"/>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55B991C-0937-6F13-153D-225E481F728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Text Placeholder 4">
            <a:extLst>
              <a:ext uri="{FF2B5EF4-FFF2-40B4-BE49-F238E27FC236}">
                <a16:creationId xmlns:a16="http://schemas.microsoft.com/office/drawing/2014/main" id="{A3E526D0-5502-6FE7-8004-0C2BEF7B78A6}"/>
              </a:ext>
            </a:extLst>
          </p:cNvPr>
          <p:cNvSpPr txBox="1">
            <a:spLocks/>
          </p:cNvSpPr>
          <p:nvPr/>
        </p:nvSpPr>
        <p:spPr>
          <a:xfrm>
            <a:off x="5902037" y="1088966"/>
            <a:ext cx="5402068" cy="3018844"/>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For transaction profiles, can it be clarified if this refers to:</a:t>
            </a:r>
          </a:p>
          <a:p>
            <a:pPr marL="457200" indent="-457200">
              <a:buAutoNum type="arabicPeriod"/>
            </a:pPr>
            <a:r>
              <a:rPr lang="en-US" dirty="0"/>
              <a:t>An individual profile per customer (similar but separate to the customer risk rating)</a:t>
            </a:r>
          </a:p>
          <a:p>
            <a:pPr marL="457200" indent="-457200">
              <a:buAutoNum type="arabicPeriod"/>
            </a:pPr>
            <a:r>
              <a:rPr lang="en-US" dirty="0"/>
              <a:t>A more general classification system that flags certain transaction types or patterns</a:t>
            </a:r>
          </a:p>
        </p:txBody>
      </p:sp>
      <p:sp>
        <p:nvSpPr>
          <p:cNvPr id="7" name="Content Placeholder 9">
            <a:extLst>
              <a:ext uri="{FF2B5EF4-FFF2-40B4-BE49-F238E27FC236}">
                <a16:creationId xmlns:a16="http://schemas.microsoft.com/office/drawing/2014/main" id="{8C4CD752-BE83-12BF-17A7-37E78E35F5C3}"/>
              </a:ext>
            </a:extLst>
          </p:cNvPr>
          <p:cNvSpPr txBox="1">
            <a:spLocks/>
          </p:cNvSpPr>
          <p:nvPr/>
        </p:nvSpPr>
        <p:spPr>
          <a:xfrm>
            <a:off x="5902037" y="4322400"/>
            <a:ext cx="5402068" cy="157110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Transaction profile in this context has the meaning of any measure of expected transactional behavior for individual customers or customer groups.</a:t>
            </a:r>
            <a:endParaRPr lang="en-IE" dirty="0"/>
          </a:p>
        </p:txBody>
      </p:sp>
      <p:sp>
        <p:nvSpPr>
          <p:cNvPr id="9" name="BJPseudoFooter">
            <a:extLst>
              <a:ext uri="{FF2B5EF4-FFF2-40B4-BE49-F238E27FC236}">
                <a16:creationId xmlns:a16="http://schemas.microsoft.com/office/drawing/2014/main" id="{ECCB6A26-7110-219D-EEC7-7A7F6FC5EFE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31649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2634-5B10-DC0D-250A-728393EBF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551032-1B53-9594-D881-4D59629775E8}"/>
              </a:ext>
            </a:extLst>
          </p:cNvPr>
          <p:cNvSpPr>
            <a:spLocks noGrp="1"/>
          </p:cNvSpPr>
          <p:nvPr>
            <p:ph type="title"/>
          </p:nvPr>
        </p:nvSpPr>
        <p:spPr/>
        <p:txBody>
          <a:bodyPr/>
          <a:lstStyle/>
          <a:p>
            <a:r>
              <a:rPr lang="en-IE" dirty="0"/>
              <a:t>Timeframe</a:t>
            </a:r>
          </a:p>
        </p:txBody>
      </p:sp>
      <p:pic>
        <p:nvPicPr>
          <p:cNvPr id="18" name="Picture 17">
            <a:extLst>
              <a:ext uri="{FF2B5EF4-FFF2-40B4-BE49-F238E27FC236}">
                <a16:creationId xmlns:a16="http://schemas.microsoft.com/office/drawing/2014/main" id="{18CC9E0E-DEA0-C045-6131-F3D2DE51FA8F}"/>
              </a:ext>
            </a:extLst>
          </p:cNvPr>
          <p:cNvPicPr>
            <a:picLocks noChangeAspect="1"/>
          </p:cNvPicPr>
          <p:nvPr/>
        </p:nvPicPr>
        <p:blipFill>
          <a:blip r:embed="rId4"/>
          <a:stretch>
            <a:fillRect/>
          </a:stretch>
        </p:blipFill>
        <p:spPr>
          <a:xfrm>
            <a:off x="269796" y="908850"/>
            <a:ext cx="11617404" cy="5055532"/>
          </a:xfrm>
          <a:prstGeom prst="rect">
            <a:avLst/>
          </a:prstGeom>
        </p:spPr>
      </p:pic>
      <p:sp>
        <p:nvSpPr>
          <p:cNvPr id="19" name="TextBox 18">
            <a:extLst>
              <a:ext uri="{FF2B5EF4-FFF2-40B4-BE49-F238E27FC236}">
                <a16:creationId xmlns:a16="http://schemas.microsoft.com/office/drawing/2014/main" id="{F8CD1508-B888-7E4E-6F8A-BC03DEB22C3D}"/>
              </a:ext>
            </a:extLst>
          </p:cNvPr>
          <p:cNvSpPr txBox="1"/>
          <p:nvPr/>
        </p:nvSpPr>
        <p:spPr>
          <a:xfrm>
            <a:off x="581891" y="2524991"/>
            <a:ext cx="18495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Q3 2025</a:t>
            </a:r>
          </a:p>
        </p:txBody>
      </p:sp>
      <p:sp>
        <p:nvSpPr>
          <p:cNvPr id="20" name="TextBox 19">
            <a:extLst>
              <a:ext uri="{FF2B5EF4-FFF2-40B4-BE49-F238E27FC236}">
                <a16:creationId xmlns:a16="http://schemas.microsoft.com/office/drawing/2014/main" id="{5569B652-2EC7-FDF9-A68E-5A53BA5D9182}"/>
              </a:ext>
            </a:extLst>
          </p:cNvPr>
          <p:cNvSpPr txBox="1"/>
          <p:nvPr/>
        </p:nvSpPr>
        <p:spPr>
          <a:xfrm>
            <a:off x="581891" y="2896531"/>
            <a:ext cx="1849582"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Consultation began with </a:t>
            </a:r>
            <a:r>
              <a:rPr lang="en-IE" dirty="0">
                <a:solidFill>
                  <a:prstClr val="black"/>
                </a:solidFill>
                <a:latin typeface="Lato"/>
              </a:rPr>
              <a:t>Insurance Ireland</a:t>
            </a: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1" name="TextBox 20">
            <a:extLst>
              <a:ext uri="{FF2B5EF4-FFF2-40B4-BE49-F238E27FC236}">
                <a16:creationId xmlns:a16="http://schemas.microsoft.com/office/drawing/2014/main" id="{480906D2-8F01-E1F1-9D8E-C80733168B61}"/>
              </a:ext>
            </a:extLst>
          </p:cNvPr>
          <p:cNvSpPr txBox="1"/>
          <p:nvPr/>
        </p:nvSpPr>
        <p:spPr>
          <a:xfrm>
            <a:off x="2887524" y="2524991"/>
            <a:ext cx="176182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17</a:t>
            </a:r>
            <a:r>
              <a:rPr kumimoji="0" lang="en-IE" sz="2000" b="1" i="0" u="none" strike="noStrike" kern="1200" cap="none" spc="0" normalizeH="0" baseline="30000" noProof="0" dirty="0">
                <a:ln>
                  <a:noFill/>
                </a:ln>
                <a:solidFill>
                  <a:prstClr val="black"/>
                </a:solidFill>
                <a:effectLst/>
                <a:uLnTx/>
                <a:uFillTx/>
                <a:latin typeface="Lato"/>
                <a:ea typeface="+mn-ea"/>
                <a:cs typeface="+mn-cs"/>
              </a:rPr>
              <a:t>th</a:t>
            </a:r>
            <a:r>
              <a:rPr kumimoji="0" lang="en-IE" sz="2000" b="1" i="0" u="none" strike="noStrike" kern="1200" cap="none" spc="0" normalizeH="0" baseline="0" noProof="0" dirty="0">
                <a:ln>
                  <a:noFill/>
                </a:ln>
                <a:solidFill>
                  <a:prstClr val="black"/>
                </a:solidFill>
                <a:effectLst/>
                <a:uLnTx/>
                <a:uFillTx/>
                <a:latin typeface="Lato"/>
                <a:ea typeface="+mn-ea"/>
                <a:cs typeface="+mn-cs"/>
              </a:rPr>
              <a:t> </a:t>
            </a:r>
            <a:r>
              <a:rPr lang="en-IE" sz="2000" b="1" dirty="0">
                <a:solidFill>
                  <a:prstClr val="black"/>
                </a:solidFill>
                <a:latin typeface="Lato"/>
              </a:rPr>
              <a:t>Feb</a:t>
            </a:r>
            <a:r>
              <a:rPr kumimoji="0" lang="en-IE" sz="2000" b="1" i="0" u="none" strike="noStrike" kern="1200" cap="none" spc="0" normalizeH="0" baseline="0" noProof="0" dirty="0">
                <a:ln>
                  <a:noFill/>
                </a:ln>
                <a:solidFill>
                  <a:prstClr val="black"/>
                </a:solidFill>
                <a:effectLst/>
                <a:uLnTx/>
                <a:uFillTx/>
                <a:latin typeface="Lato"/>
                <a:ea typeface="+mn-ea"/>
                <a:cs typeface="+mn-cs"/>
              </a:rPr>
              <a:t> 2026</a:t>
            </a:r>
          </a:p>
        </p:txBody>
      </p:sp>
      <p:sp>
        <p:nvSpPr>
          <p:cNvPr id="22" name="TextBox 21">
            <a:extLst>
              <a:ext uri="{FF2B5EF4-FFF2-40B4-BE49-F238E27FC236}">
                <a16:creationId xmlns:a16="http://schemas.microsoft.com/office/drawing/2014/main" id="{91E3B02D-69B4-321A-C96E-E3D1ADA5E2E5}"/>
              </a:ext>
            </a:extLst>
          </p:cNvPr>
          <p:cNvSpPr txBox="1"/>
          <p:nvPr/>
        </p:nvSpPr>
        <p:spPr>
          <a:xfrm>
            <a:off x="2843646" y="2896531"/>
            <a:ext cx="18495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REQ public launch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3" name="TextBox 22">
            <a:extLst>
              <a:ext uri="{FF2B5EF4-FFF2-40B4-BE49-F238E27FC236}">
                <a16:creationId xmlns:a16="http://schemas.microsoft.com/office/drawing/2014/main" id="{7E78FF9F-5819-43EF-6DF6-15BFFE87F51F}"/>
              </a:ext>
            </a:extLst>
          </p:cNvPr>
          <p:cNvSpPr txBox="1"/>
          <p:nvPr/>
        </p:nvSpPr>
        <p:spPr>
          <a:xfrm>
            <a:off x="5103668" y="2524991"/>
            <a:ext cx="1849582" cy="400110"/>
          </a:xfrm>
          <a:prstGeom prst="rect">
            <a:avLst/>
          </a:prstGeom>
          <a:noFill/>
        </p:spPr>
        <p:txBody>
          <a:bodyPr wrap="square" rtlCol="0">
            <a:spAutoFit/>
          </a:bodyPr>
          <a:lstStyle/>
          <a:p>
            <a:pPr lvl="0" algn="ctr">
              <a:defRPr/>
            </a:pPr>
            <a:r>
              <a:rPr lang="en-IE" sz="2000" b="1" dirty="0">
                <a:solidFill>
                  <a:prstClr val="black"/>
                </a:solidFill>
              </a:rPr>
              <a:t>15</a:t>
            </a:r>
            <a:r>
              <a:rPr lang="en-IE" sz="2000" b="1" baseline="30000" dirty="0">
                <a:solidFill>
                  <a:prstClr val="black"/>
                </a:solidFill>
              </a:rPr>
              <a:t>th</a:t>
            </a:r>
            <a:r>
              <a:rPr lang="en-IE" sz="2000" b="1" dirty="0">
                <a:solidFill>
                  <a:prstClr val="black"/>
                </a:solidFill>
              </a:rPr>
              <a:t> Jun 2026</a:t>
            </a:r>
          </a:p>
        </p:txBody>
      </p:sp>
      <p:sp>
        <p:nvSpPr>
          <p:cNvPr id="24" name="TextBox 23">
            <a:extLst>
              <a:ext uri="{FF2B5EF4-FFF2-40B4-BE49-F238E27FC236}">
                <a16:creationId xmlns:a16="http://schemas.microsoft.com/office/drawing/2014/main" id="{56C57573-BB90-4165-121C-1B13935E2585}"/>
              </a:ext>
            </a:extLst>
          </p:cNvPr>
          <p:cNvSpPr txBox="1"/>
          <p:nvPr/>
        </p:nvSpPr>
        <p:spPr>
          <a:xfrm>
            <a:off x="5103668" y="289653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Test Portal</a:t>
            </a:r>
          </a:p>
        </p:txBody>
      </p:sp>
      <p:sp>
        <p:nvSpPr>
          <p:cNvPr id="25" name="TextBox 24">
            <a:extLst>
              <a:ext uri="{FF2B5EF4-FFF2-40B4-BE49-F238E27FC236}">
                <a16:creationId xmlns:a16="http://schemas.microsoft.com/office/drawing/2014/main" id="{40677003-C3C1-4F69-4916-A6963B6EF44F}"/>
              </a:ext>
            </a:extLst>
          </p:cNvPr>
          <p:cNvSpPr txBox="1"/>
          <p:nvPr/>
        </p:nvSpPr>
        <p:spPr>
          <a:xfrm>
            <a:off x="7363690"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prstClr val="black"/>
                </a:solidFill>
                <a:latin typeface="Lato"/>
              </a:rPr>
              <a:t>1</a:t>
            </a:r>
            <a:r>
              <a:rPr kumimoji="0" lang="en-IE" sz="1800" b="1" i="0" u="none" strike="noStrike" kern="1200" cap="none" spc="0" normalizeH="0" baseline="0" noProof="0" dirty="0">
                <a:ln>
                  <a:noFill/>
                </a:ln>
                <a:solidFill>
                  <a:prstClr val="black"/>
                </a:solidFill>
                <a:effectLst/>
                <a:uLnTx/>
                <a:uFillTx/>
                <a:latin typeface="Lato"/>
                <a:ea typeface="+mn-ea"/>
                <a:cs typeface="+mn-cs"/>
              </a:rPr>
              <a:t>1</a:t>
            </a:r>
            <a:r>
              <a:rPr kumimoji="0" lang="en-IE" sz="1800" b="1" i="0" u="none" strike="noStrike" kern="1200" cap="none" spc="0" normalizeH="0" baseline="30000" noProof="0" dirty="0">
                <a:ln>
                  <a:noFill/>
                </a:ln>
                <a:solidFill>
                  <a:prstClr val="black"/>
                </a:solidFill>
                <a:effectLst/>
                <a:uLnTx/>
                <a:uFillTx/>
                <a:latin typeface="Lato"/>
                <a:ea typeface="+mn-ea"/>
                <a:cs typeface="+mn-cs"/>
              </a:rPr>
              <a:t>th</a:t>
            </a:r>
            <a:r>
              <a:rPr kumimoji="0" lang="en-IE" sz="1800" b="1" i="0" u="none" strike="noStrike" kern="1200" cap="none" spc="0" normalizeH="0" baseline="0" noProof="0" dirty="0">
                <a:ln>
                  <a:noFill/>
                </a:ln>
                <a:solidFill>
                  <a:prstClr val="black"/>
                </a:solidFill>
                <a:effectLst/>
                <a:uLnTx/>
                <a:uFillTx/>
                <a:latin typeface="Lato"/>
                <a:ea typeface="+mn-ea"/>
                <a:cs typeface="+mn-cs"/>
              </a:rPr>
              <a:t> </a:t>
            </a:r>
            <a:r>
              <a:rPr lang="en-IE" b="1" dirty="0">
                <a:solidFill>
                  <a:prstClr val="black"/>
                </a:solidFill>
                <a:latin typeface="Lato"/>
              </a:rPr>
              <a:t>Sep</a:t>
            </a:r>
            <a:r>
              <a:rPr kumimoji="0" lang="en-IE" sz="1800" b="1" i="0" u="none" strike="noStrike" kern="1200" cap="none" spc="0" normalizeH="0" baseline="0" noProof="0" dirty="0">
                <a:ln>
                  <a:noFill/>
                </a:ln>
                <a:solidFill>
                  <a:prstClr val="black"/>
                </a:solidFill>
                <a:effectLst/>
                <a:uLnTx/>
                <a:uFillTx/>
                <a:latin typeface="Lato"/>
                <a:ea typeface="+mn-ea"/>
                <a:cs typeface="+mn-cs"/>
              </a:rPr>
              <a:t> 2026</a:t>
            </a:r>
          </a:p>
        </p:txBody>
      </p:sp>
      <p:sp>
        <p:nvSpPr>
          <p:cNvPr id="26" name="TextBox 25">
            <a:extLst>
              <a:ext uri="{FF2B5EF4-FFF2-40B4-BE49-F238E27FC236}">
                <a16:creationId xmlns:a16="http://schemas.microsoft.com/office/drawing/2014/main" id="{F52B10C3-5874-9338-695B-DC1CB5247352}"/>
              </a:ext>
            </a:extLst>
          </p:cNvPr>
          <p:cNvSpPr txBox="1"/>
          <p:nvPr/>
        </p:nvSpPr>
        <p:spPr>
          <a:xfrm>
            <a:off x="7363690" y="2896531"/>
            <a:ext cx="1849582"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First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for submission: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2025</a:t>
            </a:r>
          </a:p>
        </p:txBody>
      </p:sp>
      <p:sp>
        <p:nvSpPr>
          <p:cNvPr id="27" name="TextBox 26">
            <a:extLst>
              <a:ext uri="{FF2B5EF4-FFF2-40B4-BE49-F238E27FC236}">
                <a16:creationId xmlns:a16="http://schemas.microsoft.com/office/drawing/2014/main" id="{364DB6AE-E43A-F575-2B41-DBFBFAB9AF3E}"/>
              </a:ext>
            </a:extLst>
          </p:cNvPr>
          <p:cNvSpPr txBox="1"/>
          <p:nvPr/>
        </p:nvSpPr>
        <p:spPr>
          <a:xfrm>
            <a:off x="9623712"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prstClr val="black"/>
                </a:solidFill>
                <a:effectLst/>
                <a:uLnTx/>
                <a:uFillTx/>
                <a:latin typeface="Lato"/>
                <a:ea typeface="+mn-ea"/>
                <a:cs typeface="+mn-cs"/>
              </a:rPr>
              <a:t>March 2027</a:t>
            </a:r>
          </a:p>
        </p:txBody>
      </p:sp>
      <p:sp>
        <p:nvSpPr>
          <p:cNvPr id="28" name="TextBox 27">
            <a:extLst>
              <a:ext uri="{FF2B5EF4-FFF2-40B4-BE49-F238E27FC236}">
                <a16:creationId xmlns:a16="http://schemas.microsoft.com/office/drawing/2014/main" id="{25CD29E2-4B23-A3A3-67B8-B293845DFF59}"/>
              </a:ext>
            </a:extLst>
          </p:cNvPr>
          <p:cNvSpPr txBox="1"/>
          <p:nvPr/>
        </p:nvSpPr>
        <p:spPr>
          <a:xfrm>
            <a:off x="9623712" y="2896531"/>
            <a:ext cx="1849582" cy="20313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Second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2026</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pic>
        <p:nvPicPr>
          <p:cNvPr id="29" name="Picture 28">
            <a:extLst>
              <a:ext uri="{FF2B5EF4-FFF2-40B4-BE49-F238E27FC236}">
                <a16:creationId xmlns:a16="http://schemas.microsoft.com/office/drawing/2014/main" id="{A26D6A76-CBC0-C308-35AB-49FD3FB5A66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13967" y="1224206"/>
            <a:ext cx="985429" cy="985429"/>
          </a:xfrm>
          <a:prstGeom prst="rect">
            <a:avLst/>
          </a:prstGeom>
        </p:spPr>
      </p:pic>
      <p:pic>
        <p:nvPicPr>
          <p:cNvPr id="30" name="Picture 29">
            <a:extLst>
              <a:ext uri="{FF2B5EF4-FFF2-40B4-BE49-F238E27FC236}">
                <a16:creationId xmlns:a16="http://schemas.microsoft.com/office/drawing/2014/main" id="{73F281BB-FB82-2231-6D3B-AA44786F167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60459" y="1295233"/>
            <a:ext cx="969266" cy="914402"/>
          </a:xfrm>
          <a:prstGeom prst="rect">
            <a:avLst/>
          </a:prstGeom>
        </p:spPr>
      </p:pic>
      <p:pic>
        <p:nvPicPr>
          <p:cNvPr id="32" name="Picture 31">
            <a:extLst>
              <a:ext uri="{FF2B5EF4-FFF2-40B4-BE49-F238E27FC236}">
                <a16:creationId xmlns:a16="http://schemas.microsoft.com/office/drawing/2014/main" id="{59737513-4498-F898-B289-7F749C557B14}"/>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918421" y="1313354"/>
            <a:ext cx="888174" cy="888174"/>
          </a:xfrm>
          <a:prstGeom prst="rect">
            <a:avLst/>
          </a:prstGeom>
        </p:spPr>
      </p:pic>
      <p:pic>
        <p:nvPicPr>
          <p:cNvPr id="33" name="Picture 32">
            <a:extLst>
              <a:ext uri="{FF2B5EF4-FFF2-40B4-BE49-F238E27FC236}">
                <a16:creationId xmlns:a16="http://schemas.microsoft.com/office/drawing/2014/main" id="{D817419A-4D6A-D6AE-7736-3B09083A7781}"/>
              </a:ext>
            </a:extLst>
          </p:cNvPr>
          <p:cNvPicPr>
            <a:picLocks noChangeAspect="1"/>
          </p:cNvPicPr>
          <p:nvPr/>
        </p:nvPicPr>
        <p:blipFill>
          <a:blip r:embed="rId8" cstate="screen">
            <a:extLst>
              <a:ext uri="{28A0092B-C50C-407E-A947-70E740481C1C}">
                <a14:useLocalDpi xmlns:a14="http://schemas.microsoft.com/office/drawing/2010/main" val="0"/>
              </a:ext>
            </a:extLst>
          </a:blip>
          <a:stretch>
            <a:fillRect/>
          </a:stretch>
        </p:blipFill>
        <p:spPr>
          <a:xfrm>
            <a:off x="10030342" y="1295233"/>
            <a:ext cx="1036322" cy="1036322"/>
          </a:xfrm>
          <a:prstGeom prst="rect">
            <a:avLst/>
          </a:prstGeom>
        </p:spPr>
      </p:pic>
      <p:pic>
        <p:nvPicPr>
          <p:cNvPr id="6" name="Picture 5">
            <a:extLst>
              <a:ext uri="{FF2B5EF4-FFF2-40B4-BE49-F238E27FC236}">
                <a16:creationId xmlns:a16="http://schemas.microsoft.com/office/drawing/2014/main" id="{0AE6B88A-CAF7-A046-EEB4-A631E87BFB4F}"/>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690788" y="1245916"/>
            <a:ext cx="888174" cy="888174"/>
          </a:xfrm>
          <a:prstGeom prst="rect">
            <a:avLst/>
          </a:prstGeom>
        </p:spPr>
      </p:pic>
      <p:sp>
        <p:nvSpPr>
          <p:cNvPr id="5" name="BJPseudoFooter">
            <a:extLst>
              <a:ext uri="{FF2B5EF4-FFF2-40B4-BE49-F238E27FC236}">
                <a16:creationId xmlns:a16="http://schemas.microsoft.com/office/drawing/2014/main" id="{E21BDF6D-4F3F-2BAA-B29D-C283E189A3F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60906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3AC31-3520-AC83-BBA2-56D9E4DB3030}"/>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69C74D2F-5163-5A5F-7702-15DE0B9A5C83}"/>
              </a:ext>
            </a:extLst>
          </p:cNvPr>
          <p:cNvSpPr>
            <a:spLocks noGrp="1"/>
          </p:cNvSpPr>
          <p:nvPr>
            <p:ph type="body" sz="quarter" idx="10"/>
          </p:nvPr>
        </p:nvSpPr>
        <p:spPr>
          <a:xfrm>
            <a:off x="483285" y="2035080"/>
            <a:ext cx="9932923" cy="3018844"/>
          </a:xfrm>
        </p:spPr>
        <p:txBody>
          <a:bodyPr>
            <a:normAutofit/>
          </a:bodyPr>
          <a:lstStyle/>
          <a:p>
            <a:pPr marL="0" indent="0">
              <a:buNone/>
            </a:pPr>
            <a:r>
              <a:rPr lang="en-US" dirty="0"/>
              <a:t>If your firm does not have an expected transaction profile for customers, then you would answer ‘N/A’. A firm with a closed book of business can still have an expected transaction profile. </a:t>
            </a:r>
          </a:p>
          <a:p>
            <a:pPr marL="0" indent="0">
              <a:buNone/>
            </a:pPr>
            <a:r>
              <a:rPr lang="en-US" dirty="0"/>
              <a:t>If your firm has an expected transaction profile but does not have any of the individual elements requested, then answer ‘No’ for that individual element.</a:t>
            </a:r>
            <a:endParaRPr lang="en-IE" dirty="0"/>
          </a:p>
        </p:txBody>
      </p:sp>
      <p:sp>
        <p:nvSpPr>
          <p:cNvPr id="8" name="Title 7">
            <a:extLst>
              <a:ext uri="{FF2B5EF4-FFF2-40B4-BE49-F238E27FC236}">
                <a16:creationId xmlns:a16="http://schemas.microsoft.com/office/drawing/2014/main" id="{CFEAC920-E994-5CA0-4DB3-490ABB8F9BC6}"/>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Transaction Monitoring</a:t>
            </a:r>
          </a:p>
        </p:txBody>
      </p:sp>
      <p:sp>
        <p:nvSpPr>
          <p:cNvPr id="21" name="Text Placeholder 4">
            <a:extLst>
              <a:ext uri="{FF2B5EF4-FFF2-40B4-BE49-F238E27FC236}">
                <a16:creationId xmlns:a16="http://schemas.microsoft.com/office/drawing/2014/main" id="{007C23ED-BC1E-5534-6A6F-88895B1A38B2}"/>
              </a:ext>
            </a:extLst>
          </p:cNvPr>
          <p:cNvSpPr>
            <a:spLocks noGrp="1"/>
          </p:cNvSpPr>
          <p:nvPr>
            <p:ph type="body" idx="1"/>
          </p:nvPr>
        </p:nvSpPr>
        <p:spPr>
          <a:xfrm>
            <a:off x="483287" y="1088968"/>
            <a:ext cx="9932922" cy="731520"/>
          </a:xfrm>
        </p:spPr>
        <p:txBody>
          <a:bodyPr/>
          <a:lstStyle/>
          <a:p>
            <a:r>
              <a:rPr lang="en-US" dirty="0"/>
              <a:t>Can you please clarify if a firm is with a closed book of business, are expected to report ‘N/A’ for all elements of Transaction Profile?</a:t>
            </a:r>
          </a:p>
        </p:txBody>
      </p:sp>
      <p:sp>
        <p:nvSpPr>
          <p:cNvPr id="6" name="Content Placeholder 9">
            <a:extLst>
              <a:ext uri="{FF2B5EF4-FFF2-40B4-BE49-F238E27FC236}">
                <a16:creationId xmlns:a16="http://schemas.microsoft.com/office/drawing/2014/main" id="{6D6EB343-7ED0-D1A0-A042-77A892B77A66}"/>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E7724330-196A-A1D9-D4C2-B8A1F965B6F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0C3C0EB4-1A52-E891-F7A6-8BA02669E2D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863295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04EE6-D276-CA1F-D7CF-364E0E3B4B15}"/>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D888BC1-C219-B819-E683-EEE2BC0420B8}"/>
              </a:ext>
            </a:extLst>
          </p:cNvPr>
          <p:cNvSpPr>
            <a:spLocks noGrp="1"/>
          </p:cNvSpPr>
          <p:nvPr>
            <p:ph type="body" sz="quarter" idx="10"/>
          </p:nvPr>
        </p:nvSpPr>
        <p:spPr>
          <a:xfrm>
            <a:off x="483285" y="1675984"/>
            <a:ext cx="5144429" cy="3035684"/>
          </a:xfrm>
        </p:spPr>
        <p:txBody>
          <a:bodyPr>
            <a:normAutofit/>
          </a:bodyPr>
          <a:lstStyle/>
          <a:p>
            <a:pPr marL="0" indent="0">
              <a:buNone/>
            </a:pPr>
            <a:r>
              <a:rPr lang="en-US" dirty="0"/>
              <a:t>As per the guidance, “</a:t>
            </a:r>
            <a:r>
              <a:rPr lang="en-IE" dirty="0"/>
              <a:t>How many true positive alerts led to a review of the customer’s risk, CDD or otherwise.”</a:t>
            </a:r>
          </a:p>
        </p:txBody>
      </p:sp>
      <p:sp>
        <p:nvSpPr>
          <p:cNvPr id="8" name="Title 7">
            <a:extLst>
              <a:ext uri="{FF2B5EF4-FFF2-40B4-BE49-F238E27FC236}">
                <a16:creationId xmlns:a16="http://schemas.microsoft.com/office/drawing/2014/main" id="{1119144B-40B9-F6FC-5B81-E843B077DA61}"/>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Alerts</a:t>
            </a:r>
          </a:p>
        </p:txBody>
      </p:sp>
      <p:sp>
        <p:nvSpPr>
          <p:cNvPr id="21" name="Text Placeholder 4">
            <a:extLst>
              <a:ext uri="{FF2B5EF4-FFF2-40B4-BE49-F238E27FC236}">
                <a16:creationId xmlns:a16="http://schemas.microsoft.com/office/drawing/2014/main" id="{2F956DA5-569E-CA49-C4F9-276BDC092B9F}"/>
              </a:ext>
            </a:extLst>
          </p:cNvPr>
          <p:cNvSpPr>
            <a:spLocks noGrp="1"/>
          </p:cNvSpPr>
          <p:nvPr>
            <p:ph type="body" idx="1"/>
          </p:nvPr>
        </p:nvSpPr>
        <p:spPr>
          <a:xfrm>
            <a:off x="483287" y="1088968"/>
            <a:ext cx="5144427" cy="372424"/>
          </a:xfrm>
        </p:spPr>
        <p:txBody>
          <a:bodyPr/>
          <a:lstStyle/>
          <a:p>
            <a:r>
              <a:rPr lang="en-US" dirty="0"/>
              <a:t>Please define “event-driven review”</a:t>
            </a:r>
          </a:p>
        </p:txBody>
      </p:sp>
      <p:sp>
        <p:nvSpPr>
          <p:cNvPr id="6" name="Content Placeholder 9">
            <a:extLst>
              <a:ext uri="{FF2B5EF4-FFF2-40B4-BE49-F238E27FC236}">
                <a16:creationId xmlns:a16="http://schemas.microsoft.com/office/drawing/2014/main" id="{603D2170-C542-84B2-BA2D-2BA8379AB80E}"/>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E3BC97BF-C51E-8367-127E-9B51E8EEF30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Text Placeholder 4">
            <a:extLst>
              <a:ext uri="{FF2B5EF4-FFF2-40B4-BE49-F238E27FC236}">
                <a16:creationId xmlns:a16="http://schemas.microsoft.com/office/drawing/2014/main" id="{FD4D828E-C579-1E4E-1ABA-2DF283D5A3F3}"/>
              </a:ext>
            </a:extLst>
          </p:cNvPr>
          <p:cNvSpPr txBox="1">
            <a:spLocks/>
          </p:cNvSpPr>
          <p:nvPr/>
        </p:nvSpPr>
        <p:spPr>
          <a:xfrm>
            <a:off x="6159677" y="1088968"/>
            <a:ext cx="5144427" cy="103909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For proportions of alerts to total transactions, what counts as “total transactions”?</a:t>
            </a:r>
          </a:p>
        </p:txBody>
      </p:sp>
      <p:sp>
        <p:nvSpPr>
          <p:cNvPr id="7" name="Content Placeholder 9">
            <a:extLst>
              <a:ext uri="{FF2B5EF4-FFF2-40B4-BE49-F238E27FC236}">
                <a16:creationId xmlns:a16="http://schemas.microsoft.com/office/drawing/2014/main" id="{B76D9120-7C54-2310-DCC3-0A08269DCF81}"/>
              </a:ext>
            </a:extLst>
          </p:cNvPr>
          <p:cNvSpPr txBox="1">
            <a:spLocks/>
          </p:cNvSpPr>
          <p:nvPr/>
        </p:nvSpPr>
        <p:spPr>
          <a:xfrm>
            <a:off x="6096000" y="2342650"/>
            <a:ext cx="5144429" cy="3035684"/>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For the purpose of this REQ, transaction inward means gross written premium and a transaction outward means claims/surrenders/withdrawals.</a:t>
            </a:r>
            <a:endParaRPr lang="en-IE" dirty="0"/>
          </a:p>
        </p:txBody>
      </p:sp>
      <p:sp>
        <p:nvSpPr>
          <p:cNvPr id="9" name="BJPseudoFooter">
            <a:extLst>
              <a:ext uri="{FF2B5EF4-FFF2-40B4-BE49-F238E27FC236}">
                <a16:creationId xmlns:a16="http://schemas.microsoft.com/office/drawing/2014/main" id="{4F4B5C50-C74B-7311-8730-C90FE064482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158749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F7417-70BA-7EEC-6B39-D15F70924364}"/>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B2B9F24-B4D2-DD7D-F847-9F754FA1B467}"/>
              </a:ext>
            </a:extLst>
          </p:cNvPr>
          <p:cNvSpPr>
            <a:spLocks noGrp="1"/>
          </p:cNvSpPr>
          <p:nvPr>
            <p:ph type="body" sz="quarter" idx="10"/>
          </p:nvPr>
        </p:nvSpPr>
        <p:spPr>
          <a:xfrm>
            <a:off x="483287" y="4107809"/>
            <a:ext cx="9932922" cy="1902293"/>
          </a:xfrm>
        </p:spPr>
        <p:txBody>
          <a:bodyPr>
            <a:normAutofit/>
          </a:bodyPr>
          <a:lstStyle/>
          <a:p>
            <a:pPr marL="0" indent="0">
              <a:buNone/>
            </a:pPr>
            <a:r>
              <a:rPr lang="en-US" dirty="0"/>
              <a:t>We believe that this monitoring system would fit within the questions asked in the REQ. The questions are standardised across sectors for comparison purposes, so we expect there to be more or less N/A responses based on the complexity of transaction behaviours in a sector. If there are particular questions causing difficulty, please raise a specific example with us and we can provide further guidance.</a:t>
            </a:r>
            <a:endParaRPr lang="en-IE" dirty="0"/>
          </a:p>
        </p:txBody>
      </p:sp>
      <p:sp>
        <p:nvSpPr>
          <p:cNvPr id="8" name="Title 7">
            <a:extLst>
              <a:ext uri="{FF2B5EF4-FFF2-40B4-BE49-F238E27FC236}">
                <a16:creationId xmlns:a16="http://schemas.microsoft.com/office/drawing/2014/main" id="{51E3E87C-C6A1-53C1-9E5C-B18433A0F6DB}"/>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Alerts</a:t>
            </a:r>
          </a:p>
        </p:txBody>
      </p:sp>
      <p:sp>
        <p:nvSpPr>
          <p:cNvPr id="21" name="Text Placeholder 4">
            <a:extLst>
              <a:ext uri="{FF2B5EF4-FFF2-40B4-BE49-F238E27FC236}">
                <a16:creationId xmlns:a16="http://schemas.microsoft.com/office/drawing/2014/main" id="{42A415D7-54AE-B1DE-BB0A-1B30247C62DF}"/>
              </a:ext>
            </a:extLst>
          </p:cNvPr>
          <p:cNvSpPr>
            <a:spLocks noGrp="1"/>
          </p:cNvSpPr>
          <p:nvPr>
            <p:ph type="body" idx="1"/>
          </p:nvPr>
        </p:nvSpPr>
        <p:spPr>
          <a:xfrm>
            <a:off x="483287" y="1088967"/>
            <a:ext cx="9932922" cy="2892189"/>
          </a:xfrm>
        </p:spPr>
        <p:txBody>
          <a:bodyPr/>
          <a:lstStyle/>
          <a:p>
            <a:r>
              <a:rPr lang="en-US" dirty="0"/>
              <a:t>If a firm’s alerts are not configured in this level of detail, what will the CBI expectations be if firms cannot define at that level of detail?</a:t>
            </a:r>
          </a:p>
          <a:p>
            <a:r>
              <a:rPr lang="en-US" dirty="0"/>
              <a:t>Example:  All transactions are monitored and will be reviewed on an exception basis – the expected premium is usually predefined by the contract terms i.e., a customer may take a 15 year, EUR 500 per month policy so if they make a payment of EUR 1,500 this will be checked. Insurance firms’ business is not comparable to other high-level transactional businesses. Once the checks have been made the payment will be accepted or an internal SAR will be submitted.</a:t>
            </a:r>
          </a:p>
        </p:txBody>
      </p:sp>
      <p:sp>
        <p:nvSpPr>
          <p:cNvPr id="6" name="Content Placeholder 9">
            <a:extLst>
              <a:ext uri="{FF2B5EF4-FFF2-40B4-BE49-F238E27FC236}">
                <a16:creationId xmlns:a16="http://schemas.microsoft.com/office/drawing/2014/main" id="{7F9FEE75-A349-964E-D448-686CA04E2CC5}"/>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36016B36-06CB-F172-6337-71C708E8AF8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D5F14987-ADCA-38F9-DD09-7F2B8932106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750384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58508-7621-D5F1-943F-0972444EA21D}"/>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4334521-AD1E-7780-742A-B9543FEE77B5}"/>
              </a:ext>
            </a:extLst>
          </p:cNvPr>
          <p:cNvSpPr>
            <a:spLocks noGrp="1"/>
          </p:cNvSpPr>
          <p:nvPr>
            <p:ph type="body" sz="quarter" idx="10"/>
          </p:nvPr>
        </p:nvSpPr>
        <p:spPr>
          <a:xfrm>
            <a:off x="483287" y="2026768"/>
            <a:ext cx="9932922" cy="3035684"/>
          </a:xfrm>
        </p:spPr>
        <p:txBody>
          <a:bodyPr>
            <a:normAutofit/>
          </a:bodyPr>
          <a:lstStyle/>
          <a:p>
            <a:pPr marL="0" indent="0">
              <a:buNone/>
            </a:pPr>
            <a:r>
              <a:rPr lang="en-US" dirty="0"/>
              <a:t>Transactions rejected refers to transactions which were stopped from completion due to a financial crime alert. This happens with live transaction monitoring. </a:t>
            </a:r>
          </a:p>
          <a:p>
            <a:pPr marL="0" indent="0">
              <a:buNone/>
            </a:pPr>
            <a:r>
              <a:rPr lang="en-US" dirty="0"/>
              <a:t>If your firm's transaction monitoring happens exclusively after the transactions have occurred, then this would be 0 for your firm. </a:t>
            </a:r>
            <a:endParaRPr lang="en-IE" dirty="0"/>
          </a:p>
        </p:txBody>
      </p:sp>
      <p:sp>
        <p:nvSpPr>
          <p:cNvPr id="8" name="Title 7">
            <a:extLst>
              <a:ext uri="{FF2B5EF4-FFF2-40B4-BE49-F238E27FC236}">
                <a16:creationId xmlns:a16="http://schemas.microsoft.com/office/drawing/2014/main" id="{C84B78D4-377C-B45D-EFC9-11AE850E6C4B}"/>
              </a:ext>
            </a:extLst>
          </p:cNvPr>
          <p:cNvSpPr>
            <a:spLocks noGrp="1"/>
          </p:cNvSpPr>
          <p:nvPr>
            <p:ph type="title"/>
          </p:nvPr>
        </p:nvSpPr>
        <p:spPr>
          <a:xfrm>
            <a:off x="483287" y="501952"/>
            <a:ext cx="8072883" cy="372424"/>
          </a:xfrm>
        </p:spPr>
        <p:txBody>
          <a:bodyPr anchor="ctr">
            <a:normAutofit/>
          </a:bodyPr>
          <a:lstStyle/>
          <a:p>
            <a:r>
              <a:rPr lang="en-IE" sz="2000" dirty="0"/>
              <a:t>Questions – Mitigation &amp; Control Alerts and Rejections</a:t>
            </a:r>
          </a:p>
        </p:txBody>
      </p:sp>
      <p:sp>
        <p:nvSpPr>
          <p:cNvPr id="21" name="Text Placeholder 4">
            <a:extLst>
              <a:ext uri="{FF2B5EF4-FFF2-40B4-BE49-F238E27FC236}">
                <a16:creationId xmlns:a16="http://schemas.microsoft.com/office/drawing/2014/main" id="{1252131D-76CF-E0C9-8EEB-45F8F1FC9DCE}"/>
              </a:ext>
            </a:extLst>
          </p:cNvPr>
          <p:cNvSpPr>
            <a:spLocks noGrp="1"/>
          </p:cNvSpPr>
          <p:nvPr>
            <p:ph type="body" idx="1"/>
          </p:nvPr>
        </p:nvSpPr>
        <p:spPr>
          <a:xfrm>
            <a:off x="483287" y="1088968"/>
            <a:ext cx="9932922" cy="723208"/>
          </a:xfrm>
        </p:spPr>
        <p:txBody>
          <a:bodyPr/>
          <a:lstStyle/>
          <a:p>
            <a:r>
              <a:rPr lang="en-US" dirty="0"/>
              <a:t>How many of those transactions were rejected on the grounds of the risk scenario listed – Please define or clarify “rejected” in this context.</a:t>
            </a:r>
          </a:p>
        </p:txBody>
      </p:sp>
      <p:sp>
        <p:nvSpPr>
          <p:cNvPr id="6" name="Content Placeholder 9">
            <a:extLst>
              <a:ext uri="{FF2B5EF4-FFF2-40B4-BE49-F238E27FC236}">
                <a16:creationId xmlns:a16="http://schemas.microsoft.com/office/drawing/2014/main" id="{121D8B58-E0B1-B25A-055A-4DE76B0833F5}"/>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38495DD-30FB-879E-F93D-6C73A541DC5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0F536678-5003-DA6F-4993-2773CDFBA77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584743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2C710-7473-2777-2A05-8D9F2C5E61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1BD72DE-B9E3-8184-FEB2-219D966E7263}"/>
              </a:ext>
            </a:extLst>
          </p:cNvPr>
          <p:cNvSpPr>
            <a:spLocks noGrp="1"/>
          </p:cNvSpPr>
          <p:nvPr>
            <p:ph type="body" sz="quarter" idx="10"/>
          </p:nvPr>
        </p:nvSpPr>
        <p:spPr>
          <a:xfrm>
            <a:off x="483287" y="3518901"/>
            <a:ext cx="9932922" cy="1714385"/>
          </a:xfrm>
        </p:spPr>
        <p:txBody>
          <a:bodyPr>
            <a:normAutofit/>
          </a:bodyPr>
          <a:lstStyle/>
          <a:p>
            <a:pPr marL="0" indent="0">
              <a:buNone/>
            </a:pPr>
            <a:r>
              <a:rPr lang="en-US" dirty="0"/>
              <a:t>The questions concern the source and destination of all funds flow transacted by your customers using your products or services, i.e. entry points (Premiums) and exit points (Claims/Surrenders). In your example you would report UK. </a:t>
            </a:r>
            <a:endParaRPr lang="en-IE" dirty="0"/>
          </a:p>
        </p:txBody>
      </p:sp>
      <p:sp>
        <p:nvSpPr>
          <p:cNvPr id="8" name="Title 7">
            <a:extLst>
              <a:ext uri="{FF2B5EF4-FFF2-40B4-BE49-F238E27FC236}">
                <a16:creationId xmlns:a16="http://schemas.microsoft.com/office/drawing/2014/main" id="{B50D0FDC-BD84-C774-FA68-45913061DFF0}"/>
              </a:ext>
            </a:extLst>
          </p:cNvPr>
          <p:cNvSpPr>
            <a:spLocks noGrp="1"/>
          </p:cNvSpPr>
          <p:nvPr>
            <p:ph type="title"/>
          </p:nvPr>
        </p:nvSpPr>
        <p:spPr>
          <a:xfrm>
            <a:off x="483287" y="501952"/>
            <a:ext cx="8072883" cy="372424"/>
          </a:xfrm>
        </p:spPr>
        <p:txBody>
          <a:bodyPr anchor="ctr">
            <a:normAutofit/>
          </a:bodyPr>
          <a:lstStyle/>
          <a:p>
            <a:r>
              <a:rPr lang="en-IE" sz="2000" dirty="0"/>
              <a:t>Questions – Geography of Funds Flow</a:t>
            </a:r>
          </a:p>
        </p:txBody>
      </p:sp>
      <p:sp>
        <p:nvSpPr>
          <p:cNvPr id="21" name="Text Placeholder 4">
            <a:extLst>
              <a:ext uri="{FF2B5EF4-FFF2-40B4-BE49-F238E27FC236}">
                <a16:creationId xmlns:a16="http://schemas.microsoft.com/office/drawing/2014/main" id="{A8753DB6-0F34-FA5B-1070-0F94208E8816}"/>
              </a:ext>
            </a:extLst>
          </p:cNvPr>
          <p:cNvSpPr>
            <a:spLocks noGrp="1"/>
          </p:cNvSpPr>
          <p:nvPr>
            <p:ph type="body" idx="1"/>
          </p:nvPr>
        </p:nvSpPr>
        <p:spPr>
          <a:xfrm>
            <a:off x="483287" y="1109750"/>
            <a:ext cx="9932922" cy="2173777"/>
          </a:xfrm>
        </p:spPr>
        <p:txBody>
          <a:bodyPr/>
          <a:lstStyle/>
          <a:p>
            <a:r>
              <a:rPr lang="en-US" dirty="0"/>
              <a:t>Overall number of outgoing transactions to each country in the preceding calendar year. </a:t>
            </a:r>
          </a:p>
          <a:p>
            <a:r>
              <a:rPr lang="en-US" dirty="0"/>
              <a:t>Can you please confirm if the information to be reported is where the bank account is located rather than the individual to whom the firm is paying - e.g., if the individual resides in France but the payment is made to a UK bank account, what country is reported?</a:t>
            </a:r>
          </a:p>
        </p:txBody>
      </p:sp>
      <p:sp>
        <p:nvSpPr>
          <p:cNvPr id="6" name="Content Placeholder 9">
            <a:extLst>
              <a:ext uri="{FF2B5EF4-FFF2-40B4-BE49-F238E27FC236}">
                <a16:creationId xmlns:a16="http://schemas.microsoft.com/office/drawing/2014/main" id="{FB7F8D55-F568-39C5-D41F-D18EF961FC9D}"/>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06E024DE-8457-A0BA-AA52-C5E9386A713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7665D6AD-581D-804D-4A9C-AA9051E3237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9240088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F3F2F-509E-4077-C7E8-1EFDDF78F49D}"/>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7D8CB65-B035-CB9C-C893-13395787E460}"/>
              </a:ext>
            </a:extLst>
          </p:cNvPr>
          <p:cNvSpPr>
            <a:spLocks noGrp="1"/>
          </p:cNvSpPr>
          <p:nvPr>
            <p:ph type="body" sz="quarter" idx="10"/>
          </p:nvPr>
        </p:nvSpPr>
        <p:spPr>
          <a:xfrm>
            <a:off x="483287" y="3914436"/>
            <a:ext cx="9932922" cy="1406388"/>
          </a:xfrm>
        </p:spPr>
        <p:txBody>
          <a:bodyPr>
            <a:normAutofit/>
          </a:bodyPr>
          <a:lstStyle/>
          <a:p>
            <a:pPr marL="0" indent="0">
              <a:buNone/>
            </a:pPr>
            <a:r>
              <a:rPr lang="en-US" dirty="0"/>
              <a:t>Yes, both would be considered transaction monitoring rules for the purposes of this REQ.</a:t>
            </a:r>
            <a:endParaRPr lang="en-IE" dirty="0"/>
          </a:p>
        </p:txBody>
      </p:sp>
      <p:sp>
        <p:nvSpPr>
          <p:cNvPr id="8" name="Title 7">
            <a:extLst>
              <a:ext uri="{FF2B5EF4-FFF2-40B4-BE49-F238E27FC236}">
                <a16:creationId xmlns:a16="http://schemas.microsoft.com/office/drawing/2014/main" id="{11181FFE-A926-177E-E740-6867B4B8886D}"/>
              </a:ext>
            </a:extLst>
          </p:cNvPr>
          <p:cNvSpPr>
            <a:spLocks noGrp="1"/>
          </p:cNvSpPr>
          <p:nvPr>
            <p:ph type="title"/>
          </p:nvPr>
        </p:nvSpPr>
        <p:spPr>
          <a:xfrm>
            <a:off x="483287" y="501952"/>
            <a:ext cx="8072883" cy="372424"/>
          </a:xfrm>
        </p:spPr>
        <p:txBody>
          <a:bodyPr anchor="ctr">
            <a:normAutofit/>
          </a:bodyPr>
          <a:lstStyle/>
          <a:p>
            <a:r>
              <a:rPr lang="en-IE" sz="2000" dirty="0"/>
              <a:t>Questions – Transaction Monitoring Tab</a:t>
            </a:r>
          </a:p>
        </p:txBody>
      </p:sp>
      <p:sp>
        <p:nvSpPr>
          <p:cNvPr id="21" name="Text Placeholder 4">
            <a:extLst>
              <a:ext uri="{FF2B5EF4-FFF2-40B4-BE49-F238E27FC236}">
                <a16:creationId xmlns:a16="http://schemas.microsoft.com/office/drawing/2014/main" id="{2D7C41BC-6D0A-5B51-6978-348E03595BE1}"/>
              </a:ext>
            </a:extLst>
          </p:cNvPr>
          <p:cNvSpPr>
            <a:spLocks noGrp="1"/>
          </p:cNvSpPr>
          <p:nvPr>
            <p:ph type="body" idx="1"/>
          </p:nvPr>
        </p:nvSpPr>
        <p:spPr>
          <a:xfrm>
            <a:off x="483287" y="1088968"/>
            <a:ext cx="9932922" cy="2610876"/>
          </a:xfrm>
        </p:spPr>
        <p:txBody>
          <a:bodyPr/>
          <a:lstStyle/>
          <a:p>
            <a:r>
              <a:rPr lang="en-US" dirty="0"/>
              <a:t>Would the below count as Monitoring Rules?</a:t>
            </a:r>
          </a:p>
          <a:p>
            <a:pPr marL="457200" indent="-457200">
              <a:buAutoNum type="arabicPeriod"/>
            </a:pPr>
            <a:r>
              <a:rPr lang="en-US" dirty="0"/>
              <a:t>A firm has a risk assessment check on withdrawal behaviours which would score higher if a customer were to withdraw from a contract early or if the customer were to take multiple withdrawals over a short period of time</a:t>
            </a:r>
          </a:p>
          <a:p>
            <a:pPr marL="457200" indent="-457200">
              <a:buAutoNum type="arabicPeriod"/>
            </a:pPr>
            <a:r>
              <a:rPr lang="en-US" dirty="0"/>
              <a:t>A firm has a tolerance set in their income transaction monitoring which would pull out a transaction for checking if the payment received is 10% more or less than expected</a:t>
            </a:r>
          </a:p>
        </p:txBody>
      </p:sp>
      <p:sp>
        <p:nvSpPr>
          <p:cNvPr id="6" name="Content Placeholder 9">
            <a:extLst>
              <a:ext uri="{FF2B5EF4-FFF2-40B4-BE49-F238E27FC236}">
                <a16:creationId xmlns:a16="http://schemas.microsoft.com/office/drawing/2014/main" id="{CFD10A06-1145-D2E1-9B6D-C51B29FDAC69}"/>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E776B768-67DE-34E0-8C50-AF7025ADBAE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4FD3725-5C1B-849F-3997-CEF659CAB32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649166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B565-D2D7-D8BA-5BB9-462201E65C0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188A48C-12E3-D2D1-DD62-46162A648066}"/>
              </a:ext>
            </a:extLst>
          </p:cNvPr>
          <p:cNvSpPr>
            <a:spLocks noGrp="1"/>
          </p:cNvSpPr>
          <p:nvPr>
            <p:ph type="title"/>
          </p:nvPr>
        </p:nvSpPr>
        <p:spPr/>
        <p:txBody>
          <a:bodyPr/>
          <a:lstStyle/>
          <a:p>
            <a:r>
              <a:rPr lang="en-IE" dirty="0"/>
              <a:t>Questions	</a:t>
            </a:r>
          </a:p>
        </p:txBody>
      </p:sp>
      <p:pic>
        <p:nvPicPr>
          <p:cNvPr id="5" name="Content Placeholder 4" descr="Questions outline">
            <a:extLst>
              <a:ext uri="{FF2B5EF4-FFF2-40B4-BE49-F238E27FC236}">
                <a16:creationId xmlns:a16="http://schemas.microsoft.com/office/drawing/2014/main" id="{EAB02567-A42F-90A1-D1EF-97752608B110}"/>
              </a:ext>
            </a:extLst>
          </p:cNvPr>
          <p:cNvPicPr>
            <a:picLocks noGrp="1" noChangeAspect="1"/>
          </p:cNvPicPr>
          <p:nvPr>
            <p:ph idx="10"/>
          </p:nvPr>
        </p:nvPicPr>
        <p:blipFill>
          <a:blip r:embed="rId4">
            <a:extLst>
              <a:ext uri="{96DAC541-7B7A-43D3-8B79-37D633B846F1}">
                <asvg:svgBlip xmlns:asvg="http://schemas.microsoft.com/office/drawing/2016/SVG/main" r:embed="rId5"/>
              </a:ext>
            </a:extLst>
          </a:blip>
          <a:stretch>
            <a:fillRect/>
          </a:stretch>
        </p:blipFill>
        <p:spPr>
          <a:xfrm>
            <a:off x="3832525" y="1707292"/>
            <a:ext cx="3672145" cy="3672145"/>
          </a:xfrm>
        </p:spPr>
      </p:pic>
      <p:sp>
        <p:nvSpPr>
          <p:cNvPr id="11" name="TextBox 10">
            <a:extLst>
              <a:ext uri="{FF2B5EF4-FFF2-40B4-BE49-F238E27FC236}">
                <a16:creationId xmlns:a16="http://schemas.microsoft.com/office/drawing/2014/main" id="{FD48EEAB-9B53-8F4E-66F6-08CCAE38F08D}"/>
              </a:ext>
            </a:extLst>
          </p:cNvPr>
          <p:cNvSpPr txBox="1"/>
          <p:nvPr/>
        </p:nvSpPr>
        <p:spPr>
          <a:xfrm>
            <a:off x="10414451" y="0"/>
            <a:ext cx="1842091" cy="372423"/>
          </a:xfrm>
          <a:prstGeom prst="rect">
            <a:avLst/>
          </a:prstGeom>
          <a:noFill/>
        </p:spPr>
        <p:txBody>
          <a:bodyPr wrap="square">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D1806E89-B2BD-3681-7604-83E7380B7FA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542432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Questions	</a:t>
            </a:r>
          </a:p>
        </p:txBody>
      </p:sp>
      <p:sp>
        <p:nvSpPr>
          <p:cNvPr id="10" name="Content Placeholder 9"/>
          <p:cNvSpPr>
            <a:spLocks noGrp="1"/>
          </p:cNvSpPr>
          <p:nvPr>
            <p:ph idx="10"/>
          </p:nvPr>
        </p:nvSpPr>
        <p:spPr>
          <a:xfrm>
            <a:off x="483287" y="1291036"/>
            <a:ext cx="9502923" cy="4506617"/>
          </a:xfrm>
        </p:spPr>
        <p:txBody>
          <a:bodyPr/>
          <a:lstStyle/>
          <a:p>
            <a:r>
              <a:rPr lang="en-US" dirty="0"/>
              <a:t>Step One: 	Refer to guidance document available on our website:</a:t>
            </a:r>
          </a:p>
          <a:p>
            <a:pPr marL="0" indent="0">
              <a:buNone/>
            </a:pPr>
            <a:r>
              <a:rPr lang="en-US" dirty="0">
                <a:solidFill>
                  <a:schemeClr val="accent2"/>
                </a:solidFill>
                <a:hlinkClick r:id="rId4">
                  <a:extLst>
                    <a:ext uri="{A12FA001-AC4F-418D-AE19-62706E023703}">
                      <ahyp:hlinkClr xmlns:ahyp="http://schemas.microsoft.com/office/drawing/2018/hyperlinkcolor" val="tx"/>
                    </a:ext>
                  </a:extLst>
                </a:hlinkClick>
              </a:rPr>
              <a:t>https://www.centralbank.ie/regulation/anti-money-laundering-and-countering-the-financing-of-terrorism/sector-specific-ml-tf-risk-evaluation-questionnaire</a:t>
            </a:r>
            <a:endParaRPr lang="en-US" dirty="0">
              <a:solidFill>
                <a:schemeClr val="accent2"/>
              </a:solidFill>
            </a:endParaRPr>
          </a:p>
          <a:p>
            <a:pPr marL="0" indent="0">
              <a:buNone/>
            </a:pPr>
            <a:endParaRPr lang="en-US" dirty="0"/>
          </a:p>
          <a:p>
            <a:r>
              <a:rPr lang="en-US" dirty="0"/>
              <a:t>Step Two: 	Refer to Q&amp;A document which will be on our website in the coming weeks</a:t>
            </a:r>
          </a:p>
          <a:p>
            <a:endParaRPr lang="en-US" dirty="0"/>
          </a:p>
          <a:p>
            <a:r>
              <a:rPr lang="en-US" dirty="0"/>
              <a:t>Step Three: 	</a:t>
            </a:r>
            <a:r>
              <a:rPr lang="en-IE" dirty="0"/>
              <a:t>Email to: </a:t>
            </a:r>
            <a:r>
              <a:rPr lang="en-IE" dirty="0">
                <a:solidFill>
                  <a:schemeClr val="accent2"/>
                </a:solidFill>
              </a:rPr>
              <a:t>AML_Analytics@centralbank.ie </a:t>
            </a:r>
            <a:endParaRPr lang="en-US" dirty="0">
              <a:solidFill>
                <a:schemeClr val="accent2"/>
              </a:solidFill>
            </a:endParaRPr>
          </a:p>
        </p:txBody>
      </p:sp>
      <p:sp>
        <p:nvSpPr>
          <p:cNvPr id="3" name="TextBox 2">
            <a:extLst>
              <a:ext uri="{FF2B5EF4-FFF2-40B4-BE49-F238E27FC236}">
                <a16:creationId xmlns:a16="http://schemas.microsoft.com/office/drawing/2014/main" id="{00828291-7B2B-E72D-02A2-626D6D205F3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DFDFB23-B3F9-5987-0C10-F9895288129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9277800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5F8A-76BD-0047-67BA-2363A68CD9C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5C1393-0EFF-A5D4-40B7-6A05F0D33A8C}"/>
              </a:ext>
            </a:extLst>
          </p:cNvPr>
          <p:cNvSpPr>
            <a:spLocks noGrp="1"/>
          </p:cNvSpPr>
          <p:nvPr>
            <p:ph idx="10"/>
          </p:nvPr>
        </p:nvSpPr>
        <p:spPr>
          <a:xfrm>
            <a:off x="1344538" y="2966004"/>
            <a:ext cx="9502923" cy="925991"/>
          </a:xfrm>
        </p:spPr>
        <p:txBody>
          <a:bodyPr/>
          <a:lstStyle/>
          <a:p>
            <a:pPr marL="0" indent="0" algn="ctr">
              <a:buNone/>
            </a:pPr>
            <a:r>
              <a:rPr lang="en-IE" sz="4800" dirty="0"/>
              <a:t>Thank you for your attention</a:t>
            </a:r>
            <a:endParaRPr lang="en-US" sz="4800" dirty="0"/>
          </a:p>
          <a:p>
            <a:endParaRPr lang="en-US" dirty="0"/>
          </a:p>
        </p:txBody>
      </p:sp>
      <p:sp>
        <p:nvSpPr>
          <p:cNvPr id="3" name="TextBox 2">
            <a:extLst>
              <a:ext uri="{FF2B5EF4-FFF2-40B4-BE49-F238E27FC236}">
                <a16:creationId xmlns:a16="http://schemas.microsoft.com/office/drawing/2014/main" id="{0EC183DC-362D-F33B-6E54-F9DF26D6847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0C70E51-30FE-8EB0-65C0-C4B7B891FDE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0928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a:t>Slido</a:t>
            </a:r>
            <a:endParaRPr lang="en-IE" dirty="0"/>
          </a:p>
        </p:txBody>
      </p:sp>
      <p:sp>
        <p:nvSpPr>
          <p:cNvPr id="10" name="Content Placeholder 6"/>
          <p:cNvSpPr txBox="1">
            <a:spLocks/>
          </p:cNvSpPr>
          <p:nvPr/>
        </p:nvSpPr>
        <p:spPr>
          <a:xfrm>
            <a:off x="483287" y="1093477"/>
            <a:ext cx="5642712" cy="4863978"/>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Open until 3pm today</a:t>
            </a:r>
          </a:p>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endParaRPr lang="en-IE" sz="2000" kern="0" dirty="0">
              <a:solidFill>
                <a:prstClr val="white"/>
              </a:solidFill>
              <a:latin typeface="Lato"/>
            </a:endParaRPr>
          </a:p>
          <a:p>
            <a:pPr marL="0" marR="0" lvl="0" indent="0"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None/>
              <a:tabLst/>
              <a:defRPr/>
            </a:pPr>
            <a:endParaRPr kumimoji="0" lang="en-IE" sz="1524" b="0" i="0" u="none" strike="noStrike" kern="0" cap="none" spc="0" normalizeH="0" baseline="0" noProof="0" dirty="0">
              <a:ln>
                <a:noFill/>
              </a:ln>
              <a:solidFill>
                <a:prstClr val="white"/>
              </a:solidFill>
              <a:effectLst/>
              <a:uLnTx/>
              <a:uFillTx/>
              <a:latin typeface="Lato"/>
              <a:ea typeface="+mn-ea"/>
              <a:cs typeface="+mn-cs"/>
            </a:endParaRPr>
          </a:p>
        </p:txBody>
      </p:sp>
      <p:sp>
        <p:nvSpPr>
          <p:cNvPr id="7" name="Content Placeholder 6">
            <a:extLst>
              <a:ext uri="{FF2B5EF4-FFF2-40B4-BE49-F238E27FC236}">
                <a16:creationId xmlns:a16="http://schemas.microsoft.com/office/drawing/2014/main" id="{4AAAD158-8A61-8DDA-53F7-AA38A27D2EF7}"/>
              </a:ext>
            </a:extLst>
          </p:cNvPr>
          <p:cNvSpPr txBox="1">
            <a:spLocks/>
          </p:cNvSpPr>
          <p:nvPr/>
        </p:nvSpPr>
        <p:spPr>
          <a:xfrm>
            <a:off x="5121979" y="1093477"/>
            <a:ext cx="6313998" cy="4041853"/>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Q&amp;A will be published on our website</a:t>
            </a:r>
          </a:p>
        </p:txBody>
      </p:sp>
      <p:sp>
        <p:nvSpPr>
          <p:cNvPr id="3" name="TextBox 2">
            <a:extLst>
              <a:ext uri="{FF2B5EF4-FFF2-40B4-BE49-F238E27FC236}">
                <a16:creationId xmlns:a16="http://schemas.microsoft.com/office/drawing/2014/main" id="{510BE17F-4B44-7EEF-6E26-BEC4390CDB91}"/>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4" name="Picture 3">
            <a:extLst>
              <a:ext uri="{FF2B5EF4-FFF2-40B4-BE49-F238E27FC236}">
                <a16:creationId xmlns:a16="http://schemas.microsoft.com/office/drawing/2014/main" id="{897A1042-B719-59FE-7AF0-11357DE6105B}"/>
              </a:ext>
            </a:extLst>
          </p:cNvPr>
          <p:cNvPicPr>
            <a:picLocks noChangeAspect="1"/>
          </p:cNvPicPr>
          <p:nvPr/>
        </p:nvPicPr>
        <p:blipFill>
          <a:blip r:embed="rId4"/>
          <a:stretch>
            <a:fillRect/>
          </a:stretch>
        </p:blipFill>
        <p:spPr>
          <a:xfrm>
            <a:off x="6496638" y="1971060"/>
            <a:ext cx="4119064" cy="4119064"/>
          </a:xfrm>
          <a:prstGeom prst="rect">
            <a:avLst/>
          </a:prstGeom>
        </p:spPr>
      </p:pic>
      <p:sp>
        <p:nvSpPr>
          <p:cNvPr id="8" name="TextBox 7">
            <a:extLst>
              <a:ext uri="{FF2B5EF4-FFF2-40B4-BE49-F238E27FC236}">
                <a16:creationId xmlns:a16="http://schemas.microsoft.com/office/drawing/2014/main" id="{4681E2AB-8CAF-BBA5-5B45-8FC6E59C7D96}"/>
              </a:ext>
            </a:extLst>
          </p:cNvPr>
          <p:cNvSpPr txBox="1"/>
          <p:nvPr/>
        </p:nvSpPr>
        <p:spPr>
          <a:xfrm>
            <a:off x="483287" y="2229810"/>
            <a:ext cx="5642712" cy="2279085"/>
          </a:xfrm>
          <a:prstGeom prst="rect">
            <a:avLst/>
          </a:prstGeom>
          <a:noFill/>
        </p:spPr>
        <p:txBody>
          <a:bodyPr wrap="square" rtlCol="0">
            <a:spAutoFit/>
          </a:bodyPr>
          <a:lstStyle/>
          <a:p>
            <a:pPr lvl="0">
              <a:lnSpc>
                <a:spcPct val="150000"/>
              </a:lnSpc>
              <a:buClr>
                <a:srgbClr val="5EC5C2"/>
              </a:buClr>
              <a:defRPr/>
            </a:pPr>
            <a:r>
              <a:rPr lang="en-IE" sz="4000" b="1" kern="0" dirty="0">
                <a:solidFill>
                  <a:prstClr val="white"/>
                </a:solidFill>
              </a:rPr>
              <a:t>Join at slido.com - #REQ</a:t>
            </a:r>
          </a:p>
          <a:p>
            <a:pPr marL="181423" lvl="0" indent="-181423">
              <a:lnSpc>
                <a:spcPct val="150000"/>
              </a:lnSpc>
              <a:buClr>
                <a:srgbClr val="5EC5C2"/>
              </a:buClr>
              <a:buFont typeface="Wingdings" panose="05000000000000000000" pitchFamily="2" charset="2"/>
              <a:buChar char=""/>
              <a:defRPr/>
            </a:pPr>
            <a:endParaRPr lang="en-IE" sz="2000" b="1" kern="0" dirty="0">
              <a:solidFill>
                <a:prstClr val="white"/>
              </a:solidFill>
            </a:endParaRPr>
          </a:p>
          <a:p>
            <a:pPr lvl="0">
              <a:lnSpc>
                <a:spcPct val="150000"/>
              </a:lnSpc>
              <a:buClr>
                <a:srgbClr val="5EC5C2"/>
              </a:buClr>
              <a:defRPr/>
            </a:pPr>
            <a:r>
              <a:rPr lang="en-IE" sz="4000" b="1" kern="0" dirty="0">
                <a:solidFill>
                  <a:prstClr val="white"/>
                </a:solidFill>
              </a:rPr>
              <a:t>or scan QR code</a:t>
            </a:r>
          </a:p>
        </p:txBody>
      </p:sp>
      <p:sp>
        <p:nvSpPr>
          <p:cNvPr id="9" name="BJPseudoFooter">
            <a:extLst>
              <a:ext uri="{FF2B5EF4-FFF2-40B4-BE49-F238E27FC236}">
                <a16:creationId xmlns:a16="http://schemas.microsoft.com/office/drawing/2014/main" id="{3F3E454B-0159-0924-0303-856E25B71C2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48220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D671B-7EDC-518B-A02C-694549B2171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9F556A2-78DF-FB63-E4C0-FB721BA3D34E}"/>
              </a:ext>
            </a:extLst>
          </p:cNvPr>
          <p:cNvSpPr>
            <a:spLocks noGrp="1"/>
          </p:cNvSpPr>
          <p:nvPr>
            <p:ph type="title"/>
          </p:nvPr>
        </p:nvSpPr>
        <p:spPr/>
        <p:txBody>
          <a:bodyPr/>
          <a:lstStyle/>
          <a:p>
            <a:r>
              <a:rPr lang="en-IE" dirty="0"/>
              <a:t>Frequently Asked Questions</a:t>
            </a:r>
          </a:p>
        </p:txBody>
      </p:sp>
      <p:sp>
        <p:nvSpPr>
          <p:cNvPr id="3" name="TextBox 2">
            <a:extLst>
              <a:ext uri="{FF2B5EF4-FFF2-40B4-BE49-F238E27FC236}">
                <a16:creationId xmlns:a16="http://schemas.microsoft.com/office/drawing/2014/main" id="{1AD2F800-1521-C0C8-E7B2-8726D4A5EC43}"/>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graphicFrame>
        <p:nvGraphicFramePr>
          <p:cNvPr id="9" name="Diagram 8">
            <a:extLst>
              <a:ext uri="{FF2B5EF4-FFF2-40B4-BE49-F238E27FC236}">
                <a16:creationId xmlns:a16="http://schemas.microsoft.com/office/drawing/2014/main" id="{E5E1F4A3-EC40-F8C0-E894-9AE0F0455A5B}"/>
              </a:ext>
            </a:extLst>
          </p:cNvPr>
          <p:cNvGraphicFramePr/>
          <p:nvPr>
            <p:extLst>
              <p:ext uri="{D42A27DB-BD31-4B8C-83A1-F6EECF244321}">
                <p14:modId xmlns:p14="http://schemas.microsoft.com/office/powerpoint/2010/main" val="2358480872"/>
              </p:ext>
            </p:extLst>
          </p:nvPr>
        </p:nvGraphicFramePr>
        <p:xfrm>
          <a:off x="2486790" y="1191491"/>
          <a:ext cx="7929419" cy="50569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BJPseudoFooter">
            <a:extLst>
              <a:ext uri="{FF2B5EF4-FFF2-40B4-BE49-F238E27FC236}">
                <a16:creationId xmlns:a16="http://schemas.microsoft.com/office/drawing/2014/main" id="{A507A18A-553F-7093-13F6-A036FE2992E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0209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Guidance notes</a:t>
            </a:r>
          </a:p>
        </p:txBody>
      </p:sp>
      <p:sp>
        <p:nvSpPr>
          <p:cNvPr id="6" name="Text Placeholder 5"/>
          <p:cNvSpPr>
            <a:spLocks noGrp="1"/>
          </p:cNvSpPr>
          <p:nvPr>
            <p:ph type="body" sz="quarter" idx="10"/>
          </p:nvPr>
        </p:nvSpPr>
        <p:spPr>
          <a:xfrm>
            <a:off x="483289" y="1291036"/>
            <a:ext cx="7483075" cy="4506617"/>
          </a:xfrm>
        </p:spPr>
        <p:txBody>
          <a:bodyPr/>
          <a:lstStyle/>
          <a:p>
            <a:r>
              <a:rPr lang="en-US" dirty="0"/>
              <a:t>REQ should not be completed without first reviewing this guidance</a:t>
            </a:r>
          </a:p>
          <a:p>
            <a:endParaRPr lang="en-US" dirty="0"/>
          </a:p>
          <a:p>
            <a:r>
              <a:rPr lang="en-US" dirty="0"/>
              <a:t>All values should be entered in Euro unit value.</a:t>
            </a:r>
          </a:p>
          <a:p>
            <a:endParaRPr lang="en-US" dirty="0"/>
          </a:p>
          <a:p>
            <a:r>
              <a:rPr lang="en-US" dirty="0"/>
              <a:t>All questions are mandatory.</a:t>
            </a:r>
          </a:p>
          <a:p>
            <a:pPr marL="0" indent="0">
              <a:buNone/>
            </a:pPr>
            <a:endParaRPr lang="en-US" dirty="0"/>
          </a:p>
          <a:p>
            <a:r>
              <a:rPr lang="en-US" dirty="0"/>
              <a:t>Transaction data based on customer risk ratings can use the ratings as at the reference date, even if customer risk rating has changed during the year.</a:t>
            </a:r>
          </a:p>
          <a:p>
            <a:pPr marL="0" indent="0">
              <a:buNone/>
            </a:pPr>
            <a:endParaRPr lang="en-US" dirty="0"/>
          </a:p>
          <a:p>
            <a:pPr marL="0" indent="0">
              <a:buNone/>
            </a:pPr>
            <a:endParaRPr lang="en-IE" dirty="0"/>
          </a:p>
        </p:txBody>
      </p:sp>
      <p:sp>
        <p:nvSpPr>
          <p:cNvPr id="2" name="TextBox 1">
            <a:extLst>
              <a:ext uri="{FF2B5EF4-FFF2-40B4-BE49-F238E27FC236}">
                <a16:creationId xmlns:a16="http://schemas.microsoft.com/office/drawing/2014/main" id="{855C27BA-522B-6DF9-6881-2A037FC13AA9}"/>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10" name="Picture 9">
            <a:extLst>
              <a:ext uri="{FF2B5EF4-FFF2-40B4-BE49-F238E27FC236}">
                <a16:creationId xmlns:a16="http://schemas.microsoft.com/office/drawing/2014/main" id="{1550C33A-1A25-32F1-F235-C2673665F798}"/>
              </a:ext>
            </a:extLst>
          </p:cNvPr>
          <p:cNvPicPr>
            <a:picLocks noChangeAspect="1"/>
          </p:cNvPicPr>
          <p:nvPr/>
        </p:nvPicPr>
        <p:blipFill>
          <a:blip r:embed="rId4"/>
          <a:stretch>
            <a:fillRect/>
          </a:stretch>
        </p:blipFill>
        <p:spPr>
          <a:xfrm>
            <a:off x="8725919" y="1350139"/>
            <a:ext cx="2982793" cy="4216825"/>
          </a:xfrm>
          <a:prstGeom prst="rect">
            <a:avLst/>
          </a:prstGeom>
          <a:effectLst>
            <a:outerShdw blurRad="685800" dist="50800" dir="2820000" sx="95000" sy="95000" algn="ctr" rotWithShape="0">
              <a:schemeClr val="bg1">
                <a:alpha val="43000"/>
              </a:schemeClr>
            </a:outerShdw>
          </a:effectLst>
        </p:spPr>
      </p:pic>
      <p:sp>
        <p:nvSpPr>
          <p:cNvPr id="7" name="BJPseudoFooter">
            <a:extLst>
              <a:ext uri="{FF2B5EF4-FFF2-40B4-BE49-F238E27FC236}">
                <a16:creationId xmlns:a16="http://schemas.microsoft.com/office/drawing/2014/main" id="{AACBEA7A-C447-77DD-4E25-8BE9FA4FB8B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204443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heme/theme1.xml><?xml version="1.0" encoding="utf-8"?>
<a:theme xmlns:a="http://schemas.openxmlformats.org/drawingml/2006/main" name="Covers">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D38A887C-B706-4D8B-BE3A-1D81BAEFDF07}"/>
    </a:ext>
  </a:extLst>
</a:theme>
</file>

<file path=ppt/theme/theme2.xml><?xml version="1.0" encoding="utf-8"?>
<a:theme xmlns:a="http://schemas.openxmlformats.org/drawingml/2006/main" name="Text Slide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CE93A65D-2120-4C23-A8A2-A05484C0BAF5}"/>
    </a:ext>
  </a:extLst>
</a:theme>
</file>

<file path=ppt/theme/theme3.xml><?xml version="1.0" encoding="utf-8"?>
<a:theme xmlns:a="http://schemas.openxmlformats.org/drawingml/2006/main" name="Text Layout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A6E949D1-891E-4C00-872A-BCFF95AF45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a586b747-2a7c-4f57-bcd1-e81df5c8c005" origin="userSelected">
  <element uid="id_classification_nonbusiness" value=""/>
  <element uid="28c775dd-3fa7-40f2-8368-0e7fa48abc25" value=""/>
</sisl>
</file>

<file path=customXml/itemProps1.xml><?xml version="1.0" encoding="utf-8"?>
<ds:datastoreItem xmlns:ds="http://schemas.openxmlformats.org/officeDocument/2006/customXml" ds:itemID="{A96F6644-A550-4F38-AF27-1A470A516258}">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A_Simple Dark PowerPoint</Template>
  <TotalTime>11671</TotalTime>
  <Words>7461</Words>
  <Application>Microsoft Office PowerPoint</Application>
  <PresentationFormat>Widescreen</PresentationFormat>
  <Paragraphs>879</Paragraphs>
  <Slides>68</Slides>
  <Notes>68</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68</vt:i4>
      </vt:variant>
    </vt:vector>
  </HeadingPairs>
  <TitlesOfParts>
    <vt:vector size="78" baseType="lpstr">
      <vt:lpstr>Arial</vt:lpstr>
      <vt:lpstr>Calibri</vt:lpstr>
      <vt:lpstr>Courier New</vt:lpstr>
      <vt:lpstr>Lato</vt:lpstr>
      <vt:lpstr>Lato Black</vt:lpstr>
      <vt:lpstr>Times New Roman</vt:lpstr>
      <vt:lpstr>Wingdings</vt:lpstr>
      <vt:lpstr>Covers</vt:lpstr>
      <vt:lpstr>Text Slides (Navy)</vt:lpstr>
      <vt:lpstr>Text Layouts (Navy)</vt:lpstr>
      <vt:lpstr>PowerPoint Presentation</vt:lpstr>
      <vt:lpstr>Agenda</vt:lpstr>
      <vt:lpstr>Uses of REQ Data </vt:lpstr>
      <vt:lpstr>Uses of REQ Data </vt:lpstr>
      <vt:lpstr>Uses of REQ Data </vt:lpstr>
      <vt:lpstr>Timeframe</vt:lpstr>
      <vt:lpstr>Slido</vt:lpstr>
      <vt:lpstr>Frequently Asked Questions</vt:lpstr>
      <vt:lpstr>Guidance notes</vt:lpstr>
      <vt:lpstr>Guidance change – 8.8 Politically Exposed Person</vt:lpstr>
      <vt:lpstr>Guidance change – 8.3.1/8.3.2 </vt:lpstr>
      <vt:lpstr>Multiple institutions regulated by the Central Bank</vt:lpstr>
      <vt:lpstr>Irish Data Only</vt:lpstr>
      <vt:lpstr>Sections 8.2.2 International Presence and 8.4.16 Group Wide AML/CFT Framework</vt:lpstr>
      <vt:lpstr>Sections 8.2.2 and 8.4.16 to be aggregated for all EEA business for EEA Group Parents and Stand alone entities</vt:lpstr>
      <vt:lpstr>External UAT </vt:lpstr>
      <vt:lpstr>External UAT</vt:lpstr>
      <vt:lpstr>Portal</vt:lpstr>
      <vt:lpstr>Portal – Sign off</vt:lpstr>
      <vt:lpstr>PowerPoint Presentation</vt:lpstr>
      <vt:lpstr>Overview of XSD and XML</vt:lpstr>
      <vt:lpstr>Overview of XSD and XML</vt:lpstr>
      <vt:lpstr>The XSD Schema</vt:lpstr>
      <vt:lpstr>The XSD Schema</vt:lpstr>
      <vt:lpstr>XSD – Understanding Table Structure A</vt:lpstr>
      <vt:lpstr>XSD – Understanding Table Structure B</vt:lpstr>
      <vt:lpstr>XML Submission File</vt:lpstr>
      <vt:lpstr>XML Submission File – Samples on website</vt:lpstr>
      <vt:lpstr>XML - Table Structure A Example</vt:lpstr>
      <vt:lpstr>XML - Table Structure B Example</vt:lpstr>
      <vt:lpstr>Summary Table Structure A vs Table Structure B </vt:lpstr>
      <vt:lpstr>Known Technical Issues</vt:lpstr>
      <vt:lpstr>Known Technical Issue – CDD list to be updated</vt:lpstr>
      <vt:lpstr>Known Technical Limits – that can be increased</vt:lpstr>
      <vt:lpstr>PowerPoint Presentation</vt:lpstr>
      <vt:lpstr>4 Common Errors</vt:lpstr>
      <vt:lpstr>Common Error 1 - Questions that are not applicable</vt:lpstr>
      <vt:lpstr>Common Error 2 - XML Wrapper</vt:lpstr>
      <vt:lpstr>Common Error 3 - Table Order</vt:lpstr>
      <vt:lpstr>Common Error 4 - Pre-defined entity references:</vt:lpstr>
      <vt:lpstr>4 Important Rules</vt:lpstr>
      <vt:lpstr>Rule 1: No duplicate tags allowed in Table Structure B</vt:lpstr>
      <vt:lpstr>Rule 2: Make sure the correct variable names are reported for the corresponding tags in Table Structure B as per the guidance</vt:lpstr>
      <vt:lpstr>Rule 3: Duplicate values are not allowed in Table Structure A </vt:lpstr>
      <vt:lpstr>Rule 4: Make sure to use explicit closing tags. Self closing tags are not allowed (ie /&gt; is not allowed)</vt:lpstr>
      <vt:lpstr>Technical Readiness Checklist</vt:lpstr>
      <vt:lpstr>PowerPoint Presentation</vt:lpstr>
      <vt:lpstr>PowerPoint Presentation</vt:lpstr>
      <vt:lpstr>Questions – International Presence</vt:lpstr>
      <vt:lpstr>Questions – International Presence</vt:lpstr>
      <vt:lpstr>Questions – Inherent Risk Customers</vt:lpstr>
      <vt:lpstr>Questions – Inherent Risk Products and Services</vt:lpstr>
      <vt:lpstr>Questions – Inherent Risk Products and Services</vt:lpstr>
      <vt:lpstr>Questions – Inherent Risk Distribution Channels</vt:lpstr>
      <vt:lpstr>Questions – Inherent Risk Remote Onboarding</vt:lpstr>
      <vt:lpstr>Questions – Mitigation &amp; Control Outsourcing</vt:lpstr>
      <vt:lpstr>Questions – Mitigation &amp; Control CDD</vt:lpstr>
      <vt:lpstr>Questions – Mitigation &amp; Control CDD</vt:lpstr>
      <vt:lpstr>Questions – Mitigation &amp; Control Transaction Monitoring</vt:lpstr>
      <vt:lpstr>Questions – Mitigation &amp; Control Transaction Monitoring</vt:lpstr>
      <vt:lpstr>Questions – Mitigation &amp; Control Alerts</vt:lpstr>
      <vt:lpstr>Questions – Mitigation &amp; Control Alerts</vt:lpstr>
      <vt:lpstr>Questions – Mitigation &amp; Control Alerts and Rejections</vt:lpstr>
      <vt:lpstr>Questions – Geography of Funds Flow</vt:lpstr>
      <vt:lpstr>Questions – Transaction Monitoring Tab</vt:lpstr>
      <vt:lpstr>Questions </vt:lpstr>
      <vt:lpstr>Questions </vt:lpstr>
      <vt:lpstr>PowerPoint Presentation</vt:lpstr>
    </vt:vector>
  </TitlesOfParts>
  <Company>Central Bank of Ireland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O'Malley, Niamh</dc:creator>
  <cp:keywords>Unrestricted</cp:keywords>
  <cp:lastModifiedBy>O'Malley, Niamh</cp:lastModifiedBy>
  <cp:revision>265</cp:revision>
  <cp:lastPrinted>2025-10-09T12:05:21Z</cp:lastPrinted>
  <dcterms:created xsi:type="dcterms:W3CDTF">2025-08-05T10:39:36Z</dcterms:created>
  <dcterms:modified xsi:type="dcterms:W3CDTF">2026-04-16T15:50:00Z</dcterms:modified>
  <cp:category>Unrestricted</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3bc98b0b-477d-4aaa-b62e-c93f9eb032c0</vt:lpwstr>
  </property>
  <property fmtid="{D5CDD505-2E9C-101B-9397-08002B2CF9AE}" pid="3" name="bjClsUserRVM">
    <vt:lpwstr>[]</vt:lpwstr>
  </property>
  <property fmtid="{D5CDD505-2E9C-101B-9397-08002B2CF9AE}" pid="4" name="bjSaver">
    <vt:lpwstr>zbTcYNpGx9hce4Myr0oYPYBAMJCDG5jg</vt:lpwstr>
  </property>
  <property fmtid="{D5CDD505-2E9C-101B-9397-08002B2CF9AE}" pid="5" name="bjDocumentSecurityLabel">
    <vt:lpwstr>Unrestricted</vt:lpwstr>
  </property>
  <property fmtid="{D5CDD505-2E9C-101B-9397-08002B2CF9AE}" pid="6" name="bjSlideMasterFooterText">
    <vt:lpwstr> </vt:lpwstr>
  </property>
  <property fmtid="{D5CDD505-2E9C-101B-9397-08002B2CF9AE}" pid="7" name="bjpmDocIH">
    <vt:lpwstr>pXXuTEFOfX+yijmK/I55Zwg1YJEuZBpZ</vt:lpwstr>
  </property>
  <property fmtid="{D5CDD505-2E9C-101B-9397-08002B2CF9AE}" pid="8" name="bjDocumentLabelXML">
    <vt:lpwstr>&lt;?xml version="1.0" encoding="us-ascii"?&gt;&lt;sisl xmlns:xsi="http://www.w3.org/2001/XMLSchema-instance" xmlns:xsd="http://www.w3.org/2001/XMLSchema" sislVersion="0" policy="a586b747-2a7c-4f57-bcd1-e81df5c8c005" origin="userSelected" xmlns="http://www.boldonj</vt:lpwstr>
  </property>
  <property fmtid="{D5CDD505-2E9C-101B-9397-08002B2CF9AE}" pid="9" name="bjDocumentLabelXML-0">
    <vt:lpwstr>ames.com/2008/01/sie/internal/label"&gt;&lt;element uid="id_classification_nonbusiness" value="" /&gt;&lt;element uid="28c775dd-3fa7-40f2-8368-0e7fa48abc25" value="" /&gt;&lt;/sisl&gt;</vt:lpwstr>
  </property>
</Properties>
</file>