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0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1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2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3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4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5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6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7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8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9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20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21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22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23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24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5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26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27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28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29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30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3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32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33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34.xml" ContentType="application/vnd.openxmlformats-officedocument.presentationml.notesSlide+xml"/>
  <Override PartName="/ppt/tags/tag69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40"/>
  </p:notesMasterIdLst>
  <p:handoutMasterIdLst>
    <p:handoutMasterId r:id="rId41"/>
  </p:handoutMasterIdLst>
  <p:sldIdLst>
    <p:sldId id="266" r:id="rId6"/>
    <p:sldId id="291" r:id="rId7"/>
    <p:sldId id="317" r:id="rId8"/>
    <p:sldId id="318" r:id="rId9"/>
    <p:sldId id="319" r:id="rId10"/>
    <p:sldId id="320" r:id="rId11"/>
    <p:sldId id="323" r:id="rId12"/>
    <p:sldId id="322" r:id="rId13"/>
    <p:sldId id="316" r:id="rId14"/>
    <p:sldId id="324" r:id="rId15"/>
    <p:sldId id="321" r:id="rId16"/>
    <p:sldId id="341" r:id="rId17"/>
    <p:sldId id="349" r:id="rId18"/>
    <p:sldId id="342" r:id="rId19"/>
    <p:sldId id="313" r:id="rId20"/>
    <p:sldId id="328" r:id="rId21"/>
    <p:sldId id="336" r:id="rId22"/>
    <p:sldId id="344" r:id="rId23"/>
    <p:sldId id="346" r:id="rId24"/>
    <p:sldId id="347" r:id="rId25"/>
    <p:sldId id="356" r:id="rId26"/>
    <p:sldId id="338" r:id="rId27"/>
    <p:sldId id="326" r:id="rId28"/>
    <p:sldId id="312" r:id="rId29"/>
    <p:sldId id="351" r:id="rId30"/>
    <p:sldId id="353" r:id="rId31"/>
    <p:sldId id="355" r:id="rId32"/>
    <p:sldId id="340" r:id="rId33"/>
    <p:sldId id="339" r:id="rId34"/>
    <p:sldId id="329" r:id="rId35"/>
    <p:sldId id="331" r:id="rId36"/>
    <p:sldId id="332" r:id="rId37"/>
    <p:sldId id="330" r:id="rId38"/>
    <p:sldId id="333" r:id="rId39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8968AA5-CB13-2421-3D47-94120F29090B}" name="Murphy, Helen" initials="HM" userId="S::hemurphy@centralbank.ie::fde4135c-0e64-42a9-99e7-cfb3ea8b321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urphy, Helen" initials="MH" lastIdx="2" clrIdx="0">
    <p:extLst>
      <p:ext uri="{19B8F6BF-5375-455C-9EA6-DF929625EA0E}">
        <p15:presenceInfo xmlns:p15="http://schemas.microsoft.com/office/powerpoint/2012/main" userId="S-1-5-21-1998871454-676034023-922709458-284558" providerId="AD"/>
      </p:ext>
    </p:extLst>
  </p:cmAuthor>
  <p:cmAuthor id="2" name="Higgins, John (Contractor)" initials="HJ(" lastIdx="1" clrIdx="1">
    <p:extLst>
      <p:ext uri="{19B8F6BF-5375-455C-9EA6-DF929625EA0E}">
        <p15:presenceInfo xmlns:p15="http://schemas.microsoft.com/office/powerpoint/2012/main" userId="S-1-5-21-1998871454-676034023-922709458-662316" providerId="AD"/>
      </p:ext>
    </p:extLst>
  </p:cmAuthor>
  <p:cmAuthor id="3" name="Aoife Langford" initials="AL" lastIdx="12" clrIdx="2">
    <p:extLst>
      <p:ext uri="{19B8F6BF-5375-455C-9EA6-DF929625EA0E}">
        <p15:presenceInfo xmlns:p15="http://schemas.microsoft.com/office/powerpoint/2012/main" userId="Aoife Langfor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447" autoAdjust="0"/>
  </p:normalViewPr>
  <p:slideViewPr>
    <p:cSldViewPr snapToGrid="0">
      <p:cViewPr varScale="1">
        <p:scale>
          <a:sx n="51" d="100"/>
          <a:sy n="51" d="100"/>
        </p:scale>
        <p:origin x="125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4" d="100"/>
          <a:sy n="44" d="100"/>
        </p:scale>
        <p:origin x="2852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commentAuthors" Target="commentAuthors.xml"/><Relationship Id="rId47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0823C1-3B5F-4869-8D5F-6D5F82388127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0BC97401-C1BD-40C8-93C0-063CB0D53563}">
      <dgm:prSet phldrT="[Text]" custT="1"/>
      <dgm:spPr/>
      <dgm:t>
        <a:bodyPr/>
        <a:lstStyle/>
        <a:p>
          <a:r>
            <a:rPr lang="en-IE" sz="20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Prepare to submit early (1 March– 31 March)</a:t>
          </a:r>
          <a:endParaRPr lang="en-IE" sz="2000" dirty="0">
            <a:solidFill>
              <a:schemeClr val="bg1"/>
            </a:solidFill>
          </a:endParaRPr>
        </a:p>
      </dgm:t>
    </dgm:pt>
    <dgm:pt modelId="{80350895-A2A9-4AEC-ADB1-147AE725CFBA}" type="parTrans" cxnId="{81908014-876E-4913-844C-256FFA09292C}">
      <dgm:prSet/>
      <dgm:spPr/>
      <dgm:t>
        <a:bodyPr/>
        <a:lstStyle/>
        <a:p>
          <a:endParaRPr lang="en-IE"/>
        </a:p>
      </dgm:t>
    </dgm:pt>
    <dgm:pt modelId="{279227F7-D676-47DF-961C-DE546BE5DD41}" type="sibTrans" cxnId="{81908014-876E-4913-844C-256FFA09292C}">
      <dgm:prSet/>
      <dgm:spPr/>
      <dgm:t>
        <a:bodyPr/>
        <a:lstStyle/>
        <a:p>
          <a:endParaRPr lang="en-IE"/>
        </a:p>
      </dgm:t>
    </dgm:pt>
    <dgm:pt modelId="{987B4AE7-050C-412C-8EE3-05CC83A4715C}">
      <dgm:prSet phldrT="[Text]" custT="1"/>
      <dgm:spPr/>
      <dgm:t>
        <a:bodyPr/>
        <a:lstStyle/>
        <a:p>
          <a:r>
            <a:rPr lang="en-IE" sz="20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Validate file structure thoroughly</a:t>
          </a:r>
          <a:endParaRPr lang="en-IE" sz="2000" dirty="0">
            <a:solidFill>
              <a:schemeClr val="bg1"/>
            </a:solidFill>
          </a:endParaRPr>
        </a:p>
      </dgm:t>
    </dgm:pt>
    <dgm:pt modelId="{BE16042D-7BC3-4657-8679-39EFBD263DE5}" type="parTrans" cxnId="{1320CDE4-0FF5-47D8-9796-3A8C3DB46992}">
      <dgm:prSet/>
      <dgm:spPr/>
      <dgm:t>
        <a:bodyPr/>
        <a:lstStyle/>
        <a:p>
          <a:endParaRPr lang="en-IE"/>
        </a:p>
      </dgm:t>
    </dgm:pt>
    <dgm:pt modelId="{E35F5DD6-9227-46E5-A9B5-7C3C52E31C15}" type="sibTrans" cxnId="{1320CDE4-0FF5-47D8-9796-3A8C3DB46992}">
      <dgm:prSet/>
      <dgm:spPr/>
      <dgm:t>
        <a:bodyPr/>
        <a:lstStyle/>
        <a:p>
          <a:endParaRPr lang="en-IE"/>
        </a:p>
      </dgm:t>
    </dgm:pt>
    <dgm:pt modelId="{05CB7C16-18F1-4BD3-84A8-ECE100380CAF}">
      <dgm:prSet phldrT="[Text]" custT="1"/>
      <dgm:spPr/>
      <dgm:t>
        <a:bodyPr/>
        <a:lstStyle/>
        <a:p>
          <a:r>
            <a:rPr lang="en-IE" sz="20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Pay particular attention to referential integrity</a:t>
          </a:r>
          <a:endParaRPr lang="en-IE" sz="2000" dirty="0">
            <a:solidFill>
              <a:schemeClr val="bg1"/>
            </a:solidFill>
          </a:endParaRPr>
        </a:p>
      </dgm:t>
    </dgm:pt>
    <dgm:pt modelId="{93753D65-32F2-4EC5-BB93-294F72D3CD4D}" type="parTrans" cxnId="{59F42979-C202-498D-9126-C041FDC5F425}">
      <dgm:prSet/>
      <dgm:spPr/>
      <dgm:t>
        <a:bodyPr/>
        <a:lstStyle/>
        <a:p>
          <a:endParaRPr lang="en-IE"/>
        </a:p>
      </dgm:t>
    </dgm:pt>
    <dgm:pt modelId="{8C4A9443-6267-4E78-A96D-B7AB20401887}" type="sibTrans" cxnId="{59F42979-C202-498D-9126-C041FDC5F425}">
      <dgm:prSet/>
      <dgm:spPr/>
      <dgm:t>
        <a:bodyPr/>
        <a:lstStyle/>
        <a:p>
          <a:endParaRPr lang="en-IE"/>
        </a:p>
      </dgm:t>
    </dgm:pt>
    <dgm:pt modelId="{52136566-32B3-447C-979C-C48B7981495E}">
      <dgm:prSet phldrT="[Text]" custT="1"/>
      <dgm:spPr/>
      <dgm:t>
        <a:bodyPr/>
        <a:lstStyle/>
        <a:p>
          <a:r>
            <a:rPr lang="en-IE" sz="20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Use the updated guidance</a:t>
          </a:r>
          <a:endParaRPr lang="en-IE" sz="2000" dirty="0">
            <a:solidFill>
              <a:schemeClr val="bg1"/>
            </a:solidFill>
          </a:endParaRPr>
        </a:p>
      </dgm:t>
    </dgm:pt>
    <dgm:pt modelId="{ABCDEC28-530D-48A2-897C-21CB2F3163C9}" type="parTrans" cxnId="{DE006BE1-5AA7-46BC-A076-28FC34CF2175}">
      <dgm:prSet/>
      <dgm:spPr/>
      <dgm:t>
        <a:bodyPr/>
        <a:lstStyle/>
        <a:p>
          <a:endParaRPr lang="en-IE"/>
        </a:p>
      </dgm:t>
    </dgm:pt>
    <dgm:pt modelId="{7CD5985A-391D-4590-B14E-88C2EAD7FD54}" type="sibTrans" cxnId="{DE006BE1-5AA7-46BC-A076-28FC34CF2175}">
      <dgm:prSet/>
      <dgm:spPr/>
      <dgm:t>
        <a:bodyPr/>
        <a:lstStyle/>
        <a:p>
          <a:endParaRPr lang="en-IE"/>
        </a:p>
      </dgm:t>
    </dgm:pt>
    <dgm:pt modelId="{E57D47CC-7698-456D-8278-7149757DBE06}">
      <dgm:prSet phldrT="[Text]" custT="1"/>
      <dgm:spPr/>
      <dgm:t>
        <a:bodyPr/>
        <a:lstStyle/>
        <a:p>
          <a:r>
            <a:rPr lang="en-IE" sz="20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Support: Engage with supervisors and online returns</a:t>
          </a:r>
          <a:endParaRPr lang="en-IE" sz="2000" dirty="0">
            <a:solidFill>
              <a:schemeClr val="bg1"/>
            </a:solidFill>
          </a:endParaRPr>
        </a:p>
      </dgm:t>
    </dgm:pt>
    <dgm:pt modelId="{1FF5176A-5B4E-4E94-9443-6067603D0B05}" type="parTrans" cxnId="{E69F10FE-B655-44D0-8BB0-B11E54A61C31}">
      <dgm:prSet/>
      <dgm:spPr/>
      <dgm:t>
        <a:bodyPr/>
        <a:lstStyle/>
        <a:p>
          <a:endParaRPr lang="en-IE"/>
        </a:p>
      </dgm:t>
    </dgm:pt>
    <dgm:pt modelId="{816C5993-D7E1-4B60-90B4-162DC54008B1}" type="sibTrans" cxnId="{E69F10FE-B655-44D0-8BB0-B11E54A61C31}">
      <dgm:prSet/>
      <dgm:spPr/>
      <dgm:t>
        <a:bodyPr/>
        <a:lstStyle/>
        <a:p>
          <a:endParaRPr lang="en-IE"/>
        </a:p>
      </dgm:t>
    </dgm:pt>
    <dgm:pt modelId="{EA6CEC22-900F-4AC6-B320-2E28A4313B87}" type="pres">
      <dgm:prSet presAssocID="{D70823C1-3B5F-4869-8D5F-6D5F82388127}" presName="cycle" presStyleCnt="0">
        <dgm:presLayoutVars>
          <dgm:dir/>
          <dgm:resizeHandles val="exact"/>
        </dgm:presLayoutVars>
      </dgm:prSet>
      <dgm:spPr/>
    </dgm:pt>
    <dgm:pt modelId="{62C7B17F-E9D7-4AA3-AAED-E9CD27B16474}" type="pres">
      <dgm:prSet presAssocID="{0BC97401-C1BD-40C8-93C0-063CB0D53563}" presName="node" presStyleLbl="node1" presStyleIdx="0" presStyleCnt="5" custScaleX="142741">
        <dgm:presLayoutVars>
          <dgm:bulletEnabled val="1"/>
        </dgm:presLayoutVars>
      </dgm:prSet>
      <dgm:spPr/>
    </dgm:pt>
    <dgm:pt modelId="{B1FBE3CA-1A05-461F-91AF-43C6CDD0DBAA}" type="pres">
      <dgm:prSet presAssocID="{0BC97401-C1BD-40C8-93C0-063CB0D53563}" presName="spNode" presStyleCnt="0"/>
      <dgm:spPr/>
    </dgm:pt>
    <dgm:pt modelId="{DF4E89F1-FA67-46EC-84D9-525DCCDF597B}" type="pres">
      <dgm:prSet presAssocID="{279227F7-D676-47DF-961C-DE546BE5DD41}" presName="sibTrans" presStyleLbl="sibTrans1D1" presStyleIdx="0" presStyleCnt="5"/>
      <dgm:spPr/>
    </dgm:pt>
    <dgm:pt modelId="{FABE88B9-5CE4-4725-AF4B-2B79883853C8}" type="pres">
      <dgm:prSet presAssocID="{987B4AE7-050C-412C-8EE3-05CC83A4715C}" presName="node" presStyleLbl="node1" presStyleIdx="1" presStyleCnt="5" custScaleX="142741">
        <dgm:presLayoutVars>
          <dgm:bulletEnabled val="1"/>
        </dgm:presLayoutVars>
      </dgm:prSet>
      <dgm:spPr/>
    </dgm:pt>
    <dgm:pt modelId="{2132F24F-4E9E-4A0F-A63B-127997029761}" type="pres">
      <dgm:prSet presAssocID="{987B4AE7-050C-412C-8EE3-05CC83A4715C}" presName="spNode" presStyleCnt="0"/>
      <dgm:spPr/>
    </dgm:pt>
    <dgm:pt modelId="{ED347F3F-A6C6-41DF-8C8C-3A201631B92B}" type="pres">
      <dgm:prSet presAssocID="{E35F5DD6-9227-46E5-A9B5-7C3C52E31C15}" presName="sibTrans" presStyleLbl="sibTrans1D1" presStyleIdx="1" presStyleCnt="5"/>
      <dgm:spPr/>
    </dgm:pt>
    <dgm:pt modelId="{4BDB78CE-E6E2-4C48-B882-2EFEF050C1B3}" type="pres">
      <dgm:prSet presAssocID="{05CB7C16-18F1-4BD3-84A8-ECE100380CAF}" presName="node" presStyleLbl="node1" presStyleIdx="2" presStyleCnt="5" custScaleX="142741">
        <dgm:presLayoutVars>
          <dgm:bulletEnabled val="1"/>
        </dgm:presLayoutVars>
      </dgm:prSet>
      <dgm:spPr/>
    </dgm:pt>
    <dgm:pt modelId="{289FD122-A551-4617-B43F-994F8453F932}" type="pres">
      <dgm:prSet presAssocID="{05CB7C16-18F1-4BD3-84A8-ECE100380CAF}" presName="spNode" presStyleCnt="0"/>
      <dgm:spPr/>
    </dgm:pt>
    <dgm:pt modelId="{933559EF-D6EE-4C80-B451-B0494FD094C3}" type="pres">
      <dgm:prSet presAssocID="{8C4A9443-6267-4E78-A96D-B7AB20401887}" presName="sibTrans" presStyleLbl="sibTrans1D1" presStyleIdx="2" presStyleCnt="5"/>
      <dgm:spPr/>
    </dgm:pt>
    <dgm:pt modelId="{EB5EDF87-14C4-4C30-AAE9-E3D7D4FD9C72}" type="pres">
      <dgm:prSet presAssocID="{52136566-32B3-447C-979C-C48B7981495E}" presName="node" presStyleLbl="node1" presStyleIdx="3" presStyleCnt="5" custScaleX="142741">
        <dgm:presLayoutVars>
          <dgm:bulletEnabled val="1"/>
        </dgm:presLayoutVars>
      </dgm:prSet>
      <dgm:spPr/>
    </dgm:pt>
    <dgm:pt modelId="{F1B05323-214A-455D-B193-09C2A7A3B6E4}" type="pres">
      <dgm:prSet presAssocID="{52136566-32B3-447C-979C-C48B7981495E}" presName="spNode" presStyleCnt="0"/>
      <dgm:spPr/>
    </dgm:pt>
    <dgm:pt modelId="{B63D9E1B-0412-4E8A-AE2A-1ACDAA036054}" type="pres">
      <dgm:prSet presAssocID="{7CD5985A-391D-4590-B14E-88C2EAD7FD54}" presName="sibTrans" presStyleLbl="sibTrans1D1" presStyleIdx="3" presStyleCnt="5"/>
      <dgm:spPr/>
    </dgm:pt>
    <dgm:pt modelId="{353BDF18-1EC8-4BE1-B944-0DCAA2904FC8}" type="pres">
      <dgm:prSet presAssocID="{E57D47CC-7698-456D-8278-7149757DBE06}" presName="node" presStyleLbl="node1" presStyleIdx="4" presStyleCnt="5" custScaleX="142741">
        <dgm:presLayoutVars>
          <dgm:bulletEnabled val="1"/>
        </dgm:presLayoutVars>
      </dgm:prSet>
      <dgm:spPr/>
    </dgm:pt>
    <dgm:pt modelId="{14806947-D983-40EE-90FC-78EC50853220}" type="pres">
      <dgm:prSet presAssocID="{E57D47CC-7698-456D-8278-7149757DBE06}" presName="spNode" presStyleCnt="0"/>
      <dgm:spPr/>
    </dgm:pt>
    <dgm:pt modelId="{C7E64B60-4622-4B29-89DF-2A1BD9783D29}" type="pres">
      <dgm:prSet presAssocID="{816C5993-D7E1-4B60-90B4-162DC54008B1}" presName="sibTrans" presStyleLbl="sibTrans1D1" presStyleIdx="4" presStyleCnt="5"/>
      <dgm:spPr/>
    </dgm:pt>
  </dgm:ptLst>
  <dgm:cxnLst>
    <dgm:cxn modelId="{81908014-876E-4913-844C-256FFA09292C}" srcId="{D70823C1-3B5F-4869-8D5F-6D5F82388127}" destId="{0BC97401-C1BD-40C8-93C0-063CB0D53563}" srcOrd="0" destOrd="0" parTransId="{80350895-A2A9-4AEC-ADB1-147AE725CFBA}" sibTransId="{279227F7-D676-47DF-961C-DE546BE5DD41}"/>
    <dgm:cxn modelId="{94DC4A17-23D5-4EAC-8FD8-0219E2EC8E06}" type="presOf" srcId="{987B4AE7-050C-412C-8EE3-05CC83A4715C}" destId="{FABE88B9-5CE4-4725-AF4B-2B79883853C8}" srcOrd="0" destOrd="0" presId="urn:microsoft.com/office/officeart/2005/8/layout/cycle6"/>
    <dgm:cxn modelId="{9B6F531F-E7BD-4892-9A1E-315955303F97}" type="presOf" srcId="{E57D47CC-7698-456D-8278-7149757DBE06}" destId="{353BDF18-1EC8-4BE1-B944-0DCAA2904FC8}" srcOrd="0" destOrd="0" presId="urn:microsoft.com/office/officeart/2005/8/layout/cycle6"/>
    <dgm:cxn modelId="{91B3CB2C-6E12-48F5-86E3-839E31849E9E}" type="presOf" srcId="{05CB7C16-18F1-4BD3-84A8-ECE100380CAF}" destId="{4BDB78CE-E6E2-4C48-B882-2EFEF050C1B3}" srcOrd="0" destOrd="0" presId="urn:microsoft.com/office/officeart/2005/8/layout/cycle6"/>
    <dgm:cxn modelId="{5234D74C-16C7-4B43-9337-02043804A8FC}" type="presOf" srcId="{52136566-32B3-447C-979C-C48B7981495E}" destId="{EB5EDF87-14C4-4C30-AAE9-E3D7D4FD9C72}" srcOrd="0" destOrd="0" presId="urn:microsoft.com/office/officeart/2005/8/layout/cycle6"/>
    <dgm:cxn modelId="{F4F48571-2625-4091-9920-95261435FA1D}" type="presOf" srcId="{8C4A9443-6267-4E78-A96D-B7AB20401887}" destId="{933559EF-D6EE-4C80-B451-B0494FD094C3}" srcOrd="0" destOrd="0" presId="urn:microsoft.com/office/officeart/2005/8/layout/cycle6"/>
    <dgm:cxn modelId="{59F42979-C202-498D-9126-C041FDC5F425}" srcId="{D70823C1-3B5F-4869-8D5F-6D5F82388127}" destId="{05CB7C16-18F1-4BD3-84A8-ECE100380CAF}" srcOrd="2" destOrd="0" parTransId="{93753D65-32F2-4EC5-BB93-294F72D3CD4D}" sibTransId="{8C4A9443-6267-4E78-A96D-B7AB20401887}"/>
    <dgm:cxn modelId="{3F35777D-51A5-4BD3-AAD4-AEF4CB60ACA8}" type="presOf" srcId="{D70823C1-3B5F-4869-8D5F-6D5F82388127}" destId="{EA6CEC22-900F-4AC6-B320-2E28A4313B87}" srcOrd="0" destOrd="0" presId="urn:microsoft.com/office/officeart/2005/8/layout/cycle6"/>
    <dgm:cxn modelId="{8842B19A-94B3-464E-859A-F8D9F95C9064}" type="presOf" srcId="{816C5993-D7E1-4B60-90B4-162DC54008B1}" destId="{C7E64B60-4622-4B29-89DF-2A1BD9783D29}" srcOrd="0" destOrd="0" presId="urn:microsoft.com/office/officeart/2005/8/layout/cycle6"/>
    <dgm:cxn modelId="{61ED30D7-36F1-4DCC-A73E-BF169AA12BE4}" type="presOf" srcId="{279227F7-D676-47DF-961C-DE546BE5DD41}" destId="{DF4E89F1-FA67-46EC-84D9-525DCCDF597B}" srcOrd="0" destOrd="0" presId="urn:microsoft.com/office/officeart/2005/8/layout/cycle6"/>
    <dgm:cxn modelId="{9AB81DDE-2C70-415C-8A07-8B93BB70341D}" type="presOf" srcId="{0BC97401-C1BD-40C8-93C0-063CB0D53563}" destId="{62C7B17F-E9D7-4AA3-AAED-E9CD27B16474}" srcOrd="0" destOrd="0" presId="urn:microsoft.com/office/officeart/2005/8/layout/cycle6"/>
    <dgm:cxn modelId="{DE006BE1-5AA7-46BC-A076-28FC34CF2175}" srcId="{D70823C1-3B5F-4869-8D5F-6D5F82388127}" destId="{52136566-32B3-447C-979C-C48B7981495E}" srcOrd="3" destOrd="0" parTransId="{ABCDEC28-530D-48A2-897C-21CB2F3163C9}" sibTransId="{7CD5985A-391D-4590-B14E-88C2EAD7FD54}"/>
    <dgm:cxn modelId="{1320CDE4-0FF5-47D8-9796-3A8C3DB46992}" srcId="{D70823C1-3B5F-4869-8D5F-6D5F82388127}" destId="{987B4AE7-050C-412C-8EE3-05CC83A4715C}" srcOrd="1" destOrd="0" parTransId="{BE16042D-7BC3-4657-8679-39EFBD263DE5}" sibTransId="{E35F5DD6-9227-46E5-A9B5-7C3C52E31C15}"/>
    <dgm:cxn modelId="{E60314EE-A841-4905-91B2-493A6CC94448}" type="presOf" srcId="{E35F5DD6-9227-46E5-A9B5-7C3C52E31C15}" destId="{ED347F3F-A6C6-41DF-8C8C-3A201631B92B}" srcOrd="0" destOrd="0" presId="urn:microsoft.com/office/officeart/2005/8/layout/cycle6"/>
    <dgm:cxn modelId="{CC0300F4-8221-439C-9D0D-F56F4AD077E2}" type="presOf" srcId="{7CD5985A-391D-4590-B14E-88C2EAD7FD54}" destId="{B63D9E1B-0412-4E8A-AE2A-1ACDAA036054}" srcOrd="0" destOrd="0" presId="urn:microsoft.com/office/officeart/2005/8/layout/cycle6"/>
    <dgm:cxn modelId="{E69F10FE-B655-44D0-8BB0-B11E54A61C31}" srcId="{D70823C1-3B5F-4869-8D5F-6D5F82388127}" destId="{E57D47CC-7698-456D-8278-7149757DBE06}" srcOrd="4" destOrd="0" parTransId="{1FF5176A-5B4E-4E94-9443-6067603D0B05}" sibTransId="{816C5993-D7E1-4B60-90B4-162DC54008B1}"/>
    <dgm:cxn modelId="{4A155AE5-3EC6-41D2-A898-11038EAAA0A2}" type="presParOf" srcId="{EA6CEC22-900F-4AC6-B320-2E28A4313B87}" destId="{62C7B17F-E9D7-4AA3-AAED-E9CD27B16474}" srcOrd="0" destOrd="0" presId="urn:microsoft.com/office/officeart/2005/8/layout/cycle6"/>
    <dgm:cxn modelId="{D67BF482-0CFA-4F72-ABF5-27311458B3DD}" type="presParOf" srcId="{EA6CEC22-900F-4AC6-B320-2E28A4313B87}" destId="{B1FBE3CA-1A05-461F-91AF-43C6CDD0DBAA}" srcOrd="1" destOrd="0" presId="urn:microsoft.com/office/officeart/2005/8/layout/cycle6"/>
    <dgm:cxn modelId="{E699C81C-78B9-49B8-A6E0-326CBBE48011}" type="presParOf" srcId="{EA6CEC22-900F-4AC6-B320-2E28A4313B87}" destId="{DF4E89F1-FA67-46EC-84D9-525DCCDF597B}" srcOrd="2" destOrd="0" presId="urn:microsoft.com/office/officeart/2005/8/layout/cycle6"/>
    <dgm:cxn modelId="{1EF80B6B-CA8A-4B1E-944C-8208537E0AA9}" type="presParOf" srcId="{EA6CEC22-900F-4AC6-B320-2E28A4313B87}" destId="{FABE88B9-5CE4-4725-AF4B-2B79883853C8}" srcOrd="3" destOrd="0" presId="urn:microsoft.com/office/officeart/2005/8/layout/cycle6"/>
    <dgm:cxn modelId="{0D33EF2D-9925-4F9D-8EE9-87CD2ED61F39}" type="presParOf" srcId="{EA6CEC22-900F-4AC6-B320-2E28A4313B87}" destId="{2132F24F-4E9E-4A0F-A63B-127997029761}" srcOrd="4" destOrd="0" presId="urn:microsoft.com/office/officeart/2005/8/layout/cycle6"/>
    <dgm:cxn modelId="{232F93F2-2ADC-4AA1-A4BD-E26735A85BD3}" type="presParOf" srcId="{EA6CEC22-900F-4AC6-B320-2E28A4313B87}" destId="{ED347F3F-A6C6-41DF-8C8C-3A201631B92B}" srcOrd="5" destOrd="0" presId="urn:microsoft.com/office/officeart/2005/8/layout/cycle6"/>
    <dgm:cxn modelId="{86FB77D3-4121-457E-BDD2-BE4FD3C0E352}" type="presParOf" srcId="{EA6CEC22-900F-4AC6-B320-2E28A4313B87}" destId="{4BDB78CE-E6E2-4C48-B882-2EFEF050C1B3}" srcOrd="6" destOrd="0" presId="urn:microsoft.com/office/officeart/2005/8/layout/cycle6"/>
    <dgm:cxn modelId="{7A25361A-5B1A-47D9-8A19-65338273349A}" type="presParOf" srcId="{EA6CEC22-900F-4AC6-B320-2E28A4313B87}" destId="{289FD122-A551-4617-B43F-994F8453F932}" srcOrd="7" destOrd="0" presId="urn:microsoft.com/office/officeart/2005/8/layout/cycle6"/>
    <dgm:cxn modelId="{163268AA-27F9-4355-8035-0C004A845644}" type="presParOf" srcId="{EA6CEC22-900F-4AC6-B320-2E28A4313B87}" destId="{933559EF-D6EE-4C80-B451-B0494FD094C3}" srcOrd="8" destOrd="0" presId="urn:microsoft.com/office/officeart/2005/8/layout/cycle6"/>
    <dgm:cxn modelId="{BC6CFAB0-BFAF-4DE4-98EF-175016A53B82}" type="presParOf" srcId="{EA6CEC22-900F-4AC6-B320-2E28A4313B87}" destId="{EB5EDF87-14C4-4C30-AAE9-E3D7D4FD9C72}" srcOrd="9" destOrd="0" presId="urn:microsoft.com/office/officeart/2005/8/layout/cycle6"/>
    <dgm:cxn modelId="{F47683D0-0372-4536-89A5-BAAC2C46A586}" type="presParOf" srcId="{EA6CEC22-900F-4AC6-B320-2E28A4313B87}" destId="{F1B05323-214A-455D-B193-09C2A7A3B6E4}" srcOrd="10" destOrd="0" presId="urn:microsoft.com/office/officeart/2005/8/layout/cycle6"/>
    <dgm:cxn modelId="{2C947461-8231-4493-A710-4B5AF73673AC}" type="presParOf" srcId="{EA6CEC22-900F-4AC6-B320-2E28A4313B87}" destId="{B63D9E1B-0412-4E8A-AE2A-1ACDAA036054}" srcOrd="11" destOrd="0" presId="urn:microsoft.com/office/officeart/2005/8/layout/cycle6"/>
    <dgm:cxn modelId="{8A73A2E7-E161-4679-9547-C42711B8675D}" type="presParOf" srcId="{EA6CEC22-900F-4AC6-B320-2E28A4313B87}" destId="{353BDF18-1EC8-4BE1-B944-0DCAA2904FC8}" srcOrd="12" destOrd="0" presId="urn:microsoft.com/office/officeart/2005/8/layout/cycle6"/>
    <dgm:cxn modelId="{64F1B982-BF20-4408-AADB-CE2449A6EEA1}" type="presParOf" srcId="{EA6CEC22-900F-4AC6-B320-2E28A4313B87}" destId="{14806947-D983-40EE-90FC-78EC50853220}" srcOrd="13" destOrd="0" presId="urn:microsoft.com/office/officeart/2005/8/layout/cycle6"/>
    <dgm:cxn modelId="{5622383D-8725-4DE2-AAF8-D79F252EE1BB}" type="presParOf" srcId="{EA6CEC22-900F-4AC6-B320-2E28A4313B87}" destId="{C7E64B60-4622-4B29-89DF-2A1BD9783D29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C7B17F-E9D7-4AA3-AAED-E9CD27B16474}">
      <dsp:nvSpPr>
        <dsp:cNvPr id="0" name=""/>
        <dsp:cNvSpPr/>
      </dsp:nvSpPr>
      <dsp:spPr>
        <a:xfrm>
          <a:off x="3664118" y="3564"/>
          <a:ext cx="2532627" cy="11532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Prepare to submit early (1 March– 31 March)</a:t>
          </a:r>
          <a:endParaRPr lang="en-IE" sz="2000" kern="1200" dirty="0">
            <a:solidFill>
              <a:schemeClr val="bg1"/>
            </a:solidFill>
          </a:endParaRPr>
        </a:p>
      </dsp:txBody>
      <dsp:txXfrm>
        <a:off x="3720417" y="59863"/>
        <a:ext cx="2420029" cy="1040685"/>
      </dsp:txXfrm>
    </dsp:sp>
    <dsp:sp modelId="{DF4E89F1-FA67-46EC-84D9-525DCCDF597B}">
      <dsp:nvSpPr>
        <dsp:cNvPr id="0" name=""/>
        <dsp:cNvSpPr/>
      </dsp:nvSpPr>
      <dsp:spPr>
        <a:xfrm>
          <a:off x="2625368" y="580206"/>
          <a:ext cx="4610127" cy="4610127"/>
        </a:xfrm>
        <a:custGeom>
          <a:avLst/>
          <a:gdLst/>
          <a:ahLst/>
          <a:cxnLst/>
          <a:rect l="0" t="0" r="0" b="0"/>
          <a:pathLst>
            <a:path>
              <a:moveTo>
                <a:pt x="3578941" y="383982"/>
              </a:moveTo>
              <a:arcTo wR="2305063" hR="2305063" stAng="18212912" swAng="133362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BE88B9-5CE4-4725-AF4B-2B79883853C8}">
      <dsp:nvSpPr>
        <dsp:cNvPr id="0" name=""/>
        <dsp:cNvSpPr/>
      </dsp:nvSpPr>
      <dsp:spPr>
        <a:xfrm>
          <a:off x="5856364" y="1596324"/>
          <a:ext cx="2532627" cy="11532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Validate file structure thoroughly</a:t>
          </a:r>
          <a:endParaRPr lang="en-IE" sz="2000" kern="1200" dirty="0">
            <a:solidFill>
              <a:schemeClr val="bg1"/>
            </a:solidFill>
          </a:endParaRPr>
        </a:p>
      </dsp:txBody>
      <dsp:txXfrm>
        <a:off x="5912663" y="1652623"/>
        <a:ext cx="2420029" cy="1040685"/>
      </dsp:txXfrm>
    </dsp:sp>
    <dsp:sp modelId="{ED347F3F-A6C6-41DF-8C8C-3A201631B92B}">
      <dsp:nvSpPr>
        <dsp:cNvPr id="0" name=""/>
        <dsp:cNvSpPr/>
      </dsp:nvSpPr>
      <dsp:spPr>
        <a:xfrm>
          <a:off x="2625368" y="580206"/>
          <a:ext cx="4610127" cy="4610127"/>
        </a:xfrm>
        <a:custGeom>
          <a:avLst/>
          <a:gdLst/>
          <a:ahLst/>
          <a:cxnLst/>
          <a:rect l="0" t="0" r="0" b="0"/>
          <a:pathLst>
            <a:path>
              <a:moveTo>
                <a:pt x="4606953" y="2184140"/>
              </a:moveTo>
              <a:arcTo wR="2305063" hR="2305063" stAng="21419573" swAng="219700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DB78CE-E6E2-4C48-B882-2EFEF050C1B3}">
      <dsp:nvSpPr>
        <dsp:cNvPr id="0" name=""/>
        <dsp:cNvSpPr/>
      </dsp:nvSpPr>
      <dsp:spPr>
        <a:xfrm>
          <a:off x="5019001" y="4173464"/>
          <a:ext cx="2532627" cy="11532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Pay particular attention to referential integrity</a:t>
          </a:r>
          <a:endParaRPr lang="en-IE" sz="2000" kern="1200" dirty="0">
            <a:solidFill>
              <a:schemeClr val="bg1"/>
            </a:solidFill>
          </a:endParaRPr>
        </a:p>
      </dsp:txBody>
      <dsp:txXfrm>
        <a:off x="5075300" y="4229763"/>
        <a:ext cx="2420029" cy="1040685"/>
      </dsp:txXfrm>
    </dsp:sp>
    <dsp:sp modelId="{933559EF-D6EE-4C80-B451-B0494FD094C3}">
      <dsp:nvSpPr>
        <dsp:cNvPr id="0" name=""/>
        <dsp:cNvSpPr/>
      </dsp:nvSpPr>
      <dsp:spPr>
        <a:xfrm>
          <a:off x="2625368" y="580206"/>
          <a:ext cx="4610127" cy="4610127"/>
        </a:xfrm>
        <a:custGeom>
          <a:avLst/>
          <a:gdLst/>
          <a:ahLst/>
          <a:cxnLst/>
          <a:rect l="0" t="0" r="0" b="0"/>
          <a:pathLst>
            <a:path>
              <a:moveTo>
                <a:pt x="2391862" y="4608493"/>
              </a:moveTo>
              <a:arcTo wR="2305063" hR="2305063" stAng="5270519" swAng="25896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5EDF87-14C4-4C30-AAE9-E3D7D4FD9C72}">
      <dsp:nvSpPr>
        <dsp:cNvPr id="0" name=""/>
        <dsp:cNvSpPr/>
      </dsp:nvSpPr>
      <dsp:spPr>
        <a:xfrm>
          <a:off x="2309236" y="4173464"/>
          <a:ext cx="2532627" cy="11532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Use the updated guidance</a:t>
          </a:r>
          <a:endParaRPr lang="en-IE" sz="2000" kern="1200" dirty="0">
            <a:solidFill>
              <a:schemeClr val="bg1"/>
            </a:solidFill>
          </a:endParaRPr>
        </a:p>
      </dsp:txBody>
      <dsp:txXfrm>
        <a:off x="2365535" y="4229763"/>
        <a:ext cx="2420029" cy="1040685"/>
      </dsp:txXfrm>
    </dsp:sp>
    <dsp:sp modelId="{B63D9E1B-0412-4E8A-AE2A-1ACDAA036054}">
      <dsp:nvSpPr>
        <dsp:cNvPr id="0" name=""/>
        <dsp:cNvSpPr/>
      </dsp:nvSpPr>
      <dsp:spPr>
        <a:xfrm>
          <a:off x="2625368" y="580206"/>
          <a:ext cx="4610127" cy="4610127"/>
        </a:xfrm>
        <a:custGeom>
          <a:avLst/>
          <a:gdLst/>
          <a:ahLst/>
          <a:cxnLst/>
          <a:rect l="0" t="0" r="0" b="0"/>
          <a:pathLst>
            <a:path>
              <a:moveTo>
                <a:pt x="385342" y="3580990"/>
              </a:moveTo>
              <a:arcTo wR="2305063" hR="2305063" stAng="8783420" swAng="219700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3BDF18-1EC8-4BE1-B944-0DCAA2904FC8}">
      <dsp:nvSpPr>
        <dsp:cNvPr id="0" name=""/>
        <dsp:cNvSpPr/>
      </dsp:nvSpPr>
      <dsp:spPr>
        <a:xfrm>
          <a:off x="1471872" y="1596324"/>
          <a:ext cx="2532627" cy="11532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Support: Engage with supervisors and online returns</a:t>
          </a:r>
          <a:endParaRPr lang="en-IE" sz="2000" kern="1200" dirty="0">
            <a:solidFill>
              <a:schemeClr val="bg1"/>
            </a:solidFill>
          </a:endParaRPr>
        </a:p>
      </dsp:txBody>
      <dsp:txXfrm>
        <a:off x="1528171" y="1652623"/>
        <a:ext cx="2420029" cy="1040685"/>
      </dsp:txXfrm>
    </dsp:sp>
    <dsp:sp modelId="{C7E64B60-4622-4B29-89DF-2A1BD9783D29}">
      <dsp:nvSpPr>
        <dsp:cNvPr id="0" name=""/>
        <dsp:cNvSpPr/>
      </dsp:nvSpPr>
      <dsp:spPr>
        <a:xfrm>
          <a:off x="2625368" y="580206"/>
          <a:ext cx="4610127" cy="4610127"/>
        </a:xfrm>
        <a:custGeom>
          <a:avLst/>
          <a:gdLst/>
          <a:ahLst/>
          <a:cxnLst/>
          <a:rect l="0" t="0" r="0" b="0"/>
          <a:pathLst>
            <a:path>
              <a:moveTo>
                <a:pt x="399142" y="1008614"/>
              </a:moveTo>
              <a:arcTo wR="2305063" hR="2305063" stAng="12853464" swAng="133362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1A2DC-5DF1-4CA3-BD5C-70F5CF56356F}" type="datetimeFigureOut">
              <a:rPr lang="en-IE" smtClean="0"/>
              <a:t>05/02/2026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  <p:custDataLst>
              <p:tags r:id="rId2"/>
            </p:custDataLst>
          </p:nvPr>
        </p:nvSpPr>
        <p:spPr>
          <a:xfrm>
            <a:off x="0" y="9430091"/>
            <a:ext cx="6797675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IE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IE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7026C-895E-4342-BCF4-E8DFB3A00433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3888963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E9B47-A8D8-4DAA-9720-925855D9986F}" type="datetimeFigureOut">
              <a:rPr lang="en-IE" smtClean="0"/>
              <a:t>05/02/2026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10C49-3A9D-4153-B471-2C0BC5CDE383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287362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3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5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7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9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3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5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7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9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3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5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7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9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3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5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7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9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3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5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7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9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5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7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9430091"/>
            <a:ext cx="6797675" cy="498134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0C49-3A9D-4153-B471-2C0BC5CDE383}" type="slidenum">
              <a:rPr lang="en-IE" smtClean="0"/>
              <a:t>1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439702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4013D-A9CE-1F19-9C2F-18E47CA46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2C0878-7AA0-68F5-542D-C08C39BD49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F1FFAA-DBD4-E0B2-7212-CBC316E21E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1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CB34110-2486-51DA-531F-8F9371554EEC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C230E-1F7B-B9E0-7EF8-2FE8AF1BA89E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9430091"/>
            <a:ext cx="6797675" cy="498134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406FC-30C4-A7E5-A7BD-D66C8D322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0C49-3A9D-4153-B471-2C0BC5CDE383}" type="slidenum">
              <a:rPr lang="en-IE" smtClean="0"/>
              <a:t>10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39650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9328C-F699-C93F-7AE1-9D59C47F4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478463-A2E7-087F-AA7F-8834385FD4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5E732B-2A2B-C0FB-C98A-D25143E236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1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CB034F5-7229-A267-3889-6C1943079CD1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C7E40-6DDC-AA8C-6A33-B631A4CA56A4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9430091"/>
            <a:ext cx="6797675" cy="498134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E9C90-EA07-1601-518A-C20FC3744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0C49-3A9D-4153-B471-2C0BC5CDE383}" type="slidenum">
              <a:rPr lang="en-IE" smtClean="0"/>
              <a:t>11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87193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AEF32-2E7C-0B8C-C111-FAC32D56C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F95CFD-BFD4-C704-4197-1281E917AF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ACB900-E803-3420-8560-173773EF28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39C8067D-7E9B-8834-EF00-FCCDF46F6FB4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0D4E9-01D1-B7DB-C19C-DC9715224F6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9430091"/>
            <a:ext cx="6797675" cy="498134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1065B-3436-E01A-E6E5-91ABCF97F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0C49-3A9D-4153-B471-2C0BC5CDE383}" type="slidenum">
              <a:rPr lang="en-IE" smtClean="0"/>
              <a:t>12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10701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F1F1B-76C5-F7F4-EAA5-54C55C330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00608B-3ABF-FFE8-1D75-2BE94B9EC8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7FD6D8-78DB-81E3-B2C4-2C39D5FE61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8CCB2DF1-0E95-F312-5CB6-C3959FC1AA7A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83770-2704-938C-1BED-36F61A2D615B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9430091"/>
            <a:ext cx="6797675" cy="498134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8EF4D-B5A7-C15E-FC05-6CD0A37E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0C49-3A9D-4153-B471-2C0BC5CDE383}" type="slidenum">
              <a:rPr lang="en-IE" smtClean="0"/>
              <a:t>13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8865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66084-BB0F-CC40-CBEA-EF68E62EB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794B76-747A-02B9-8CAB-4A2632F474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7D90C0-1122-7594-2421-2FFE72EFEC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1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274D9C5-7F26-1FCA-46C2-77A31759DEE0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11A3E-BC17-E890-3037-578315B5F0F3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9430091"/>
            <a:ext cx="6797675" cy="498134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E50F5-7882-9510-EA16-84557F6AF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0C49-3A9D-4153-B471-2C0BC5CDE383}" type="slidenum">
              <a:rPr lang="en-IE" smtClean="0"/>
              <a:t>14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077843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A434E-52BD-E1E4-D357-618729CA1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787FBA-16D7-0DA4-C464-D2D4067E26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1DAD01-B771-9EA6-3724-F1DBE8EA54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A091CC8B-3E46-4120-2943-EC1C92A2D95B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CA90C-577C-36C2-F893-58F68DECA3A6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9430091"/>
            <a:ext cx="6797675" cy="498134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01F69-BF39-578D-9070-A9087DA2E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0C49-3A9D-4153-B471-2C0BC5CDE383}" type="slidenum">
              <a:rPr lang="en-IE" smtClean="0"/>
              <a:t>15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4502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14A64-3DCF-0C9F-9743-8DC457ECC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7B762A-881A-9562-2C64-DB03A91423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2DC30D-3DE5-F7E5-C97F-3349335178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1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BD157D04-D9A8-703D-739C-8D63EC9F7E6B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4092E-01BA-A610-379E-BF15BED98C8E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9430091"/>
            <a:ext cx="6797675" cy="498134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562B3-ED7B-02C3-F1D8-754B701D0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0C49-3A9D-4153-B471-2C0BC5CDE383}" type="slidenum">
              <a:rPr lang="en-IE" smtClean="0"/>
              <a:t>16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160429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44B40-1EFE-2EEC-F2D8-968D4130A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19F44A-5944-DBFF-4374-9373AE92DF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76FD17-540B-4159-6FDA-6CECF5410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1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5FB6304-E897-7D48-80F2-544D380EA732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AB910-D7D0-6E84-AAA7-A648EBE40F6D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9430091"/>
            <a:ext cx="6797675" cy="498134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E4106-120C-EB70-074B-991629E60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0C49-3A9D-4153-B471-2C0BC5CDE383}" type="slidenum">
              <a:rPr lang="en-IE" smtClean="0"/>
              <a:t>17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888549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66E16-5EE6-AA34-EF8D-BAEB8D80B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F2F7A3-8C20-4071-2D71-8B9BA3F411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79D256-211D-A420-EFB3-B98BE0FD2C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1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9AA1CD6-AE82-AF1E-FC24-819BBA68CB88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C06D1-FA8D-C638-ECF4-2131D429EEEA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9430091"/>
            <a:ext cx="6797675" cy="498134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C3619-CAA9-447C-FA34-F3EA20889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0C49-3A9D-4153-B471-2C0BC5CDE383}" type="slidenum">
              <a:rPr lang="en-IE" smtClean="0"/>
              <a:t>18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048080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E7658-25F0-2805-7EC0-8368B61AE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0CE390-1C31-0D00-67B1-897BEE7685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81B527-208C-FD6E-67ED-67F40408EF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1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C5DDF893-93DB-44D1-62F7-FA2F6E80EE67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59D28-FE86-9561-B60C-40D406FA1AA2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9430091"/>
            <a:ext cx="6797675" cy="498134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6D0F6-1A36-6CFE-8801-CD9CAFF9E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0C49-3A9D-4153-B471-2C0BC5CDE383}" type="slidenum">
              <a:rPr lang="en-IE" smtClean="0"/>
              <a:t>19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50692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9430091"/>
            <a:ext cx="6797675" cy="498134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0C49-3A9D-4153-B471-2C0BC5CDE383}" type="slidenum">
              <a:rPr lang="en-IE" smtClean="0"/>
              <a:t>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740793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F7F53-66B4-0881-8F87-19B5F15F1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CD6609-D1E7-006D-CF2B-809C855503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C1D8B5-0FFE-25A5-0321-6CA0934EA0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1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98F1A832-33EA-8C84-442E-DDBF55A33530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F661C-DC87-6308-695D-55FA46864490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9430091"/>
            <a:ext cx="6797675" cy="498134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9F42E-6E5D-4529-8885-ADB105B3C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0C49-3A9D-4153-B471-2C0BC5CDE383}" type="slidenum">
              <a:rPr lang="en-IE" smtClean="0"/>
              <a:t>20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965887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15C3A-969E-4D85-66FB-B478A084B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F19481-4204-23DA-992C-2412CA6166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DD52B5-1FB8-E815-D6CF-FAFEB34BC4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1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BCF80794-91EE-6529-22D6-0B52535345ED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04C81-2E4C-B6E5-E5A0-5E27CE3A1A46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9430091"/>
            <a:ext cx="6797675" cy="498134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DB303-3DBC-CF65-C27C-6DE0FBE6B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0C49-3A9D-4153-B471-2C0BC5CDE383}" type="slidenum">
              <a:rPr lang="en-IE" smtClean="0"/>
              <a:t>21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982320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98572-439F-9981-919B-3F51E7C69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7B1D5E-F71D-0E5D-9E83-D557EB02AC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DFCC71-4EA8-4359-5ACC-134575D5D5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1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ACA0D9A5-B5FF-8146-7A84-3704EA07FDB8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1DABE-BE6F-6E5C-6A07-34A6D8E6D600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9430091"/>
            <a:ext cx="6797675" cy="498134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358D7-809A-CD72-A3DD-6107636A7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0C49-3A9D-4153-B471-2C0BC5CDE383}" type="slidenum">
              <a:rPr lang="en-IE" smtClean="0"/>
              <a:t>22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366139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2356B-8E79-FB68-BAF8-AFD492057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4FD914-D780-8E62-F0B4-4AA4595283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9F2B65-33CE-EB55-889D-0784E00739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1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3D0DB33-34A4-24D5-55C0-DED791F7ECF7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2F6C8-FF1D-612F-F09D-7EC1DCF849AB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9430091"/>
            <a:ext cx="6797675" cy="498134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AC077C-4BD4-194D-69E8-66353DEC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0C49-3A9D-4153-B471-2C0BC5CDE383}" type="slidenum">
              <a:rPr lang="en-IE" smtClean="0"/>
              <a:t>23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180975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76BF2-54E7-71A1-1795-360792193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9CA245-2645-EDF7-777F-0598DC02CD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1121C6-5E27-EA62-8168-FCB51AEABC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8E44C937-19A8-9CF9-8F57-437951848934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22108-9636-58C2-DF04-EA84B156910D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9430091"/>
            <a:ext cx="6797675" cy="498134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4676E-0A08-148B-5962-30B81E30C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0C49-3A9D-4153-B471-2C0BC5CDE383}" type="slidenum">
              <a:rPr lang="en-IE" smtClean="0"/>
              <a:t>24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243510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C0C4C-0072-E4CD-FC23-D4DF868E7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1AB7B6-9D88-9BE2-E541-135CBF9C63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4E5D0C-F8E7-5771-BB0B-C2EB640168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1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FB1E569-07BF-8390-DFBA-473A5C867540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77EDE-D234-0BE0-55FC-BAA5C0AC0DD8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9430091"/>
            <a:ext cx="6797675" cy="498134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C6E22-A6B4-D9C4-9054-472B7BF45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0C49-3A9D-4153-B471-2C0BC5CDE383}" type="slidenum">
              <a:rPr lang="en-IE" smtClean="0"/>
              <a:t>25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308043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321DE-0BDB-A7DA-67D6-7459AACAD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EA636B-4C20-48CE-B479-0C7F49AB80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38724E-AEE0-43FB-3CDB-11AA5F7651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A687D926-3534-9A9C-1D2C-948DF16B6B66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BFF27-B5D1-45A1-EBD9-D58ECFE1330C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9430091"/>
            <a:ext cx="6797675" cy="498134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333C7-94E1-A233-6242-4D56CB489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0C49-3A9D-4153-B471-2C0BC5CDE383}" type="slidenum">
              <a:rPr lang="en-IE" smtClean="0"/>
              <a:t>26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223426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98EA1-0986-CA89-6F5B-4A3912C8B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9A70F0-3090-C2B8-0886-AF353DCBB4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B41C96-B573-FB83-E265-3E7C3990BC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1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0D57FCE-76A2-6603-2712-76D7CE321040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E1B0A-2A4C-0D7B-60D1-81EBDD128122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9430091"/>
            <a:ext cx="6797675" cy="498134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CBA25B-8BF8-75BE-70D7-D6DF286A1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0C49-3A9D-4153-B471-2C0BC5CDE383}" type="slidenum">
              <a:rPr lang="en-IE" smtClean="0"/>
              <a:t>27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194327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7E0A1-2359-A9CB-EC07-2DF567DD5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426408-D42E-71FA-8E37-D806C783EF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73E092-CB69-BCB2-E7F3-E732C80635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CC498C73-91DE-65FD-9495-3CB330BC02A0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0EF7E-777B-E88A-DEE7-45D990952A56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9430091"/>
            <a:ext cx="6797675" cy="498134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04740-A2AE-2469-74C4-5DBDFAE5E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0C49-3A9D-4153-B471-2C0BC5CDE383}" type="slidenum">
              <a:rPr lang="en-IE" smtClean="0"/>
              <a:t>28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34279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B6B5D-A507-28FD-D19B-266838E91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E5939A-CEC3-A944-261B-DBC0459E35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55E5AC-1E3F-60C8-B030-F9C1AEE6EB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1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EAD2F64-8E5A-B41F-C03B-46B3B7AE1401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1FB46-C003-FEB4-9070-EE50DA4CCF90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9430091"/>
            <a:ext cx="6797675" cy="498134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090C8-9BF6-D6AF-1349-E71E502F1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0C49-3A9D-4153-B471-2C0BC5CDE383}" type="slidenum">
              <a:rPr lang="en-IE" smtClean="0"/>
              <a:t>29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36258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C02AE-AA84-6296-64B1-B52663968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0961DA-48B6-43BE-3C3E-05FBD911F3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7BE00B-C407-8710-DBB6-DA113F3CFA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239727E7-4F4B-A5DA-44AE-DECB0113C616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2A6C1-7D82-0A06-3D93-D0A2BE549193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9430091"/>
            <a:ext cx="6797675" cy="498134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9B93A-1AF0-E5F8-A01A-6780C3398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0C49-3A9D-4153-B471-2C0BC5CDE383}" type="slidenum">
              <a:rPr lang="en-IE" smtClean="0"/>
              <a:t>3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959240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0AC28-A845-6607-9036-901784E28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C0FDC7-D2EC-CD10-5F0A-539A0DCF78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9FA129-EBB1-D53A-D38C-B8A6C3C097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88887F13-626C-78A0-87C2-FFA2F3E05785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E7009-0007-B827-D526-21503B7205B0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9430091"/>
            <a:ext cx="6797675" cy="498134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08845-5BA0-7DED-240C-545637AD0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0C49-3A9D-4153-B471-2C0BC5CDE383}" type="slidenum">
              <a:rPr lang="en-IE" smtClean="0"/>
              <a:t>30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393972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66A8A-D972-CFF3-37C4-F316A0B81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4FEAF8-C3A1-A324-7638-F918B44E66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CFC0DA-651C-BB63-64D4-9FD3BF493E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1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54A66F3C-74F3-1B03-4FBC-DCBB07BF916A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697EC-6229-D601-F520-917B79929FA4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9430091"/>
            <a:ext cx="6797675" cy="498134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3B818-A669-7DB7-000F-3C5766696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0C49-3A9D-4153-B471-2C0BC5CDE383}" type="slidenum">
              <a:rPr lang="en-IE" smtClean="0"/>
              <a:t>31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24876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25E89-F6E2-D43F-1B9D-B7C1D40B9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401634-3C85-9509-0C82-0E51E27279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E1B57B-1834-BB95-BA2F-5BBC77B690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1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DBE3261E-7917-17BB-F4AC-3FD0D4CE3160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692EC-CDBF-259F-3780-A2DB57FFA17E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9430091"/>
            <a:ext cx="6797675" cy="498134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C307F-F78C-BC75-E659-4E0F050C5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0C49-3A9D-4153-B471-2C0BC5CDE383}" type="slidenum">
              <a:rPr lang="en-IE" smtClean="0"/>
              <a:t>32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113518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CC3B3-6A3F-6E99-B88A-C4BF3E4F2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BD7B57-63FA-CCB5-3A43-E1DA82AEC0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3C85CE-B6A1-7EDA-D181-21D97C26CF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1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F3597B45-10A7-492F-C8DD-2E13CD9F1012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16964-5E80-C3E8-09A5-55FFF4A37EDE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9430091"/>
            <a:ext cx="6797675" cy="498134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06825A-E2AC-B724-81EF-63A58DAF4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0C49-3A9D-4153-B471-2C0BC5CDE383}" type="slidenum">
              <a:rPr lang="en-IE" smtClean="0"/>
              <a:t>33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412530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E748F-351D-19EE-BADB-26F1CBEDA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16B54E-9A9C-2133-F718-7256F8A135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591823-4291-369E-3EC0-09D50EEE53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1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8D8EABB9-6FCA-620C-65DC-610B715D0B76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88ECA-5F3F-B106-3BF2-E3F117A0E39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9430091"/>
            <a:ext cx="6797675" cy="498134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B7B62-957A-563E-43FB-D8720C6CF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0C49-3A9D-4153-B471-2C0BC5CDE383}" type="slidenum">
              <a:rPr lang="en-IE" smtClean="0"/>
              <a:t>34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48344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62882-0372-611E-A38D-09DBE34A3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17D417-6855-BB13-F1AA-8A6B49B223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71BD1F-9CEE-FCD5-AD9F-64540D308C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1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53B55E9F-EA26-2FC9-64C0-63B38C9EB022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A98EF-5A31-908C-AEEC-B63BDF55B65F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9430091"/>
            <a:ext cx="6797675" cy="498134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0925F-F99D-CF46-25D5-99C5F32F6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0C49-3A9D-4153-B471-2C0BC5CDE383}" type="slidenum">
              <a:rPr lang="en-IE" smtClean="0"/>
              <a:t>4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21284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C7529-1CCE-7247-F9E6-AD0BECCE8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7DD19A-B9AE-F3B3-FF4B-B92CBB3213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BADACD-DC0B-EB46-0F1C-227F7C07B2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463138BC-C42B-22F8-E679-B7FFF5362107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AA748-E541-B4F0-5796-7E0867EBDE4C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9430091"/>
            <a:ext cx="6797675" cy="498134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6E49E-4DFC-4775-8225-9853DCFBF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0C49-3A9D-4153-B471-2C0BC5CDE383}" type="slidenum">
              <a:rPr lang="en-IE" smtClean="0"/>
              <a:t>5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9335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46ABC-355E-31A0-DE2B-1AD43AA62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3FF16-DC9D-A915-A55F-9B10D16F5C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635298-411A-1A89-D3F7-13E2E0DD2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1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9E8582C-1E8B-EB9F-BEC6-2EFDE5B439DC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4B054-EC80-7A08-B87E-DE43E96F7847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9430091"/>
            <a:ext cx="6797675" cy="498134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5F1DA-2CB6-621A-42AF-B858787AB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0C49-3A9D-4153-B471-2C0BC5CDE383}" type="slidenum">
              <a:rPr lang="en-IE" smtClean="0"/>
              <a:t>6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84314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A57D8-6E21-E17B-AFBE-C04B4F890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5FABFC-C797-BA62-8028-C3E86E9713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F6D690-D518-DCE8-17C6-E51ABB9CCB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0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2630DA2B-6365-8755-2CE0-659664427DFC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71EF9-88D1-FC5A-F6B8-818D91E81805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9430091"/>
            <a:ext cx="6797675" cy="498134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CCEFF-8F8B-F4B9-7617-3426FB9C5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0C49-3A9D-4153-B471-2C0BC5CDE383}" type="slidenum">
              <a:rPr lang="en-IE" smtClean="0"/>
              <a:t>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67810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11758-F9D6-A6E3-06E7-FB15C3FEC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AA0F8F-4CE6-9DCC-4305-370A6434F9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3A9D32-D794-07E2-8CED-C88138E5E4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1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93FBDA19-EA85-6C0E-98FC-0F778845992A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842D8-2278-70D0-779F-5D16193EA2CA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9430091"/>
            <a:ext cx="6797675" cy="498134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2FE42-89EC-E778-DCF0-2417D9E8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0C49-3A9D-4153-B471-2C0BC5CDE383}" type="slidenum">
              <a:rPr lang="en-IE" smtClean="0"/>
              <a:t>8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07358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AEACD-F738-9D81-B64A-37A27C069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295FFC-190B-146F-8756-C65C27F086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6FAA95-89D4-2E2D-DB1A-BA52125257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DF899FD8-CE01-C63F-FBED-99DF393E0FC2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B1976-5489-229C-3140-E1B8CF5158EC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9430091"/>
            <a:ext cx="6797675" cy="498134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14012-F0FE-EC21-3462-6C5353EC3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0C49-3A9D-4153-B471-2C0BC5CDE383}" type="slidenum">
              <a:rPr lang="en-IE" smtClean="0"/>
              <a:t>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21464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Blu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8"/>
          <p:cNvSpPr/>
          <p:nvPr/>
        </p:nvSpPr>
        <p:spPr>
          <a:xfrm>
            <a:off x="-11436" y="1874286"/>
            <a:ext cx="6404229" cy="4540956"/>
          </a:xfrm>
          <a:custGeom>
            <a:avLst/>
            <a:gdLst/>
            <a:ahLst/>
            <a:cxnLst/>
            <a:rect l="l" t="t" r="r" b="b"/>
            <a:pathLst>
              <a:path w="10079990" h="7152005">
                <a:moveTo>
                  <a:pt x="7325995" y="0"/>
                </a:moveTo>
                <a:lnTo>
                  <a:pt x="0" y="0"/>
                </a:lnTo>
                <a:lnTo>
                  <a:pt x="0" y="5570855"/>
                </a:lnTo>
                <a:lnTo>
                  <a:pt x="2088261" y="7151751"/>
                </a:lnTo>
                <a:lnTo>
                  <a:pt x="6423406" y="7151751"/>
                </a:lnTo>
                <a:lnTo>
                  <a:pt x="10079990" y="2321305"/>
                </a:lnTo>
                <a:lnTo>
                  <a:pt x="7325995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en-IE" sz="1143" dirty="0"/>
              <a:t> </a:t>
            </a:r>
            <a:endParaRPr sz="1143" dirty="0"/>
          </a:p>
        </p:txBody>
      </p:sp>
      <p:sp>
        <p:nvSpPr>
          <p:cNvPr id="8" name="object 5"/>
          <p:cNvSpPr/>
          <p:nvPr/>
        </p:nvSpPr>
        <p:spPr>
          <a:xfrm>
            <a:off x="0" y="4365719"/>
            <a:ext cx="12191193" cy="1582057"/>
          </a:xfrm>
          <a:custGeom>
            <a:avLst/>
            <a:gdLst/>
            <a:ahLst/>
            <a:cxnLst/>
            <a:rect l="l" t="t" r="r" b="b"/>
            <a:pathLst>
              <a:path w="19188430" h="2491740">
                <a:moveTo>
                  <a:pt x="0" y="2491473"/>
                </a:moveTo>
                <a:lnTo>
                  <a:pt x="19188049" y="2491473"/>
                </a:lnTo>
                <a:lnTo>
                  <a:pt x="19188049" y="0"/>
                </a:lnTo>
                <a:lnTo>
                  <a:pt x="0" y="0"/>
                </a:lnTo>
                <a:lnTo>
                  <a:pt x="0" y="2491473"/>
                </a:lnTo>
                <a:close/>
              </a:path>
            </a:pathLst>
          </a:custGeom>
          <a:solidFill>
            <a:srgbClr val="006BB0"/>
          </a:solidFill>
        </p:spPr>
        <p:txBody>
          <a:bodyPr wrap="square" lIns="0" tIns="0" rIns="0" bIns="0" rtlCol="0"/>
          <a:lstStyle/>
          <a:p>
            <a:endParaRPr sz="1143" dirty="0"/>
          </a:p>
        </p:txBody>
      </p:sp>
      <p:pic>
        <p:nvPicPr>
          <p:cNvPr id="11" name="Picture 10" descr="CB_logo_2017_process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21" y="477763"/>
            <a:ext cx="3098431" cy="7165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150" y="4593804"/>
            <a:ext cx="10325316" cy="535215"/>
          </a:xfrm>
        </p:spPr>
        <p:txBody>
          <a:bodyPr>
            <a:noAutofit/>
          </a:bodyPr>
          <a:lstStyle>
            <a:lvl1pPr algn="r">
              <a:defRPr sz="325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5127740" y="5267476"/>
            <a:ext cx="6035484" cy="532190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2984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3246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814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690818" y="1"/>
            <a:ext cx="417311" cy="306846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2"/>
                </a:solidFill>
              </a:defRPr>
            </a:lvl1pPr>
          </a:lstStyle>
          <a:p>
            <a:fld id="{08DC3BDA-AD5D-4134-8DD4-EBD7D4255B84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150" y="1155095"/>
            <a:ext cx="9857082" cy="5352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0"/>
          </p:nvPr>
        </p:nvSpPr>
        <p:spPr>
          <a:xfrm>
            <a:off x="823402" y="1828572"/>
            <a:ext cx="9835076" cy="37485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 descr="CB_logo_2017_process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83" y="5960664"/>
            <a:ext cx="2275411" cy="52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59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690818" y="1"/>
            <a:ext cx="417311" cy="306846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2"/>
                </a:solidFill>
              </a:defRPr>
            </a:lvl1pPr>
          </a:lstStyle>
          <a:p>
            <a:fld id="{08DC3BDA-AD5D-4134-8DD4-EBD7D4255B84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5" name="Picture 4" descr="CB_logo_2017_process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83" y="5960664"/>
            <a:ext cx="2275411" cy="52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71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0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0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DC3BDA-AD5D-4134-8DD4-EBD7D4255B84}" type="slidenum">
              <a:rPr lang="en-IE" smtClean="0"/>
              <a:t>‹#›</a:t>
            </a:fld>
            <a:endParaRPr lang="en-IE" dirty="0"/>
          </a:p>
        </p:txBody>
      </p:sp>
      <p:pic>
        <p:nvPicPr>
          <p:cNvPr id="7" name="Picture 6" descr="CB_logo_2017_process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83" y="5960664"/>
            <a:ext cx="2275411" cy="52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48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48871"/>
            <a:ext cx="10515600" cy="6418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13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13019"/>
          </a:xfrm>
        </p:spPr>
        <p:txBody>
          <a:bodyPr/>
          <a:lstStyle>
            <a:lvl1pPr>
              <a:defRPr/>
            </a:lvl1pPr>
            <a:lvl2pPr marL="576026" indent="-285750">
              <a:buFont typeface="Arial" panose="020B0604020202020204" pitchFamily="34" charset="0"/>
              <a:buChar char="•"/>
              <a:defRPr/>
            </a:lvl2pPr>
            <a:lvl3pPr marL="866302" indent="-28575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690818" y="1"/>
            <a:ext cx="417311" cy="306846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2"/>
                </a:solidFill>
              </a:defRPr>
            </a:lvl1pPr>
          </a:lstStyle>
          <a:p>
            <a:fld id="{08DC3BDA-AD5D-4134-8DD4-EBD7D4255B84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9" name="Picture 8" descr="CB_logo_2017_process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83" y="5960664"/>
            <a:ext cx="2275411" cy="52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28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13001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690818" y="1"/>
            <a:ext cx="417311" cy="306846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2"/>
                </a:solidFill>
              </a:defRPr>
            </a:lvl1pPr>
          </a:lstStyle>
          <a:p>
            <a:fld id="{08DC3BDA-AD5D-4134-8DD4-EBD7D4255B84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6" name="Picture 5" descr="CB_logo_2017_process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83" y="5960664"/>
            <a:ext cx="2275411" cy="52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93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690818" y="1"/>
            <a:ext cx="417311" cy="306846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2"/>
                </a:solidFill>
              </a:defRPr>
            </a:lvl1pPr>
          </a:lstStyle>
          <a:p>
            <a:fld id="{08DC3BDA-AD5D-4134-8DD4-EBD7D4255B84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7" name="Picture 6" descr="CB_logo_2017_process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83" y="5960664"/>
            <a:ext cx="2275411" cy="52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62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DC3BDA-AD5D-4134-8DD4-EBD7D4255B84}" type="slidenum">
              <a:rPr lang="en-IE" smtClean="0"/>
              <a:t>‹#›</a:t>
            </a:fld>
            <a:endParaRPr lang="en-IE" dirty="0"/>
          </a:p>
        </p:txBody>
      </p:sp>
      <p:pic>
        <p:nvPicPr>
          <p:cNvPr id="7" name="Picture 6" descr="CB_logo_2017_process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83" y="5960664"/>
            <a:ext cx="2275411" cy="52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999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690818" y="1"/>
            <a:ext cx="417311" cy="306846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2"/>
                </a:solidFill>
              </a:defRPr>
            </a:lvl1pPr>
          </a:lstStyle>
          <a:p>
            <a:fld id="{08DC3BDA-AD5D-4134-8DD4-EBD7D4255B84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4" name="Picture 3" descr="CB_logo_2017_process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83" y="5960664"/>
            <a:ext cx="2275411" cy="52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652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150" y="1155095"/>
            <a:ext cx="9857082" cy="535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38150" y="1825374"/>
            <a:ext cx="9857082" cy="3538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  <a:endParaRPr lang="en-IE" dirty="0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1690818" y="1"/>
            <a:ext cx="417311" cy="306846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2"/>
                </a:solidFill>
              </a:defRPr>
            </a:lvl1pPr>
          </a:lstStyle>
          <a:p>
            <a:fld id="{08DC3BDA-AD5D-4134-8DD4-EBD7D4255B84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1039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4" r:id="rId2"/>
    <p:sldLayoutId id="2147483682" r:id="rId3"/>
    <p:sldLayoutId id="2147483679" r:id="rId4"/>
    <p:sldLayoutId id="2147483672" r:id="rId5"/>
    <p:sldLayoutId id="2147483681" r:id="rId6"/>
    <p:sldLayoutId id="2147483675" r:id="rId7"/>
    <p:sldLayoutId id="2147483677" r:id="rId8"/>
    <p:sldLayoutId id="2147483683" r:id="rId9"/>
    <p:sldLayoutId id="2147483678" r:id="rId10"/>
  </p:sldLayoutIdLst>
  <p:hf hdr="0" dt="0"/>
  <p:txStyles>
    <p:titleStyle>
      <a:lvl1pPr eaLnBrk="1" hangingPunct="1">
        <a:defRPr sz="2984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1423" indent="-181423" eaLnBrk="1" hangingPunct="1">
        <a:lnSpc>
          <a:spcPct val="150000"/>
        </a:lnSpc>
        <a:buClr>
          <a:schemeClr val="accent2"/>
        </a:buClr>
        <a:buFont typeface="Wingdings" panose="05000000000000000000" pitchFamily="2" charset="2"/>
        <a:buChar char=""/>
        <a:defRPr sz="1524">
          <a:solidFill>
            <a:schemeClr val="bg2"/>
          </a:solidFill>
          <a:latin typeface="+mn-lt"/>
          <a:ea typeface="+mn-ea"/>
          <a:cs typeface="+mn-cs"/>
        </a:defRPr>
      </a:lvl1pPr>
      <a:lvl2pPr marL="471699" indent="-181423" eaLnBrk="1" hangingPunct="1">
        <a:lnSpc>
          <a:spcPct val="150000"/>
        </a:lnSpc>
        <a:buClr>
          <a:schemeClr val="accent2"/>
        </a:buClr>
        <a:buFont typeface="Wingdings" panose="05000000000000000000" pitchFamily="2" charset="2"/>
        <a:buChar char=""/>
        <a:defRPr sz="1524">
          <a:solidFill>
            <a:schemeClr val="bg2"/>
          </a:solidFill>
          <a:latin typeface="+mn-lt"/>
          <a:ea typeface="+mn-ea"/>
          <a:cs typeface="+mn-cs"/>
        </a:defRPr>
      </a:lvl2pPr>
      <a:lvl3pPr marL="761975" indent="-181423" eaLnBrk="1" hangingPunct="1">
        <a:lnSpc>
          <a:spcPct val="150000"/>
        </a:lnSpc>
        <a:buClr>
          <a:schemeClr val="accent2"/>
        </a:buClr>
        <a:buFont typeface="Wingdings" panose="05000000000000000000" pitchFamily="2" charset="2"/>
        <a:buChar char=""/>
        <a:defRPr sz="1524">
          <a:solidFill>
            <a:schemeClr val="bg2"/>
          </a:solidFill>
          <a:latin typeface="+mn-lt"/>
          <a:ea typeface="+mn-ea"/>
          <a:cs typeface="+mn-cs"/>
        </a:defRPr>
      </a:lvl3pPr>
      <a:lvl4pPr marL="1052252" indent="-181423" eaLnBrk="1" hangingPunct="1">
        <a:lnSpc>
          <a:spcPct val="150000"/>
        </a:lnSpc>
        <a:buClr>
          <a:schemeClr val="accent2"/>
        </a:buClr>
        <a:buFont typeface="Wingdings" panose="05000000000000000000" pitchFamily="2" charset="2"/>
        <a:buChar char=""/>
        <a:defRPr sz="1524">
          <a:solidFill>
            <a:schemeClr val="bg2"/>
          </a:solidFill>
          <a:latin typeface="+mn-lt"/>
          <a:ea typeface="+mn-ea"/>
          <a:cs typeface="+mn-cs"/>
        </a:defRPr>
      </a:lvl4pPr>
      <a:lvl5pPr marL="1342528" indent="-181423" eaLnBrk="1" hangingPunct="1">
        <a:lnSpc>
          <a:spcPct val="150000"/>
        </a:lnSpc>
        <a:buClr>
          <a:schemeClr val="accent2"/>
        </a:buClr>
        <a:buFont typeface="Wingdings" panose="05000000000000000000" pitchFamily="2" charset="2"/>
        <a:buChar char=""/>
        <a:defRPr sz="1524">
          <a:solidFill>
            <a:schemeClr val="bg2"/>
          </a:solidFill>
          <a:latin typeface="+mn-lt"/>
          <a:ea typeface="+mn-ea"/>
          <a:cs typeface="+mn-cs"/>
        </a:defRPr>
      </a:lvl5pPr>
      <a:lvl6pPr marL="1451381" eaLnBrk="1" hangingPunct="1">
        <a:defRPr>
          <a:latin typeface="+mn-lt"/>
          <a:ea typeface="+mn-ea"/>
          <a:cs typeface="+mn-cs"/>
        </a:defRPr>
      </a:lvl6pPr>
      <a:lvl7pPr marL="1741658" eaLnBrk="1" hangingPunct="1">
        <a:defRPr>
          <a:latin typeface="+mn-lt"/>
          <a:ea typeface="+mn-ea"/>
          <a:cs typeface="+mn-cs"/>
        </a:defRPr>
      </a:lvl7pPr>
      <a:lvl8pPr marL="2031934" eaLnBrk="1" hangingPunct="1">
        <a:defRPr>
          <a:latin typeface="+mn-lt"/>
          <a:ea typeface="+mn-ea"/>
          <a:cs typeface="+mn-cs"/>
        </a:defRPr>
      </a:lvl8pPr>
      <a:lvl9pPr marL="232221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290276" eaLnBrk="1" hangingPunct="1">
        <a:defRPr>
          <a:latin typeface="+mn-lt"/>
          <a:ea typeface="+mn-ea"/>
          <a:cs typeface="+mn-cs"/>
        </a:defRPr>
      </a:lvl2pPr>
      <a:lvl3pPr marL="580553" eaLnBrk="1" hangingPunct="1">
        <a:defRPr>
          <a:latin typeface="+mn-lt"/>
          <a:ea typeface="+mn-ea"/>
          <a:cs typeface="+mn-cs"/>
        </a:defRPr>
      </a:lvl3pPr>
      <a:lvl4pPr marL="870829" eaLnBrk="1" hangingPunct="1">
        <a:defRPr>
          <a:latin typeface="+mn-lt"/>
          <a:ea typeface="+mn-ea"/>
          <a:cs typeface="+mn-cs"/>
        </a:defRPr>
      </a:lvl4pPr>
      <a:lvl5pPr marL="1161105" eaLnBrk="1" hangingPunct="1">
        <a:defRPr>
          <a:latin typeface="+mn-lt"/>
          <a:ea typeface="+mn-ea"/>
          <a:cs typeface="+mn-cs"/>
        </a:defRPr>
      </a:lvl5pPr>
      <a:lvl6pPr marL="1451381" eaLnBrk="1" hangingPunct="1">
        <a:defRPr>
          <a:latin typeface="+mn-lt"/>
          <a:ea typeface="+mn-ea"/>
          <a:cs typeface="+mn-cs"/>
        </a:defRPr>
      </a:lvl6pPr>
      <a:lvl7pPr marL="1741658" eaLnBrk="1" hangingPunct="1">
        <a:defRPr>
          <a:latin typeface="+mn-lt"/>
          <a:ea typeface="+mn-ea"/>
          <a:cs typeface="+mn-cs"/>
        </a:defRPr>
      </a:lvl7pPr>
      <a:lvl8pPr marL="2031934" eaLnBrk="1" hangingPunct="1">
        <a:defRPr>
          <a:latin typeface="+mn-lt"/>
          <a:ea typeface="+mn-ea"/>
          <a:cs typeface="+mn-cs"/>
        </a:defRPr>
      </a:lvl8pPr>
      <a:lvl9pPr marL="232221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0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s://www.eba.europa.eu/sites/default/files/2024-11/0f0f79a0-6f9d-413f-b6f3-917371e404ba/Data%20Model%20for%20DORA%20RoI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s://eur-lex.europa.eu/eli/reg_impl/2024/2956/oj/en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s://www.eba.europa.eu/sites/default/files/2025-03/31bb6e60-7d10-4405-a8c5-9f04934630ac/20250328%20-%20DORA%20RoI%20reporting%20FAQ%20%28updated%29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8.xml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hyperlink" Target="https://search.gleif.org/#/search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hyperlink" Target="https://www.centralbank.ie/regulation/digital-operational-resilience-act-dor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0.xml"/><Relationship Id="rId4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notesSlide" Target="../notesSlides/notesSlide31.xml"/><Relationship Id="rId7" Type="http://schemas.openxmlformats.org/officeDocument/2006/relationships/diagramLayout" Target="../diagrams/layout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Relationship Id="rId6" Type="http://schemas.openxmlformats.org/officeDocument/2006/relationships/diagramData" Target="../diagrams/data1.xml"/><Relationship Id="rId5" Type="http://schemas.openxmlformats.org/officeDocument/2006/relationships/image" Target="../media/image58.png"/><Relationship Id="rId10" Type="http://schemas.microsoft.com/office/2007/relationships/diagramDrawing" Target="../diagrams/drawing1.xml"/><Relationship Id="rId4" Type="http://schemas.microsoft.com/office/2017/06/relationships/model3d" Target="../media/model3d1.glb"/><Relationship Id="rId9" Type="http://schemas.openxmlformats.org/officeDocument/2006/relationships/diagramColors" Target="../diagrams/colors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ba.europa.eu/sites/default/files/2024-11/0f0f79a0-6f9d-413f-b6f3-917371e404ba/Data%20Model%20for%20DORA%20RoI.pdf" TargetMode="External"/><Relationship Id="rId3" Type="http://schemas.openxmlformats.org/officeDocument/2006/relationships/notesSlide" Target="../notesSlides/notesSlide33.xml"/><Relationship Id="rId7" Type="http://schemas.openxmlformats.org/officeDocument/2006/relationships/hyperlink" Target="https://eba.europa.eu/sites/default/files/2025-01/1e5ffe22-64b2-4260-8fbf-8dcf095dfe4b/Preparing%20Plain%20csv%20reporting%20package%20for%20DORA.pdf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6" Type="http://schemas.openxmlformats.org/officeDocument/2006/relationships/hyperlink" Target="https://eba.europa.eu/activities/direct-supervision-and-oversight/digital-operational-resilience-act/preparation-dora-application" TargetMode="External"/><Relationship Id="rId5" Type="http://schemas.openxmlformats.org/officeDocument/2006/relationships/hyperlink" Target="https://www.centralbank.ie/regulation/digital-operational-resilience-act-dora/reporting-registers-of-information" TargetMode="External"/><Relationship Id="rId4" Type="http://schemas.openxmlformats.org/officeDocument/2006/relationships/hyperlink" Target="https://www.centralbank.ie/docs/default-source/regulation/dora-templates/guide-to-submitting-dora-registers-on-the-central-bank-of-ireland-portal.pdf?Status=Master&amp;sfvrsn=92386a1a_20" TargetMode="External"/><Relationship Id="rId9" Type="http://schemas.openxmlformats.org/officeDocument/2006/relationships/hyperlink" Target="https://www.eba.europa.eu/sites/default/files/2024-12/7ae0363a-ad3d-42d9-a192-34711416c039/annotated_templates.zip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93135"/>
            <a:ext cx="12065000" cy="1502412"/>
          </a:xfrm>
        </p:spPr>
        <p:txBody>
          <a:bodyPr/>
          <a:lstStyle/>
          <a:p>
            <a:r>
              <a:rPr lang="en-IE" dirty="0"/>
              <a:t>Digital Operational Resilience Act (DORA) </a:t>
            </a:r>
            <a:br>
              <a:rPr lang="en-IE" dirty="0"/>
            </a:br>
            <a:r>
              <a:rPr lang="en-IE" dirty="0"/>
              <a:t>Register of Information (</a:t>
            </a:r>
            <a:r>
              <a:rPr lang="en-IE" dirty="0" err="1"/>
              <a:t>RoI</a:t>
            </a:r>
            <a:r>
              <a:rPr lang="en-IE" dirty="0"/>
              <a:t>) Collection 2026 Industry Briefing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32500" y="5447139"/>
            <a:ext cx="6035484" cy="532190"/>
          </a:xfrm>
        </p:spPr>
        <p:txBody>
          <a:bodyPr>
            <a:normAutofit/>
          </a:bodyPr>
          <a:lstStyle/>
          <a:p>
            <a:r>
              <a:rPr lang="en-IE" sz="2800" dirty="0"/>
              <a:t>4 February 2026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1145" y="168047"/>
            <a:ext cx="2325175" cy="2296819"/>
          </a:xfrm>
          <a:prstGeom prst="rect">
            <a:avLst/>
          </a:prstGeom>
        </p:spPr>
      </p:pic>
      <p:sp>
        <p:nvSpPr>
          <p:cNvPr id="7" name="BJPseudoFooter">
            <a:extLst>
              <a:ext uri="{FF2B5EF4-FFF2-40B4-BE49-F238E27FC236}">
                <a16:creationId xmlns:a16="http://schemas.microsoft.com/office/drawing/2014/main" id="{BCD7FF64-1260-42E8-2668-F355049DAA6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581001"/>
            <a:ext cx="223138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IE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17146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5BCD4-8FC0-5822-4657-54D35CC77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7AFD37-E34A-2C82-AEB1-2C1199999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3BDA-AD5D-4134-8DD4-EBD7D4255B84}" type="slidenum">
              <a:rPr lang="en-IE" smtClean="0"/>
              <a:pPr/>
              <a:t>10</a:t>
            </a:fld>
            <a:endParaRPr lang="en-IE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B30C44B8-AA7A-8E29-5474-4100404258B9}"/>
              </a:ext>
            </a:extLst>
          </p:cNvPr>
          <p:cNvSpPr txBox="1">
            <a:spLocks/>
          </p:cNvSpPr>
          <p:nvPr/>
        </p:nvSpPr>
        <p:spPr>
          <a:xfrm>
            <a:off x="434180" y="364661"/>
            <a:ext cx="10461618" cy="535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eaLnBrk="1" hangingPunct="1">
              <a:defRPr sz="2984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>
                <a:solidFill>
                  <a:srgbClr val="09506C"/>
                </a:solidFill>
              </a:rPr>
              <a:t>Reminder of the file structure</a:t>
            </a:r>
            <a:endParaRPr lang="en-IE" sz="2800" b="1" kern="0" dirty="0">
              <a:solidFill>
                <a:srgbClr val="09506C"/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04D942B-4DD4-62E2-57B2-96051004F3EA}"/>
              </a:ext>
            </a:extLst>
          </p:cNvPr>
          <p:cNvGrpSpPr/>
          <p:nvPr/>
        </p:nvGrpSpPr>
        <p:grpSpPr>
          <a:xfrm>
            <a:off x="329184" y="1367331"/>
            <a:ext cx="11271504" cy="3560157"/>
            <a:chOff x="329184" y="1367331"/>
            <a:chExt cx="11271504" cy="356015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F8132AC-6B24-238F-E1EA-BCBB251896B5}"/>
                </a:ext>
              </a:extLst>
            </p:cNvPr>
            <p:cNvSpPr txBox="1"/>
            <p:nvPr/>
          </p:nvSpPr>
          <p:spPr>
            <a:xfrm>
              <a:off x="329184" y="2737961"/>
              <a:ext cx="5169408" cy="36933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IE" dirty="0">
                  <a:solidFill>
                    <a:schemeClr val="bg1"/>
                  </a:solidFill>
                </a:rPr>
                <a:t>CCCCCCC_YYYYMMDD_DORAREG_NAME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232109-4BEE-99CC-7FCE-0332AA76C1E5}"/>
                </a:ext>
              </a:extLst>
            </p:cNvPr>
            <p:cNvSpPr txBox="1"/>
            <p:nvPr/>
          </p:nvSpPr>
          <p:spPr>
            <a:xfrm>
              <a:off x="6303264" y="3760556"/>
              <a:ext cx="1377696" cy="36933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E" dirty="0">
                  <a:solidFill>
                    <a:schemeClr val="bg1"/>
                  </a:solidFill>
                </a:rPr>
                <a:t>Reports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E6B79CC-9E74-E908-5FC0-1354679CF524}"/>
                </a:ext>
              </a:extLst>
            </p:cNvPr>
            <p:cNvSpPr txBox="1"/>
            <p:nvPr/>
          </p:nvSpPr>
          <p:spPr>
            <a:xfrm>
              <a:off x="6303264" y="1367331"/>
              <a:ext cx="1377696" cy="36933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E" dirty="0">
                  <a:solidFill>
                    <a:schemeClr val="bg1"/>
                  </a:solidFill>
                </a:rPr>
                <a:t>META-INF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5747CB3-A872-E33D-FD3F-62CCCBFFDBB9}"/>
                </a:ext>
              </a:extLst>
            </p:cNvPr>
            <p:cNvSpPr txBox="1"/>
            <p:nvPr/>
          </p:nvSpPr>
          <p:spPr>
            <a:xfrm>
              <a:off x="9278112" y="2383864"/>
              <a:ext cx="2322576" cy="36933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E" dirty="0" err="1">
                  <a:solidFill>
                    <a:schemeClr val="bg1"/>
                  </a:solidFill>
                </a:rPr>
                <a:t>Report.json</a:t>
              </a:r>
              <a:endParaRPr lang="en-IE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FEB46A9-1583-641D-3ED4-5A226E2279C1}"/>
                </a:ext>
              </a:extLst>
            </p:cNvPr>
            <p:cNvSpPr txBox="1"/>
            <p:nvPr/>
          </p:nvSpPr>
          <p:spPr>
            <a:xfrm>
              <a:off x="9278112" y="3108628"/>
              <a:ext cx="2322576" cy="36933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E" dirty="0">
                  <a:solidFill>
                    <a:schemeClr val="bg1"/>
                  </a:solidFill>
                </a:rPr>
                <a:t>Parameters.csv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EE5D38E-6C9D-7E26-FCBF-E219937FF327}"/>
                </a:ext>
              </a:extLst>
            </p:cNvPr>
            <p:cNvSpPr txBox="1"/>
            <p:nvPr/>
          </p:nvSpPr>
          <p:spPr>
            <a:xfrm>
              <a:off x="9278112" y="3833392"/>
              <a:ext cx="2322576" cy="36933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E" dirty="0">
                  <a:solidFill>
                    <a:schemeClr val="bg1"/>
                  </a:solidFill>
                </a:rPr>
                <a:t>FilingIndicators.csv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EA2C769-F6F1-8C2A-1156-D0475ACB9820}"/>
                </a:ext>
              </a:extLst>
            </p:cNvPr>
            <p:cNvSpPr txBox="1"/>
            <p:nvPr/>
          </p:nvSpPr>
          <p:spPr>
            <a:xfrm>
              <a:off x="9278112" y="4558156"/>
              <a:ext cx="2322576" cy="36933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E" dirty="0">
                  <a:solidFill>
                    <a:schemeClr val="bg1"/>
                  </a:solidFill>
                </a:rPr>
                <a:t>{table}.csv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9048BA4-C3C1-3EED-A227-A1947D27951A}"/>
                </a:ext>
              </a:extLst>
            </p:cNvPr>
            <p:cNvSpPr txBox="1"/>
            <p:nvPr/>
          </p:nvSpPr>
          <p:spPr>
            <a:xfrm>
              <a:off x="9278112" y="1367331"/>
              <a:ext cx="2322576" cy="36933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E" dirty="0" err="1">
                  <a:solidFill>
                    <a:schemeClr val="bg1"/>
                  </a:solidFill>
                </a:rPr>
                <a:t>ReportPackage.json</a:t>
              </a:r>
              <a:endParaRPr lang="en-IE" dirty="0">
                <a:solidFill>
                  <a:schemeClr val="bg1"/>
                </a:solidFill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7E88EE-62C5-FDBF-DFEE-8551F0BA8445}"/>
                </a:ext>
              </a:extLst>
            </p:cNvPr>
            <p:cNvCxnSpPr>
              <a:stCxn id="6" idx="3"/>
              <a:endCxn id="9" idx="1"/>
            </p:cNvCxnSpPr>
            <p:nvPr/>
          </p:nvCxnSpPr>
          <p:spPr>
            <a:xfrm>
              <a:off x="5498592" y="2922627"/>
              <a:ext cx="804672" cy="10225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7B117E1-7C54-BF18-8155-35A8208D1985}"/>
                </a:ext>
              </a:extLst>
            </p:cNvPr>
            <p:cNvCxnSpPr>
              <a:cxnSpLocks/>
              <a:stCxn id="6" idx="3"/>
              <a:endCxn id="10" idx="1"/>
            </p:cNvCxnSpPr>
            <p:nvPr/>
          </p:nvCxnSpPr>
          <p:spPr>
            <a:xfrm flipV="1">
              <a:off x="5498592" y="1551997"/>
              <a:ext cx="804672" cy="13706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D96EF6F-AD53-A0BF-BE04-D58AF040473F}"/>
                </a:ext>
              </a:extLst>
            </p:cNvPr>
            <p:cNvCxnSpPr>
              <a:cxnSpLocks/>
              <a:stCxn id="9" idx="3"/>
              <a:endCxn id="19" idx="1"/>
            </p:cNvCxnSpPr>
            <p:nvPr/>
          </p:nvCxnSpPr>
          <p:spPr>
            <a:xfrm flipV="1">
              <a:off x="7680960" y="2568530"/>
              <a:ext cx="1597152" cy="13766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EC87D4B-26D4-2954-E36A-EEED96473E99}"/>
                </a:ext>
              </a:extLst>
            </p:cNvPr>
            <p:cNvCxnSpPr>
              <a:cxnSpLocks/>
              <a:stCxn id="9" idx="3"/>
              <a:endCxn id="20" idx="1"/>
            </p:cNvCxnSpPr>
            <p:nvPr/>
          </p:nvCxnSpPr>
          <p:spPr>
            <a:xfrm flipV="1">
              <a:off x="7680960" y="3293294"/>
              <a:ext cx="1597152" cy="6519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813945F-4BB7-FBD8-4059-C9706CF113CA}"/>
                </a:ext>
              </a:extLst>
            </p:cNvPr>
            <p:cNvCxnSpPr>
              <a:cxnSpLocks/>
              <a:stCxn id="9" idx="3"/>
              <a:endCxn id="21" idx="1"/>
            </p:cNvCxnSpPr>
            <p:nvPr/>
          </p:nvCxnSpPr>
          <p:spPr>
            <a:xfrm>
              <a:off x="7680960" y="3945222"/>
              <a:ext cx="1597152" cy="728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C6CD33D-4517-EC01-3BA2-CAE4F0D19B83}"/>
                </a:ext>
              </a:extLst>
            </p:cNvPr>
            <p:cNvCxnSpPr>
              <a:cxnSpLocks/>
              <a:stCxn id="9" idx="3"/>
              <a:endCxn id="22" idx="1"/>
            </p:cNvCxnSpPr>
            <p:nvPr/>
          </p:nvCxnSpPr>
          <p:spPr>
            <a:xfrm>
              <a:off x="7680960" y="3945222"/>
              <a:ext cx="1597152" cy="797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A55C076-5C82-8535-FDC6-7DF9814BBA14}"/>
                </a:ext>
              </a:extLst>
            </p:cNvPr>
            <p:cNvCxnSpPr>
              <a:cxnSpLocks/>
              <a:stCxn id="10" idx="3"/>
              <a:endCxn id="23" idx="1"/>
            </p:cNvCxnSpPr>
            <p:nvPr/>
          </p:nvCxnSpPr>
          <p:spPr>
            <a:xfrm>
              <a:off x="7680960" y="1551997"/>
              <a:ext cx="159715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528561DD-B525-9E17-4ADF-B2FAF0EDF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83" y="3435543"/>
            <a:ext cx="5613610" cy="2154060"/>
          </a:xfrm>
          <a:prstGeom prst="rect">
            <a:avLst/>
          </a:prstGeom>
        </p:spPr>
      </p:pic>
      <p:sp>
        <p:nvSpPr>
          <p:cNvPr id="5" name="BJPseudoFooter">
            <a:extLst>
              <a:ext uri="{FF2B5EF4-FFF2-40B4-BE49-F238E27FC236}">
                <a16:creationId xmlns:a16="http://schemas.microsoft.com/office/drawing/2014/main" id="{1B1A140D-0C7A-BED9-6203-65BA9EEC018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581001"/>
            <a:ext cx="223138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IE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42717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9B923-6246-9996-DE46-16C68CDD6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A3DACD-8203-770E-EDA8-3DFDFD7D6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3BDA-AD5D-4134-8DD4-EBD7D4255B84}" type="slidenum">
              <a:rPr lang="en-IE" smtClean="0"/>
              <a:pPr/>
              <a:t>11</a:t>
            </a:fld>
            <a:endParaRPr lang="en-IE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651BEDDD-D03E-4A62-2AB6-82AC6071A29F}"/>
              </a:ext>
            </a:extLst>
          </p:cNvPr>
          <p:cNvSpPr txBox="1">
            <a:spLocks/>
          </p:cNvSpPr>
          <p:nvPr/>
        </p:nvSpPr>
        <p:spPr>
          <a:xfrm>
            <a:off x="434180" y="364661"/>
            <a:ext cx="10461618" cy="535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eaLnBrk="1" hangingPunct="1">
              <a:defRPr sz="2984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>
                <a:solidFill>
                  <a:srgbClr val="09506C"/>
                </a:solidFill>
              </a:rPr>
              <a:t>Sample file structure – high level zip file and root folder</a:t>
            </a:r>
            <a:endParaRPr lang="en-IE" sz="2800" b="1" kern="0" dirty="0">
              <a:solidFill>
                <a:srgbClr val="09506C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8A5F6D-B643-52C2-C629-3F11BD8566B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4180" y="2710905"/>
            <a:ext cx="4048760" cy="10401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28D20D-26E4-BFD6-89B5-D00A5ABDB2B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969788" y="1146049"/>
            <a:ext cx="5563843" cy="9337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D5A68D-00FD-C4A6-E140-1479099B258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969788" y="3034704"/>
            <a:ext cx="5889244" cy="31765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7725F1-3B84-83DB-3CE3-56939647B326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2121408" y="1612945"/>
            <a:ext cx="3848380" cy="17650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432CA5-D5D0-31E0-5AC8-822FC036E1AA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2121408" y="3627733"/>
            <a:ext cx="3848380" cy="9952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BJPseudoFooter">
            <a:extLst>
              <a:ext uri="{FF2B5EF4-FFF2-40B4-BE49-F238E27FC236}">
                <a16:creationId xmlns:a16="http://schemas.microsoft.com/office/drawing/2014/main" id="{E0E74010-59A2-24C7-38C4-EF66C7F4DC3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581001"/>
            <a:ext cx="223138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IE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93180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980A9-BE9E-2F54-67A9-E22211E3A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F69C87-AEB7-5FCB-9CA9-00849C04F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3BDA-AD5D-4134-8DD4-EBD7D4255B84}" type="slidenum">
              <a:rPr lang="en-IE" smtClean="0"/>
              <a:pPr/>
              <a:t>12</a:t>
            </a:fld>
            <a:endParaRPr lang="en-IE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9B8607FE-7465-53C8-8B14-B23415F44BA6}"/>
              </a:ext>
            </a:extLst>
          </p:cNvPr>
          <p:cNvSpPr txBox="1">
            <a:spLocks/>
          </p:cNvSpPr>
          <p:nvPr/>
        </p:nvSpPr>
        <p:spPr>
          <a:xfrm>
            <a:off x="434180" y="364661"/>
            <a:ext cx="10461618" cy="535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eaLnBrk="1" hangingPunct="1">
              <a:defRPr sz="2984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>
                <a:solidFill>
                  <a:srgbClr val="09506C"/>
                </a:solidFill>
              </a:rPr>
              <a:t>Sample file structure – META-INF and Reports</a:t>
            </a:r>
            <a:endParaRPr lang="en-IE" sz="2800" b="1" kern="0" dirty="0">
              <a:solidFill>
                <a:srgbClr val="09506C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AC5D1B-04F5-3C62-6C3A-912105BAB07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20594" y="1212976"/>
            <a:ext cx="5563843" cy="9337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8ACF08-6C1F-CDDD-E5E4-C68A4929D07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20594" y="2498324"/>
            <a:ext cx="5889244" cy="31765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82B961-954D-7217-EACD-E4639C8FC87B}"/>
              </a:ext>
            </a:extLst>
          </p:cNvPr>
          <p:cNvCxnSpPr>
            <a:cxnSpLocks/>
            <a:stCxn id="4" idx="1"/>
            <a:endCxn id="12" idx="3"/>
          </p:cNvCxnSpPr>
          <p:nvPr/>
        </p:nvCxnSpPr>
        <p:spPr>
          <a:xfrm flipH="1">
            <a:off x="5884437" y="1679872"/>
            <a:ext cx="179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F02232-BBE8-3EA6-61B6-7CE840FAEF65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1658105" y="3246188"/>
            <a:ext cx="12070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E33D22F-A3BE-B1D5-3786-A8AF79FD10CF}"/>
              </a:ext>
            </a:extLst>
          </p:cNvPr>
          <p:cNvSpPr txBox="1"/>
          <p:nvPr/>
        </p:nvSpPr>
        <p:spPr>
          <a:xfrm>
            <a:off x="6064397" y="1356706"/>
            <a:ext cx="155216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IE" i="1" dirty="0" err="1"/>
              <a:t>reportPackage</a:t>
            </a:r>
            <a:r>
              <a:rPr lang="en-IE" dirty="0"/>
              <a:t> is a .</a:t>
            </a:r>
            <a:r>
              <a:rPr lang="en-IE" dirty="0" err="1"/>
              <a:t>json</a:t>
            </a:r>
            <a:r>
              <a:rPr lang="en-IE" dirty="0"/>
              <a:t> file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F6D497-863E-B158-78D2-FE9D88C879D2}"/>
              </a:ext>
            </a:extLst>
          </p:cNvPr>
          <p:cNvSpPr txBox="1"/>
          <p:nvPr/>
        </p:nvSpPr>
        <p:spPr>
          <a:xfrm>
            <a:off x="2865113" y="2923022"/>
            <a:ext cx="376347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IE" dirty="0"/>
              <a:t>Files are saved with a small </a:t>
            </a:r>
            <a:r>
              <a:rPr lang="en-IE" b="1" dirty="0"/>
              <a:t>b_xx.xx </a:t>
            </a:r>
            <a:r>
              <a:rPr lang="en-IE" dirty="0"/>
              <a:t>format in the Reports folder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D7DAF8-B376-0CCE-0694-AC07BE82604A}"/>
              </a:ext>
            </a:extLst>
          </p:cNvPr>
          <p:cNvSpPr/>
          <p:nvPr/>
        </p:nvSpPr>
        <p:spPr>
          <a:xfrm>
            <a:off x="963161" y="2821490"/>
            <a:ext cx="694944" cy="23479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B0CA442-6D7B-EBE3-26EB-E2A35C05EC20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3578567" y="5580187"/>
            <a:ext cx="2830576" cy="1384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CCD09C5-CC92-0142-415D-5E99256770F9}"/>
              </a:ext>
            </a:extLst>
          </p:cNvPr>
          <p:cNvSpPr txBox="1"/>
          <p:nvPr/>
        </p:nvSpPr>
        <p:spPr>
          <a:xfrm>
            <a:off x="6409143" y="5257021"/>
            <a:ext cx="1325375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IE" i="1" dirty="0"/>
              <a:t>report</a:t>
            </a:r>
            <a:r>
              <a:rPr lang="en-IE" dirty="0"/>
              <a:t> is also a .</a:t>
            </a:r>
            <a:r>
              <a:rPr lang="en-IE" dirty="0" err="1"/>
              <a:t>json</a:t>
            </a:r>
            <a:r>
              <a:rPr lang="en-IE" dirty="0"/>
              <a:t> file</a:t>
            </a:r>
          </a:p>
        </p:txBody>
      </p:sp>
      <p:pic>
        <p:nvPicPr>
          <p:cNvPr id="18" name="Picture 1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0982713-F6FF-0DE6-0A95-B9B69BB53F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1965" y="430857"/>
            <a:ext cx="3812481" cy="219790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48FF694-A1C1-5D36-126D-F41CFE593FFD}"/>
              </a:ext>
            </a:extLst>
          </p:cNvPr>
          <p:cNvSpPr txBox="1"/>
          <p:nvPr/>
        </p:nvSpPr>
        <p:spPr>
          <a:xfrm rot="20113000">
            <a:off x="8930428" y="1392461"/>
            <a:ext cx="1532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>
                <a:solidFill>
                  <a:srgbClr val="00B050"/>
                </a:solidFill>
              </a:rPr>
              <a:t>Accepted</a:t>
            </a:r>
          </a:p>
        </p:txBody>
      </p:sp>
      <p:pic>
        <p:nvPicPr>
          <p:cNvPr id="21" name="Picture 2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0A96E71-46B3-5CF7-EDC7-E2625BFFD3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3547" y="2749113"/>
            <a:ext cx="1962251" cy="305450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AF6CCCD-7E34-30C1-F2B1-F1B2323CC167}"/>
              </a:ext>
            </a:extLst>
          </p:cNvPr>
          <p:cNvSpPr txBox="1"/>
          <p:nvPr/>
        </p:nvSpPr>
        <p:spPr>
          <a:xfrm rot="20113000">
            <a:off x="9370487" y="3886542"/>
            <a:ext cx="1532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>
                <a:solidFill>
                  <a:srgbClr val="FF0000"/>
                </a:solidFill>
              </a:rPr>
              <a:t>Rejected</a:t>
            </a:r>
          </a:p>
        </p:txBody>
      </p:sp>
      <p:sp>
        <p:nvSpPr>
          <p:cNvPr id="10" name="BJPseudoFooter">
            <a:extLst>
              <a:ext uri="{FF2B5EF4-FFF2-40B4-BE49-F238E27FC236}">
                <a16:creationId xmlns:a16="http://schemas.microsoft.com/office/drawing/2014/main" id="{4B830E72-2FB4-414A-C237-772BC13E33C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581001"/>
            <a:ext cx="223138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IE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6257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76252-1D1C-63C8-2143-8AD718570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8B04DE-F173-F868-E026-21E3AD8AD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3BDA-AD5D-4134-8DD4-EBD7D4255B84}" type="slidenum">
              <a:rPr lang="en-IE" smtClean="0"/>
              <a:pPr/>
              <a:t>13</a:t>
            </a:fld>
            <a:endParaRPr lang="en-IE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E25300C-891D-0635-5BCD-A03C1EE4FA81}"/>
              </a:ext>
            </a:extLst>
          </p:cNvPr>
          <p:cNvSpPr txBox="1">
            <a:spLocks/>
          </p:cNvSpPr>
          <p:nvPr/>
        </p:nvSpPr>
        <p:spPr>
          <a:xfrm>
            <a:off x="434180" y="364661"/>
            <a:ext cx="10461618" cy="535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eaLnBrk="1" hangingPunct="1">
              <a:defRPr sz="2984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>
                <a:solidFill>
                  <a:srgbClr val="09506C"/>
                </a:solidFill>
              </a:rPr>
              <a:t>Sample file structure - .</a:t>
            </a:r>
            <a:r>
              <a:rPr lang="en-US" sz="2800" b="1" dirty="0" err="1">
                <a:solidFill>
                  <a:srgbClr val="09506C"/>
                </a:solidFill>
              </a:rPr>
              <a:t>json</a:t>
            </a:r>
            <a:r>
              <a:rPr lang="en-US" sz="2800" b="1" dirty="0">
                <a:solidFill>
                  <a:srgbClr val="09506C"/>
                </a:solidFill>
              </a:rPr>
              <a:t> files</a:t>
            </a:r>
            <a:endParaRPr lang="en-IE" sz="2800" b="1" kern="0" dirty="0">
              <a:solidFill>
                <a:srgbClr val="09506C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2B888C-D904-C81A-B7CD-C84E9FB2F45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149401" y="1212976"/>
            <a:ext cx="5563843" cy="9337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15D3C7-FDDA-A0B3-09CD-54B2C1FCFF8E}"/>
              </a:ext>
            </a:extLst>
          </p:cNvPr>
          <p:cNvSpPr txBox="1"/>
          <p:nvPr/>
        </p:nvSpPr>
        <p:spPr>
          <a:xfrm>
            <a:off x="8517694" y="4490501"/>
            <a:ext cx="3173124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IE" dirty="0"/>
              <a:t>The</a:t>
            </a:r>
            <a:r>
              <a:rPr lang="en-IE" i="1" dirty="0"/>
              <a:t> </a:t>
            </a:r>
            <a:r>
              <a:rPr lang="en-IE" i="1" dirty="0" err="1"/>
              <a:t>generatingSoftwareInformation</a:t>
            </a:r>
            <a:r>
              <a:rPr lang="en-IE" i="1" dirty="0"/>
              <a:t> </a:t>
            </a:r>
            <a:r>
              <a:rPr lang="en-IE" dirty="0"/>
              <a:t>element is new since last year in the new EBA filing rules v5.7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5F7D3F-E743-64EF-7F09-5958AEA922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4493" y="2167187"/>
            <a:ext cx="6483683" cy="577880"/>
          </a:xfrm>
          <a:prstGeom prst="rect">
            <a:avLst/>
          </a:prstGeom>
        </p:spPr>
      </p:pic>
      <p:pic>
        <p:nvPicPr>
          <p:cNvPr id="14" name="Picture 1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2D890996-ABB3-2023-B385-8BC31ED4BA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7994" y="3107085"/>
            <a:ext cx="6559887" cy="231151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5FE8CF5-D749-AFF2-1FFD-A08987CEFBB8}"/>
              </a:ext>
            </a:extLst>
          </p:cNvPr>
          <p:cNvSpPr/>
          <p:nvPr/>
        </p:nvSpPr>
        <p:spPr>
          <a:xfrm>
            <a:off x="2735522" y="4328245"/>
            <a:ext cx="4511943" cy="9210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E9EB1A1-07CC-60E5-03CF-35289CD9DEFE}"/>
              </a:ext>
            </a:extLst>
          </p:cNvPr>
          <p:cNvCxnSpPr>
            <a:cxnSpLocks/>
          </p:cNvCxnSpPr>
          <p:nvPr/>
        </p:nvCxnSpPr>
        <p:spPr>
          <a:xfrm flipH="1">
            <a:off x="7247465" y="4813667"/>
            <a:ext cx="12756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EA101DE-268F-ED2F-A937-13A124F521E3}"/>
              </a:ext>
            </a:extLst>
          </p:cNvPr>
          <p:cNvSpPr txBox="1"/>
          <p:nvPr/>
        </p:nvSpPr>
        <p:spPr>
          <a:xfrm>
            <a:off x="9146712" y="1300261"/>
            <a:ext cx="2503424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IE" dirty="0"/>
              <a:t>The content of the </a:t>
            </a:r>
            <a:r>
              <a:rPr lang="en-IE" i="1" dirty="0" err="1"/>
              <a:t>reportPackage</a:t>
            </a:r>
            <a:r>
              <a:rPr lang="en-IE" dirty="0"/>
              <a:t> file has not changed since the last submission</a:t>
            </a:r>
          </a:p>
        </p:txBody>
      </p:sp>
      <p:sp>
        <p:nvSpPr>
          <p:cNvPr id="9" name="BJPseudoFooter">
            <a:extLst>
              <a:ext uri="{FF2B5EF4-FFF2-40B4-BE49-F238E27FC236}">
                <a16:creationId xmlns:a16="http://schemas.microsoft.com/office/drawing/2014/main" id="{AB069E82-7734-0116-4B2A-77D81D68B9B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581001"/>
            <a:ext cx="223138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IE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011480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29CA1-DA80-314C-B635-6AA8C45B8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7CA190E-DDC1-74FC-4029-29D3EAF79CEF}"/>
              </a:ext>
            </a:extLst>
          </p:cNvPr>
          <p:cNvSpPr/>
          <p:nvPr/>
        </p:nvSpPr>
        <p:spPr>
          <a:xfrm>
            <a:off x="3462528" y="4523616"/>
            <a:ext cx="7851648" cy="2133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67670E-5062-FBEB-7B3A-D84F1ABCF70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4180" y="1172188"/>
            <a:ext cx="5889244" cy="31765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49D6F73-D06E-7F53-07BD-0B32CE51E23A}"/>
              </a:ext>
            </a:extLst>
          </p:cNvPr>
          <p:cNvSpPr/>
          <p:nvPr/>
        </p:nvSpPr>
        <p:spPr>
          <a:xfrm>
            <a:off x="6046441" y="810656"/>
            <a:ext cx="3836471" cy="33539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3352D3-A545-64A7-F71F-747E2741D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3BDA-AD5D-4134-8DD4-EBD7D4255B84}" type="slidenum">
              <a:rPr lang="en-IE" smtClean="0"/>
              <a:pPr/>
              <a:t>14</a:t>
            </a:fld>
            <a:endParaRPr lang="en-IE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3E63A2F0-730B-6828-2FFA-A85D63ADB42A}"/>
              </a:ext>
            </a:extLst>
          </p:cNvPr>
          <p:cNvSpPr txBox="1">
            <a:spLocks/>
          </p:cNvSpPr>
          <p:nvPr/>
        </p:nvSpPr>
        <p:spPr>
          <a:xfrm>
            <a:off x="434180" y="364661"/>
            <a:ext cx="10461618" cy="535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eaLnBrk="1" hangingPunct="1">
              <a:defRPr sz="2984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>
                <a:solidFill>
                  <a:srgbClr val="09506C"/>
                </a:solidFill>
              </a:rPr>
              <a:t>Sample file structure - </a:t>
            </a:r>
            <a:r>
              <a:rPr lang="en-US" sz="2800" b="1" dirty="0" err="1">
                <a:solidFill>
                  <a:srgbClr val="09506C"/>
                </a:solidFill>
              </a:rPr>
              <a:t>FilingIndicators</a:t>
            </a:r>
            <a:endParaRPr lang="en-IE" sz="2800" b="1" kern="0" dirty="0">
              <a:solidFill>
                <a:srgbClr val="09506C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FA6EE3-5D67-3292-B68E-559F76F9FDDD}"/>
              </a:ext>
            </a:extLst>
          </p:cNvPr>
          <p:cNvCxnSpPr>
            <a:cxnSpLocks/>
            <a:stCxn id="19" idx="1"/>
            <a:endCxn id="17" idx="3"/>
          </p:cNvCxnSpPr>
          <p:nvPr/>
        </p:nvCxnSpPr>
        <p:spPr>
          <a:xfrm flipH="1">
            <a:off x="2072640" y="2487643"/>
            <a:ext cx="3973801" cy="14320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523389D-F682-A040-774D-BCF3A3382957}"/>
              </a:ext>
            </a:extLst>
          </p:cNvPr>
          <p:cNvCxnSpPr>
            <a:cxnSpLocks/>
            <a:stCxn id="24" idx="1"/>
            <a:endCxn id="6" idx="3"/>
          </p:cNvCxnSpPr>
          <p:nvPr/>
        </p:nvCxnSpPr>
        <p:spPr>
          <a:xfrm flipH="1" flipV="1">
            <a:off x="2072640" y="4094608"/>
            <a:ext cx="1389888" cy="149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DDDC5EA-9851-DC23-A8A7-D9281C18313C}"/>
              </a:ext>
            </a:extLst>
          </p:cNvPr>
          <p:cNvSpPr txBox="1"/>
          <p:nvPr/>
        </p:nvSpPr>
        <p:spPr>
          <a:xfrm>
            <a:off x="6058981" y="846895"/>
            <a:ext cx="1912800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E" dirty="0"/>
              <a:t>FilingIndicators file has marked all files as “</a:t>
            </a:r>
            <a:r>
              <a:rPr lang="en-IE" b="1" dirty="0"/>
              <a:t>true</a:t>
            </a:r>
            <a:r>
              <a:rPr lang="en-IE" dirty="0"/>
              <a:t>” and files are noted with a capital </a:t>
            </a:r>
            <a:r>
              <a:rPr lang="en-IE" b="1" dirty="0"/>
              <a:t>B_xx.xx </a:t>
            </a:r>
            <a:r>
              <a:rPr lang="en-IE" dirty="0"/>
              <a:t>(both are case sensitive)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E44DC7-1AAF-8101-8B6E-CBAC3EC00368}"/>
              </a:ext>
            </a:extLst>
          </p:cNvPr>
          <p:cNvSpPr txBox="1"/>
          <p:nvPr/>
        </p:nvSpPr>
        <p:spPr>
          <a:xfrm>
            <a:off x="3462527" y="4543081"/>
            <a:ext cx="5894679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Parameters file should contain a </a:t>
            </a:r>
            <a:r>
              <a:rPr lang="en-IE" b="1" dirty="0"/>
              <a:t>LEI </a:t>
            </a:r>
            <a:r>
              <a:rPr lang="en-IE" dirty="0"/>
              <a:t>and not CNUM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have </a:t>
            </a:r>
            <a:r>
              <a:rPr lang="en-IE" b="1" dirty="0" err="1"/>
              <a:t>rs</a:t>
            </a:r>
            <a:r>
              <a:rPr lang="en-IE" b="1" dirty="0"/>
              <a:t>:</a:t>
            </a:r>
            <a:r>
              <a:rPr lang="en-IE" dirty="0"/>
              <a:t> in front of the LEI number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have </a:t>
            </a:r>
            <a:r>
              <a:rPr lang="en-IE" b="1" dirty="0"/>
              <a:t>‘.CON’ or ‘.IND’</a:t>
            </a:r>
            <a:r>
              <a:rPr lang="en-IE" dirty="0"/>
              <a:t> after your </a:t>
            </a:r>
          </a:p>
          <a:p>
            <a:r>
              <a:rPr lang="en-IE" dirty="0"/>
              <a:t>       LEI code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date format within the files is </a:t>
            </a:r>
          </a:p>
          <a:p>
            <a:r>
              <a:rPr lang="en-IE" b="1" dirty="0"/>
              <a:t>      YYYY-MM-DD</a:t>
            </a:r>
            <a:r>
              <a:rPr lang="en-IE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No Symbols e.g. </a:t>
            </a:r>
            <a:r>
              <a:rPr lang="en-IE" b="1" dirty="0"/>
              <a:t>no €</a:t>
            </a:r>
          </a:p>
          <a:p>
            <a:endParaRPr lang="en-IE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49E334-A114-1EE3-CE5C-56DC6896E95A}"/>
              </a:ext>
            </a:extLst>
          </p:cNvPr>
          <p:cNvSpPr/>
          <p:nvPr/>
        </p:nvSpPr>
        <p:spPr>
          <a:xfrm>
            <a:off x="1048512" y="3840480"/>
            <a:ext cx="1024128" cy="1584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F3D0C5-AC82-580F-3371-EC0EAC94E8A6}"/>
              </a:ext>
            </a:extLst>
          </p:cNvPr>
          <p:cNvSpPr/>
          <p:nvPr/>
        </p:nvSpPr>
        <p:spPr>
          <a:xfrm>
            <a:off x="1048512" y="4015360"/>
            <a:ext cx="1024128" cy="1584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C9E217-C933-B4E9-0129-4C1A40F9BD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8305" y="819796"/>
            <a:ext cx="2082066" cy="3203002"/>
          </a:xfrm>
          <a:prstGeom prst="rect">
            <a:avLst/>
          </a:prstGeom>
        </p:spPr>
      </p:pic>
      <p:pic>
        <p:nvPicPr>
          <p:cNvPr id="23" name="Picture 2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3024825-5597-E7A6-D385-FD03B98DB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3917" y="5250165"/>
            <a:ext cx="3867150" cy="12954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9A2259F-4025-5668-2F8D-0B58CA2DAC91}"/>
              </a:ext>
            </a:extLst>
          </p:cNvPr>
          <p:cNvSpPr txBox="1"/>
          <p:nvPr/>
        </p:nvSpPr>
        <p:spPr>
          <a:xfrm>
            <a:off x="179339" y="4667007"/>
            <a:ext cx="2532364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rgbClr val="FF0000"/>
                </a:solidFill>
              </a:rPr>
              <a:t>Reminder: </a:t>
            </a:r>
          </a:p>
          <a:p>
            <a:r>
              <a:rPr lang="en-IE" dirty="0">
                <a:solidFill>
                  <a:srgbClr val="FF0000"/>
                </a:solidFill>
              </a:rPr>
              <a:t>Edit files in Notepad/ your security-approved editor, but not in Excel</a:t>
            </a:r>
          </a:p>
        </p:txBody>
      </p:sp>
      <p:sp>
        <p:nvSpPr>
          <p:cNvPr id="7" name="BJPseudoFooter">
            <a:extLst>
              <a:ext uri="{FF2B5EF4-FFF2-40B4-BE49-F238E27FC236}">
                <a16:creationId xmlns:a16="http://schemas.microsoft.com/office/drawing/2014/main" id="{FA5CD40F-F0A0-02F5-6C9E-B6638563241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581001"/>
            <a:ext cx="223138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IE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93934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F1060-D2FD-0333-734E-2592B1101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nforcement Action: J.P. Morgan Administration Services (Ireland) Limited  reprimanded and fined €1,600,000 by the Central Bank of Ireland for  regulatory breaches relating to the outsourcing of fund administration  activities">
            <a:extLst>
              <a:ext uri="{FF2B5EF4-FFF2-40B4-BE49-F238E27FC236}">
                <a16:creationId xmlns:a16="http://schemas.microsoft.com/office/drawing/2014/main" id="{F757277F-82C6-42EB-962F-C01E8766F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0256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F84250-79AD-6506-0177-BF6623C95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3BDA-AD5D-4134-8DD4-EBD7D4255B84}" type="slidenum">
              <a:rPr lang="en-IE" smtClean="0"/>
              <a:pPr/>
              <a:t>15</a:t>
            </a:fld>
            <a:endParaRPr lang="en-I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1156C5-67B2-ACB0-E922-E5FEBF83CF94}"/>
              </a:ext>
            </a:extLst>
          </p:cNvPr>
          <p:cNvSpPr/>
          <p:nvPr/>
        </p:nvSpPr>
        <p:spPr>
          <a:xfrm>
            <a:off x="0" y="493832"/>
            <a:ext cx="12192000" cy="1544320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dirty="0"/>
              <a:t>Common 2025 errors to avoid</a:t>
            </a:r>
          </a:p>
        </p:txBody>
      </p:sp>
      <p:sp>
        <p:nvSpPr>
          <p:cNvPr id="5" name="BJPseudoFooter">
            <a:extLst>
              <a:ext uri="{FF2B5EF4-FFF2-40B4-BE49-F238E27FC236}">
                <a16:creationId xmlns:a16="http://schemas.microsoft.com/office/drawing/2014/main" id="{C35D342D-4A9C-ACC9-3B29-B99360D5917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581001"/>
            <a:ext cx="223138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IE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76422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60086-AA81-0D25-3DCA-C9305F9F8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B48EE69-B6A3-318B-E7F1-507DBA661EEB}"/>
              </a:ext>
            </a:extLst>
          </p:cNvPr>
          <p:cNvSpPr/>
          <p:nvPr/>
        </p:nvSpPr>
        <p:spPr>
          <a:xfrm>
            <a:off x="0" y="899876"/>
            <a:ext cx="12192000" cy="3437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363775-C6B4-C4A2-E8EF-F30209130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3BDA-AD5D-4134-8DD4-EBD7D4255B84}" type="slidenum">
              <a:rPr lang="en-IE" smtClean="0"/>
              <a:pPr/>
              <a:t>16</a:t>
            </a:fld>
            <a:endParaRPr lang="en-IE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146835B-7D82-B2B6-5F87-833EAAE1FFF1}"/>
              </a:ext>
            </a:extLst>
          </p:cNvPr>
          <p:cNvSpPr txBox="1">
            <a:spLocks/>
          </p:cNvSpPr>
          <p:nvPr/>
        </p:nvSpPr>
        <p:spPr>
          <a:xfrm>
            <a:off x="434180" y="364661"/>
            <a:ext cx="10461618" cy="535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eaLnBrk="1" hangingPunct="1">
              <a:defRPr sz="2984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800" b="1" dirty="0"/>
              <a:t>Filename for zip file being loaded to central bank portal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F75D8E4-6E06-CB7A-7D1F-4C2CA0747939}"/>
              </a:ext>
            </a:extLst>
          </p:cNvPr>
          <p:cNvGrpSpPr/>
          <p:nvPr/>
        </p:nvGrpSpPr>
        <p:grpSpPr>
          <a:xfrm>
            <a:off x="0" y="1243584"/>
            <a:ext cx="7942771" cy="4684398"/>
            <a:chOff x="1548384" y="1207008"/>
            <a:chExt cx="7942771" cy="468439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E48F33E-C05A-865B-42A5-6053C58F3812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097024" y="1589471"/>
              <a:ext cx="7394131" cy="4301935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5823066-3DE0-290B-17DB-CCF05F47D6F8}"/>
                </a:ext>
              </a:extLst>
            </p:cNvPr>
            <p:cNvSpPr/>
            <p:nvPr/>
          </p:nvSpPr>
          <p:spPr>
            <a:xfrm>
              <a:off x="1548384" y="1207008"/>
              <a:ext cx="7942771" cy="3824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2"/>
              </a:solidFill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1905" indent="-6350" algn="l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IE" sz="2000" dirty="0"/>
                <a:t>	Ensure the reporting date in the filename of the zip package is correct</a:t>
              </a:r>
            </a:p>
          </p:txBody>
        </p:sp>
        <p:sp>
          <p:nvSpPr>
            <p:cNvPr id="14" name="Shape 4175">
              <a:extLst>
                <a:ext uri="{FF2B5EF4-FFF2-40B4-BE49-F238E27FC236}">
                  <a16:creationId xmlns:a16="http://schemas.microsoft.com/office/drawing/2014/main" id="{0F22340F-F379-E6ED-F078-CFED29613AA9}"/>
                </a:ext>
              </a:extLst>
            </p:cNvPr>
            <p:cNvSpPr/>
            <p:nvPr/>
          </p:nvSpPr>
          <p:spPr>
            <a:xfrm>
              <a:off x="2573845" y="4961446"/>
              <a:ext cx="2996565" cy="202565"/>
            </a:xfrm>
            <a:custGeom>
              <a:avLst/>
              <a:gdLst/>
              <a:ahLst/>
              <a:cxnLst/>
              <a:rect l="0" t="0" r="0" b="0"/>
              <a:pathLst>
                <a:path w="2997200" h="203200">
                  <a:moveTo>
                    <a:pt x="0" y="203200"/>
                  </a:moveTo>
                  <a:lnTo>
                    <a:pt x="2997200" y="203200"/>
                  </a:lnTo>
                  <a:lnTo>
                    <a:pt x="2997200" y="0"/>
                  </a:lnTo>
                  <a:lnTo>
                    <a:pt x="0" y="0"/>
                  </a:lnTo>
                  <a:close/>
                </a:path>
              </a:pathLst>
            </a:custGeom>
            <a:ln w="38100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IE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F63ACA1B-70CE-1185-531D-025142313C30}"/>
              </a:ext>
            </a:extLst>
          </p:cNvPr>
          <p:cNvSpPr/>
          <p:nvPr/>
        </p:nvSpPr>
        <p:spPr>
          <a:xfrm>
            <a:off x="3564826" y="898652"/>
            <a:ext cx="914400" cy="38246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6350" marR="1905" indent="-635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IE" sz="2000" b="1" dirty="0">
                <a:solidFill>
                  <a:schemeClr val="bg1"/>
                </a:solidFill>
              </a:rPr>
              <a:t>Error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34F038-E0E5-AA2D-9745-4ACB7C94CFBE}"/>
              </a:ext>
            </a:extLst>
          </p:cNvPr>
          <p:cNvSpPr/>
          <p:nvPr/>
        </p:nvSpPr>
        <p:spPr>
          <a:xfrm>
            <a:off x="9643501" y="898652"/>
            <a:ext cx="1252297" cy="38246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6350" marR="1905" indent="-635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IE" sz="2000" b="1" dirty="0">
                <a:solidFill>
                  <a:schemeClr val="bg1"/>
                </a:solidFill>
              </a:rPr>
              <a:t>Solution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485A52-E028-86F0-09B4-219DB1735F0B}"/>
              </a:ext>
            </a:extLst>
          </p:cNvPr>
          <p:cNvSpPr/>
          <p:nvPr/>
        </p:nvSpPr>
        <p:spPr>
          <a:xfrm>
            <a:off x="8094133" y="1492905"/>
            <a:ext cx="3805340" cy="42826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vert="horz" lIns="0" tIns="0" rIns="0" bIns="0" rtlCol="0">
            <a:noAutofit/>
          </a:bodyPr>
          <a:lstStyle/>
          <a:p>
            <a:pPr marL="6350" marR="1905" indent="-6350" algn="l">
              <a:lnSpc>
                <a:spcPct val="107000"/>
              </a:lnSpc>
              <a:spcAft>
                <a:spcPts val="800"/>
              </a:spcAft>
              <a:buNone/>
            </a:pPr>
            <a:r>
              <a:rPr lang="en-IE" sz="2000" dirty="0"/>
              <a:t>	Save the file with a reporting date as follows:</a:t>
            </a:r>
          </a:p>
          <a:p>
            <a:pPr marL="6350" marR="1905" indent="-6350" algn="l">
              <a:lnSpc>
                <a:spcPct val="107000"/>
              </a:lnSpc>
              <a:spcAft>
                <a:spcPts val="800"/>
              </a:spcAft>
              <a:buNone/>
            </a:pPr>
            <a:r>
              <a:rPr lang="en-IE" sz="1200" dirty="0">
                <a:highlight>
                  <a:srgbClr val="00FF00"/>
                </a:highlight>
              </a:rPr>
              <a:t>C999001</a:t>
            </a:r>
            <a:r>
              <a:rPr lang="en-IE" sz="2000" dirty="0">
                <a:highlight>
                  <a:srgbClr val="00FF00"/>
                </a:highlight>
              </a:rPr>
              <a:t>_</a:t>
            </a:r>
            <a:r>
              <a:rPr lang="en-IE" sz="2000" b="1" dirty="0">
                <a:highlight>
                  <a:srgbClr val="00FF00"/>
                </a:highlight>
              </a:rPr>
              <a:t>20251231</a:t>
            </a:r>
            <a:r>
              <a:rPr lang="en-IE" sz="2000" dirty="0">
                <a:highlight>
                  <a:srgbClr val="00FF00"/>
                </a:highlight>
              </a:rPr>
              <a:t>_</a:t>
            </a:r>
            <a:r>
              <a:rPr lang="en-IE" sz="1200" dirty="0">
                <a:highlight>
                  <a:srgbClr val="00FF00"/>
                </a:highlight>
              </a:rPr>
              <a:t>DORAREG_MiFiD.zip</a:t>
            </a:r>
            <a:endParaRPr lang="en-IE" sz="2000" dirty="0">
              <a:highlight>
                <a:srgbClr val="00FF00"/>
              </a:highlight>
            </a:endParaRPr>
          </a:p>
        </p:txBody>
      </p:sp>
      <p:sp>
        <p:nvSpPr>
          <p:cNvPr id="5" name="BJPseudoFooter">
            <a:extLst>
              <a:ext uri="{FF2B5EF4-FFF2-40B4-BE49-F238E27FC236}">
                <a16:creationId xmlns:a16="http://schemas.microsoft.com/office/drawing/2014/main" id="{3418667E-D29E-0DAE-1652-E5B0799B76B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581001"/>
            <a:ext cx="223138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IE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3743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39099-C53C-EC8F-0588-D2C9FCC53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596CD22-497D-C58D-5952-1965840056F2}"/>
              </a:ext>
            </a:extLst>
          </p:cNvPr>
          <p:cNvSpPr/>
          <p:nvPr/>
        </p:nvSpPr>
        <p:spPr>
          <a:xfrm>
            <a:off x="0" y="899876"/>
            <a:ext cx="12192000" cy="3437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5BC18C-EEF2-2D33-305D-D0C8704F7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3BDA-AD5D-4134-8DD4-EBD7D4255B84}" type="slidenum">
              <a:rPr lang="en-IE" smtClean="0"/>
              <a:pPr/>
              <a:t>17</a:t>
            </a:fld>
            <a:endParaRPr lang="en-IE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BD3A3B2E-DF34-E1E4-C7D2-8A2713D7F058}"/>
              </a:ext>
            </a:extLst>
          </p:cNvPr>
          <p:cNvSpPr txBox="1">
            <a:spLocks/>
          </p:cNvSpPr>
          <p:nvPr/>
        </p:nvSpPr>
        <p:spPr>
          <a:xfrm>
            <a:off x="434180" y="364661"/>
            <a:ext cx="10461618" cy="535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eaLnBrk="1" hangingPunct="1">
              <a:defRPr sz="2984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800" b="1" dirty="0"/>
              <a:t>Referential integrity errors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3BF47D-9BC0-5A52-C8A8-6B6C3103718E}"/>
              </a:ext>
            </a:extLst>
          </p:cNvPr>
          <p:cNvSpPr/>
          <p:nvPr/>
        </p:nvSpPr>
        <p:spPr>
          <a:xfrm>
            <a:off x="0" y="1243584"/>
            <a:ext cx="3408063" cy="34107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vert="horz" lIns="0" tIns="0" rIns="0" bIns="0" rtlCol="0">
            <a:noAutofit/>
          </a:bodyPr>
          <a:lstStyle/>
          <a:p>
            <a:pPr marL="6350" marR="1905" indent="-6350" algn="l">
              <a:lnSpc>
                <a:spcPct val="107000"/>
              </a:lnSpc>
              <a:spcAft>
                <a:spcPts val="800"/>
              </a:spcAft>
              <a:buNone/>
            </a:pPr>
            <a:r>
              <a:rPr lang="en-IE" sz="2000" dirty="0"/>
              <a:t>		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872EB0-B57C-C058-AB0C-71012007A197}"/>
              </a:ext>
            </a:extLst>
          </p:cNvPr>
          <p:cNvSpPr/>
          <p:nvPr/>
        </p:nvSpPr>
        <p:spPr>
          <a:xfrm>
            <a:off x="691275" y="900831"/>
            <a:ext cx="1628966" cy="38246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6350" marR="1905" indent="-635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IE" sz="2000" b="1" dirty="0">
                <a:solidFill>
                  <a:schemeClr val="bg1"/>
                </a:solidFill>
              </a:rPr>
              <a:t>Error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550F44-40D1-42A8-D7E6-C5E67CADF654}"/>
              </a:ext>
            </a:extLst>
          </p:cNvPr>
          <p:cNvSpPr txBox="1"/>
          <p:nvPr/>
        </p:nvSpPr>
        <p:spPr>
          <a:xfrm>
            <a:off x="138523" y="1281115"/>
            <a:ext cx="27387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/>
              <a:t>Data integrity as per EBA </a:t>
            </a:r>
            <a:r>
              <a:rPr lang="en-IE" b="1" u="sng" dirty="0">
                <a:hlinkClick r:id="rId4"/>
              </a:rPr>
              <a:t>Data model</a:t>
            </a:r>
            <a:r>
              <a:rPr lang="en-IE" b="1" u="sng" dirty="0"/>
              <a:t>.</a:t>
            </a:r>
          </a:p>
          <a:p>
            <a:r>
              <a:rPr lang="en-IE" dirty="0"/>
              <a:t>The EBA data model shows the required links between values in each workbook. For example the values in column </a:t>
            </a:r>
            <a:r>
              <a:rPr lang="en-IE" b="1" dirty="0"/>
              <a:t>B_04.01 c0020 </a:t>
            </a:r>
            <a:r>
              <a:rPr lang="en-IE" dirty="0"/>
              <a:t>should come from </a:t>
            </a:r>
            <a:r>
              <a:rPr lang="en-IE" b="1" dirty="0"/>
              <a:t>B_01.02, c0010</a:t>
            </a:r>
            <a:r>
              <a:rPr lang="en-IE" dirty="0"/>
              <a:t>, as shown in the data model on the right.</a:t>
            </a:r>
          </a:p>
          <a:p>
            <a:endParaRPr lang="en-IE" dirty="0"/>
          </a:p>
        </p:txBody>
      </p:sp>
      <p:pic>
        <p:nvPicPr>
          <p:cNvPr id="33" name="Picture 32" descr="Machine generated alternative text:&#10;XO-YO' — &#10;002•0 • LA &#10;— Entit•s &#10;0020 • LA r &#10;0020 • LA &#10;00' O • of the &#10;0040 • '-z &#10;LEI &#10;a:eo xity &#10;• the &#10;0020 ">
            <a:extLst>
              <a:ext uri="{FF2B5EF4-FFF2-40B4-BE49-F238E27FC236}">
                <a16:creationId xmlns:a16="http://schemas.microsoft.com/office/drawing/2014/main" id="{65DF649C-A6EA-2C29-D08D-4CCBCC67BB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8"/>
          <a:stretch>
            <a:fillRect/>
          </a:stretch>
        </p:blipFill>
        <p:spPr bwMode="auto">
          <a:xfrm>
            <a:off x="3864089" y="1392799"/>
            <a:ext cx="8144232" cy="5123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ED875F0-8E4A-C802-E63A-5163BFE161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5609" y="3440289"/>
            <a:ext cx="3994392" cy="33789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D5DB6B5-BB8C-9F2E-8986-33F03F45A7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5019" y="1242851"/>
            <a:ext cx="6431292" cy="342622"/>
          </a:xfrm>
          <a:prstGeom prst="rect">
            <a:avLst/>
          </a:prstGeom>
        </p:spPr>
      </p:pic>
      <p:sp>
        <p:nvSpPr>
          <p:cNvPr id="5" name="BJPseudoFooter">
            <a:extLst>
              <a:ext uri="{FF2B5EF4-FFF2-40B4-BE49-F238E27FC236}">
                <a16:creationId xmlns:a16="http://schemas.microsoft.com/office/drawing/2014/main" id="{E4EA749F-5015-7F51-99ED-AE420833326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581001"/>
            <a:ext cx="223138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IE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9768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49960-5FD7-8E58-5A4D-6E8837B28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2836DC0-94E7-3406-007F-4FCE67C1D29F}"/>
              </a:ext>
            </a:extLst>
          </p:cNvPr>
          <p:cNvSpPr/>
          <p:nvPr/>
        </p:nvSpPr>
        <p:spPr>
          <a:xfrm>
            <a:off x="0" y="899876"/>
            <a:ext cx="12192000" cy="3437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F89DA3-4B7A-9604-C00B-BAB17C60C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3BDA-AD5D-4134-8DD4-EBD7D4255B84}" type="slidenum">
              <a:rPr lang="en-IE" smtClean="0"/>
              <a:pPr/>
              <a:t>18</a:t>
            </a:fld>
            <a:endParaRPr lang="en-IE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3CC22429-55AB-5762-8102-D0CAC8303D7B}"/>
              </a:ext>
            </a:extLst>
          </p:cNvPr>
          <p:cNvSpPr txBox="1">
            <a:spLocks/>
          </p:cNvSpPr>
          <p:nvPr/>
        </p:nvSpPr>
        <p:spPr>
          <a:xfrm>
            <a:off x="434180" y="364661"/>
            <a:ext cx="10461618" cy="535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eaLnBrk="1" hangingPunct="1">
              <a:defRPr sz="2984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800" b="1" dirty="0"/>
              <a:t>Referential integrity errors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D217C1-159D-1767-7063-C6E18A8329A8}"/>
              </a:ext>
            </a:extLst>
          </p:cNvPr>
          <p:cNvSpPr/>
          <p:nvPr/>
        </p:nvSpPr>
        <p:spPr>
          <a:xfrm>
            <a:off x="0" y="1243584"/>
            <a:ext cx="3700590" cy="56144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vert="horz" lIns="0" tIns="0" rIns="0" bIns="0" rtlCol="0">
            <a:noAutofit/>
          </a:bodyPr>
          <a:lstStyle/>
          <a:p>
            <a:pPr marL="6350" marR="1905" indent="-6350" algn="l">
              <a:lnSpc>
                <a:spcPct val="107000"/>
              </a:lnSpc>
              <a:spcAft>
                <a:spcPts val="800"/>
              </a:spcAft>
              <a:buNone/>
            </a:pPr>
            <a:r>
              <a:rPr lang="en-IE" sz="2000" dirty="0"/>
              <a:t>		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13D6AC-DECE-CB6D-1096-EBF62A56516B}"/>
              </a:ext>
            </a:extLst>
          </p:cNvPr>
          <p:cNvSpPr/>
          <p:nvPr/>
        </p:nvSpPr>
        <p:spPr>
          <a:xfrm>
            <a:off x="691275" y="900831"/>
            <a:ext cx="1628966" cy="38246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6350" marR="1905" indent="-635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IE" sz="2000" b="1" dirty="0">
                <a:solidFill>
                  <a:schemeClr val="bg1"/>
                </a:solidFill>
              </a:rPr>
              <a:t>Error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58C692-EF08-13EE-CFD1-1987CBE17D4D}"/>
              </a:ext>
            </a:extLst>
          </p:cNvPr>
          <p:cNvSpPr txBox="1"/>
          <p:nvPr/>
        </p:nvSpPr>
        <p:spPr>
          <a:xfrm>
            <a:off x="154476" y="1365928"/>
            <a:ext cx="32810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ctr"/>
            <a:r>
              <a:rPr lang="en-IE" b="1" dirty="0"/>
              <a:t>B_05.01, c0110 </a:t>
            </a:r>
            <a:r>
              <a:rPr lang="en-GB" dirty="0"/>
              <a:t>- the Implementing Regulation (EU) 2024/2956 (</a:t>
            </a:r>
            <a:r>
              <a:rPr lang="en-GB" u="sng" dirty="0">
                <a:hlinkClick r:id="rId4"/>
              </a:rPr>
              <a:t>the ITS</a:t>
            </a:r>
            <a:r>
              <a:rPr lang="en-GB" dirty="0"/>
              <a:t>)) requires ultimate parent undertakings reported in c0110 to be reported in B_05.01 as separate rows.</a:t>
            </a:r>
          </a:p>
          <a:p>
            <a:pPr fontAlgn="ctr"/>
            <a:r>
              <a:rPr lang="en-GB" dirty="0"/>
              <a:t>If the provider in c0010 is the ultimate parent, you should repeat the same ID in c0110 as in c0010.</a:t>
            </a:r>
            <a:endParaRPr lang="en-IE" dirty="0"/>
          </a:p>
          <a:p>
            <a:pPr lvl="0" fontAlgn="ctr"/>
            <a:r>
              <a:rPr lang="en-GB" dirty="0"/>
              <a:t>If a value different from c0010 is present for the ultimate parent in B_05.01.0110, it should be reported in c0010 as a separate entry (row). </a:t>
            </a:r>
          </a:p>
        </p:txBody>
      </p:sp>
      <p:pic>
        <p:nvPicPr>
          <p:cNvPr id="4" name="Picture 3" descr="Machine generated alternative text:&#10;coao • of third.—ty &#10;• Legal at third.pn, &#10;COCO • &#10;• at third.pn, ">
            <a:extLst>
              <a:ext uri="{FF2B5EF4-FFF2-40B4-BE49-F238E27FC236}">
                <a16:creationId xmlns:a16="http://schemas.microsoft.com/office/drawing/2014/main" id="{9D868603-9026-5E8C-F9C2-698F4E677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"/>
          <a:stretch>
            <a:fillRect/>
          </a:stretch>
        </p:blipFill>
        <p:spPr bwMode="auto">
          <a:xfrm>
            <a:off x="4311452" y="3049510"/>
            <a:ext cx="7508015" cy="3531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D204F23C-C267-558A-A5BE-14D059816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6908" y="1243584"/>
            <a:ext cx="4142826" cy="2010128"/>
          </a:xfrm>
          <a:prstGeom prst="rect">
            <a:avLst/>
          </a:prstGeom>
        </p:spPr>
      </p:pic>
      <p:sp>
        <p:nvSpPr>
          <p:cNvPr id="6" name="BJPseudoFooter">
            <a:extLst>
              <a:ext uri="{FF2B5EF4-FFF2-40B4-BE49-F238E27FC236}">
                <a16:creationId xmlns:a16="http://schemas.microsoft.com/office/drawing/2014/main" id="{A8CB5F8B-31B5-9632-86DF-DF3D02AE891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581001"/>
            <a:ext cx="223138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IE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072915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49456-381E-AEB9-077C-A9ABED367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6020024-84A7-B7D2-2BF8-89ED3630981B}"/>
              </a:ext>
            </a:extLst>
          </p:cNvPr>
          <p:cNvSpPr/>
          <p:nvPr/>
        </p:nvSpPr>
        <p:spPr>
          <a:xfrm>
            <a:off x="0" y="899876"/>
            <a:ext cx="12192000" cy="3437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BC480F-71EB-A346-1E35-5EDCD1C2D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3BDA-AD5D-4134-8DD4-EBD7D4255B84}" type="slidenum">
              <a:rPr lang="en-IE" smtClean="0"/>
              <a:pPr/>
              <a:t>19</a:t>
            </a:fld>
            <a:endParaRPr lang="en-IE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BDD54A34-3766-0DB1-BCC1-035CC8A3C324}"/>
              </a:ext>
            </a:extLst>
          </p:cNvPr>
          <p:cNvSpPr txBox="1">
            <a:spLocks/>
          </p:cNvSpPr>
          <p:nvPr/>
        </p:nvSpPr>
        <p:spPr>
          <a:xfrm>
            <a:off x="434180" y="364661"/>
            <a:ext cx="10461618" cy="535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eaLnBrk="1" hangingPunct="1">
              <a:defRPr sz="2984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800" b="1" dirty="0"/>
              <a:t>Referential integrity errors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705C21-FF84-BDDC-0BC1-51E2F1BA9260}"/>
              </a:ext>
            </a:extLst>
          </p:cNvPr>
          <p:cNvSpPr/>
          <p:nvPr/>
        </p:nvSpPr>
        <p:spPr>
          <a:xfrm>
            <a:off x="0" y="1243584"/>
            <a:ext cx="3700590" cy="56144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vert="horz" lIns="0" tIns="0" rIns="0" bIns="0" rtlCol="0">
            <a:noAutofit/>
          </a:bodyPr>
          <a:lstStyle/>
          <a:p>
            <a:pPr marL="6350" marR="1905" indent="-6350" algn="l">
              <a:lnSpc>
                <a:spcPct val="107000"/>
              </a:lnSpc>
              <a:spcAft>
                <a:spcPts val="800"/>
              </a:spcAft>
              <a:buNone/>
            </a:pPr>
            <a:r>
              <a:rPr lang="en-IE" sz="2000" dirty="0"/>
              <a:t>		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997A3B-D7CA-7625-2C13-4CAF946AF346}"/>
              </a:ext>
            </a:extLst>
          </p:cNvPr>
          <p:cNvSpPr/>
          <p:nvPr/>
        </p:nvSpPr>
        <p:spPr>
          <a:xfrm>
            <a:off x="691275" y="900831"/>
            <a:ext cx="1628966" cy="38246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6350" marR="1905" indent="-635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IE" sz="2000" b="1" dirty="0">
                <a:solidFill>
                  <a:schemeClr val="bg1"/>
                </a:solidFill>
              </a:rPr>
              <a:t>Error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5D66C4-BBE0-4861-4B29-D11C8E423A3D}"/>
              </a:ext>
            </a:extLst>
          </p:cNvPr>
          <p:cNvSpPr txBox="1"/>
          <p:nvPr/>
        </p:nvSpPr>
        <p:spPr>
          <a:xfrm>
            <a:off x="154476" y="1365928"/>
            <a:ext cx="328106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ctr"/>
            <a:r>
              <a:rPr lang="en-IE" b="1" dirty="0"/>
              <a:t>B_01.02, c0060 </a:t>
            </a:r>
            <a:r>
              <a:rPr lang="en-IE" dirty="0"/>
              <a:t>– </a:t>
            </a:r>
          </a:p>
          <a:p>
            <a:pPr lvl="0" fontAlgn="ctr"/>
            <a:r>
              <a:rPr lang="en-IE" dirty="0"/>
              <a:t>The parent reported in C0060 in this template also has to be reported in B_01.02 (the same template) as a separate row and have the same code (from c0060) in B_01.02.0010. </a:t>
            </a:r>
            <a:br>
              <a:rPr lang="en-IE" dirty="0"/>
            </a:br>
            <a:endParaRPr lang="en-IE" dirty="0"/>
          </a:p>
          <a:p>
            <a:pPr lvl="0" fontAlgn="ctr"/>
            <a:r>
              <a:rPr lang="en-IE" dirty="0"/>
              <a:t>Per the EBA </a:t>
            </a:r>
            <a:r>
              <a:rPr lang="en-IE" u="sng" dirty="0">
                <a:hlinkClick r:id="rId4"/>
              </a:rPr>
              <a:t>FAQ</a:t>
            </a:r>
            <a:r>
              <a:rPr lang="en-IE" dirty="0"/>
              <a:t>, If the financial entity does not have a direct parent undertaking, it should report its own LEI in the field B_01.02.0060, as already reported in B_01.02.0010 for the same entity, i.e., the LEI of an entity itself should be repeated.</a:t>
            </a:r>
          </a:p>
          <a:p>
            <a:endParaRPr lang="en-I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9ECBF9-2C42-9168-07DB-324C8F14DC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361" y="2828753"/>
            <a:ext cx="6355380" cy="20104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F4E918-34B1-152B-0E14-36E03AEC3B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7422" y="4848094"/>
            <a:ext cx="7483396" cy="17647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B99C36C-6580-D6E2-8EAA-4808668DCBE1}"/>
              </a:ext>
            </a:extLst>
          </p:cNvPr>
          <p:cNvSpPr/>
          <p:nvPr/>
        </p:nvSpPr>
        <p:spPr>
          <a:xfrm>
            <a:off x="6689514" y="2514634"/>
            <a:ext cx="1628966" cy="38246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6350" marR="1905" indent="-635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IE" sz="2000" b="1" dirty="0"/>
              <a:t>EBA FAQ 58</a:t>
            </a:r>
          </a:p>
        </p:txBody>
      </p:sp>
      <p:pic>
        <p:nvPicPr>
          <p:cNvPr id="20" name="Picture 19" descr="A green and white text box&#10;&#10;AI-generated content may be incorrect.">
            <a:extLst>
              <a:ext uri="{FF2B5EF4-FFF2-40B4-BE49-F238E27FC236}">
                <a16:creationId xmlns:a16="http://schemas.microsoft.com/office/drawing/2014/main" id="{445AE0FD-6236-545E-5ABD-4B37C76B32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0015" y="1242629"/>
            <a:ext cx="3206915" cy="1530429"/>
          </a:xfrm>
          <a:prstGeom prst="rect">
            <a:avLst/>
          </a:prstGeom>
        </p:spPr>
      </p:pic>
      <p:sp>
        <p:nvSpPr>
          <p:cNvPr id="5" name="BJPseudoFooter">
            <a:extLst>
              <a:ext uri="{FF2B5EF4-FFF2-40B4-BE49-F238E27FC236}">
                <a16:creationId xmlns:a16="http://schemas.microsoft.com/office/drawing/2014/main" id="{15C2B1FC-4C67-5077-8AFB-E137CB29EDC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581001"/>
            <a:ext cx="223138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IE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20119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nforcement Action: J.P. Morgan Administration Services (Ireland) Limited  reprimanded and fined €1,600,000 by the Central Bank of Ireland for  regulatory breaches relating to the outsourcing of fund administration  activiti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0256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3BDA-AD5D-4134-8DD4-EBD7D4255B84}" type="slidenum">
              <a:rPr lang="en-IE" smtClean="0"/>
              <a:pPr/>
              <a:t>2</a:t>
            </a:fld>
            <a:endParaRPr lang="en-IE" dirty="0"/>
          </a:p>
        </p:txBody>
      </p:sp>
      <p:sp>
        <p:nvSpPr>
          <p:cNvPr id="8" name="Rectangle 7"/>
          <p:cNvSpPr/>
          <p:nvPr/>
        </p:nvSpPr>
        <p:spPr>
          <a:xfrm>
            <a:off x="0" y="493832"/>
            <a:ext cx="12192000" cy="1544320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Welcome</a:t>
            </a:r>
            <a:endParaRPr lang="en-IE" sz="2000" b="1" dirty="0"/>
          </a:p>
          <a:p>
            <a:pPr algn="ctr"/>
            <a:endParaRPr lang="en-IE" sz="2000" b="1" dirty="0"/>
          </a:p>
          <a:p>
            <a:pPr algn="ctr"/>
            <a:r>
              <a:rPr lang="en-IE" dirty="0"/>
              <a:t>DORA Registers of Information (</a:t>
            </a:r>
            <a:r>
              <a:rPr lang="en-IE" dirty="0" err="1"/>
              <a:t>RoI</a:t>
            </a:r>
            <a:r>
              <a:rPr lang="en-IE" dirty="0"/>
              <a:t>) -</a:t>
            </a:r>
            <a:r>
              <a:rPr lang="en-US" sz="2000" dirty="0"/>
              <a:t> Central Bank of Ireland collection 2026</a:t>
            </a:r>
            <a:endParaRPr lang="en-IE" sz="2000" dirty="0"/>
          </a:p>
        </p:txBody>
      </p:sp>
      <p:sp>
        <p:nvSpPr>
          <p:cNvPr id="5" name="BJPseudoFooter">
            <a:extLst>
              <a:ext uri="{FF2B5EF4-FFF2-40B4-BE49-F238E27FC236}">
                <a16:creationId xmlns:a16="http://schemas.microsoft.com/office/drawing/2014/main" id="{4DE247BA-A613-90ED-C666-320EEFB9B7E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581001"/>
            <a:ext cx="223138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IE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065666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02E14-AAB3-C1B0-C522-5140D80E8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8605880-C74D-8351-F8BE-DBA4562DB1ED}"/>
              </a:ext>
            </a:extLst>
          </p:cNvPr>
          <p:cNvSpPr/>
          <p:nvPr/>
        </p:nvSpPr>
        <p:spPr>
          <a:xfrm>
            <a:off x="0" y="865527"/>
            <a:ext cx="12192000" cy="3437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EE4937-0705-F9F3-57B1-D4DD8630C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3BDA-AD5D-4134-8DD4-EBD7D4255B84}" type="slidenum">
              <a:rPr lang="en-IE" smtClean="0"/>
              <a:pPr/>
              <a:t>20</a:t>
            </a:fld>
            <a:endParaRPr lang="en-IE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ACD9C03-74C5-E378-2588-3AE03BD9B94C}"/>
              </a:ext>
            </a:extLst>
          </p:cNvPr>
          <p:cNvSpPr txBox="1">
            <a:spLocks/>
          </p:cNvSpPr>
          <p:nvPr/>
        </p:nvSpPr>
        <p:spPr>
          <a:xfrm>
            <a:off x="434180" y="364661"/>
            <a:ext cx="10461618" cy="535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eaLnBrk="1" hangingPunct="1">
              <a:defRPr sz="2984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800" b="1" dirty="0"/>
              <a:t>Extra columns or extra rows within templates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3A25D8-030E-17B2-1840-74E1973D9B56}"/>
              </a:ext>
            </a:extLst>
          </p:cNvPr>
          <p:cNvSpPr/>
          <p:nvPr/>
        </p:nvSpPr>
        <p:spPr>
          <a:xfrm>
            <a:off x="0" y="1243584"/>
            <a:ext cx="3345227" cy="20746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vert="horz" lIns="0" tIns="0" rIns="0" bIns="0" rtlCol="0">
            <a:noAutofit/>
          </a:bodyPr>
          <a:lstStyle/>
          <a:p>
            <a:pPr marL="6350" marR="1905" indent="-6350" algn="l">
              <a:lnSpc>
                <a:spcPct val="107000"/>
              </a:lnSpc>
              <a:spcAft>
                <a:spcPts val="800"/>
              </a:spcAft>
              <a:buNone/>
            </a:pPr>
            <a:r>
              <a:rPr lang="en-IE" sz="2000" dirty="0"/>
              <a:t>		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C1AD08-0852-0182-E058-CCD6009D7EA5}"/>
              </a:ext>
            </a:extLst>
          </p:cNvPr>
          <p:cNvSpPr txBox="1"/>
          <p:nvPr/>
        </p:nvSpPr>
        <p:spPr>
          <a:xfrm>
            <a:off x="64164" y="1286905"/>
            <a:ext cx="32810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ctr"/>
            <a:r>
              <a:rPr lang="en-IE" b="1" dirty="0"/>
              <a:t>The ITS, the Data Model and the </a:t>
            </a:r>
            <a:r>
              <a:rPr lang="en-IE" dirty="0"/>
              <a:t>Annotated Template are all sources of information for </a:t>
            </a:r>
            <a:r>
              <a:rPr lang="en-IE" b="1" dirty="0"/>
              <a:t>what data</a:t>
            </a:r>
            <a:r>
              <a:rPr lang="en-IE" dirty="0"/>
              <a:t> should be included in </a:t>
            </a:r>
            <a:r>
              <a:rPr lang="en-IE" b="1" dirty="0"/>
              <a:t>each template </a:t>
            </a:r>
            <a:r>
              <a:rPr lang="en-IE" dirty="0"/>
              <a:t>and in which column, and </a:t>
            </a:r>
            <a:r>
              <a:rPr lang="en-IE" b="1" dirty="0"/>
              <a:t>how many columns</a:t>
            </a:r>
            <a:r>
              <a:rPr lang="en-IE" dirty="0"/>
              <a:t> there should be.</a:t>
            </a:r>
          </a:p>
        </p:txBody>
      </p:sp>
      <p:pic>
        <p:nvPicPr>
          <p:cNvPr id="20" name="Picture 1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64305CD-013D-4494-41E6-E7CDF33E8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123" y="1243584"/>
            <a:ext cx="6350090" cy="1785306"/>
          </a:xfrm>
          <a:prstGeom prst="rect">
            <a:avLst/>
          </a:prstGeom>
        </p:spPr>
      </p:pic>
      <p:pic>
        <p:nvPicPr>
          <p:cNvPr id="24" name="Picture 2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E75BB36-455B-5003-8E0B-4AFF961DE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21" y="3835540"/>
            <a:ext cx="10827306" cy="28131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7DBB15E-D461-3894-7C88-693CB9C39A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1430" y="3090194"/>
            <a:ext cx="8369730" cy="76203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B0FBD63-F082-FCAD-9AF7-1A5A35FF29ED}"/>
              </a:ext>
            </a:extLst>
          </p:cNvPr>
          <p:cNvSpPr/>
          <p:nvPr/>
        </p:nvSpPr>
        <p:spPr>
          <a:xfrm>
            <a:off x="3493746" y="1243584"/>
            <a:ext cx="1628966" cy="522644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6350" marR="1905" indent="-635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IE" sz="1600" b="1" dirty="0"/>
              <a:t>Examples of errors:</a:t>
            </a:r>
            <a:r>
              <a:rPr lang="en-IE" sz="1600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00D4F5-776B-F561-D88A-6A49F75168DD}"/>
              </a:ext>
            </a:extLst>
          </p:cNvPr>
          <p:cNvSpPr/>
          <p:nvPr/>
        </p:nvSpPr>
        <p:spPr>
          <a:xfrm>
            <a:off x="1614311" y="3312896"/>
            <a:ext cx="2142351" cy="522644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6350" marR="1905" indent="-635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IE" sz="1600" b="1" dirty="0"/>
              <a:t>Sample template viewed in Notepad ++:</a:t>
            </a:r>
            <a:endParaRPr lang="en-IE" sz="1600" b="1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43A153-EC2F-A395-2388-CB79F680C9C6}"/>
              </a:ext>
            </a:extLst>
          </p:cNvPr>
          <p:cNvSpPr/>
          <p:nvPr/>
        </p:nvSpPr>
        <p:spPr>
          <a:xfrm>
            <a:off x="4931682" y="5630145"/>
            <a:ext cx="1999696" cy="522644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6350" marR="1905" indent="-635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IE" sz="1600" b="1" dirty="0"/>
              <a:t>Annotated File</a:t>
            </a:r>
            <a:endParaRPr lang="en-IE" sz="1600" b="1" dirty="0">
              <a:solidFill>
                <a:schemeClr val="bg1"/>
              </a:solidFill>
            </a:endParaRPr>
          </a:p>
        </p:txBody>
      </p:sp>
      <p:sp>
        <p:nvSpPr>
          <p:cNvPr id="5" name="BJPseudoFooter">
            <a:extLst>
              <a:ext uri="{FF2B5EF4-FFF2-40B4-BE49-F238E27FC236}">
                <a16:creationId xmlns:a16="http://schemas.microsoft.com/office/drawing/2014/main" id="{41A4F3F7-85B7-CBE5-E3AA-087F4BB61E7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581001"/>
            <a:ext cx="223138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IE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28109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2976E-7A6F-74C8-9946-CE9E4FF71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4F9F599-C9E6-BDED-83E7-627B91223B0B}"/>
              </a:ext>
            </a:extLst>
          </p:cNvPr>
          <p:cNvSpPr/>
          <p:nvPr/>
        </p:nvSpPr>
        <p:spPr>
          <a:xfrm>
            <a:off x="0" y="865527"/>
            <a:ext cx="12192000" cy="3437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84A862-74A1-A869-BB02-7CDC10DCD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3BDA-AD5D-4134-8DD4-EBD7D4255B84}" type="slidenum">
              <a:rPr lang="en-IE" smtClean="0"/>
              <a:pPr/>
              <a:t>21</a:t>
            </a:fld>
            <a:endParaRPr lang="en-IE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27BF0F7-A6EC-09A3-A965-6D03CC091139}"/>
              </a:ext>
            </a:extLst>
          </p:cNvPr>
          <p:cNvSpPr txBox="1">
            <a:spLocks/>
          </p:cNvSpPr>
          <p:nvPr/>
        </p:nvSpPr>
        <p:spPr>
          <a:xfrm>
            <a:off x="434180" y="364661"/>
            <a:ext cx="10461618" cy="535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eaLnBrk="1" hangingPunct="1">
              <a:defRPr sz="2984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800" b="1" dirty="0"/>
              <a:t>Budget consistency – data quality check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648AE7-B8B6-F0C3-BD54-6380A0F679CE}"/>
              </a:ext>
            </a:extLst>
          </p:cNvPr>
          <p:cNvSpPr/>
          <p:nvPr/>
        </p:nvSpPr>
        <p:spPr>
          <a:xfrm>
            <a:off x="0" y="1243584"/>
            <a:ext cx="3345227" cy="20746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vert="horz" lIns="0" tIns="0" rIns="0" bIns="0" rtlCol="0">
            <a:noAutofit/>
          </a:bodyPr>
          <a:lstStyle/>
          <a:p>
            <a:pPr marL="6350" marR="1905" indent="-6350" algn="l">
              <a:lnSpc>
                <a:spcPct val="107000"/>
              </a:lnSpc>
              <a:spcAft>
                <a:spcPts val="800"/>
              </a:spcAft>
              <a:buNone/>
            </a:pPr>
            <a:r>
              <a:rPr lang="en-IE" sz="2000" dirty="0"/>
              <a:t>		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40EE4B-9C31-5702-56E2-F65B78B9B5DC}"/>
              </a:ext>
            </a:extLst>
          </p:cNvPr>
          <p:cNvSpPr txBox="1"/>
          <p:nvPr/>
        </p:nvSpPr>
        <p:spPr>
          <a:xfrm>
            <a:off x="64164" y="1286905"/>
            <a:ext cx="3281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ctr"/>
            <a:r>
              <a:rPr lang="en-US" b="1" dirty="0"/>
              <a:t>The total sum of budget should be the same between 02.01.0050 and 05.01.0100.</a:t>
            </a:r>
            <a:endParaRPr lang="en-IE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EB1C77-B53C-0473-B155-52BFE9A7B9E9}"/>
              </a:ext>
            </a:extLst>
          </p:cNvPr>
          <p:cNvSpPr/>
          <p:nvPr/>
        </p:nvSpPr>
        <p:spPr>
          <a:xfrm>
            <a:off x="3573259" y="1286905"/>
            <a:ext cx="8300689" cy="343708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6350" marR="1905" indent="-635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IE" sz="1600" b="1" dirty="0"/>
              <a:t>B_02.01 c0050 – annual expense or estimated cost of contractual arrangement for past year</a:t>
            </a:r>
            <a:endParaRPr lang="en-IE" sz="16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5CD976F-11E8-75B7-9AB4-FEF0173EA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415" y="1557759"/>
            <a:ext cx="8095507" cy="2718716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01776EF-765B-9D2C-624D-1A2459929A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192" y="4507143"/>
            <a:ext cx="6586730" cy="20698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14B927-327C-3F9A-F750-9EE672C02AD5}"/>
              </a:ext>
            </a:extLst>
          </p:cNvPr>
          <p:cNvSpPr/>
          <p:nvPr/>
        </p:nvSpPr>
        <p:spPr>
          <a:xfrm>
            <a:off x="1672613" y="4374662"/>
            <a:ext cx="3178724" cy="101234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6350" marR="1905" indent="-635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IE" sz="1600" b="1" dirty="0"/>
              <a:t>B_05.01 c0100 – annual expense or estimated cost of contractual arrangement for past year</a:t>
            </a:r>
            <a:endParaRPr lang="en-IE" sz="1600" b="1" dirty="0">
              <a:solidFill>
                <a:schemeClr val="bg1"/>
              </a:solidFill>
            </a:endParaRPr>
          </a:p>
        </p:txBody>
      </p:sp>
      <p:sp>
        <p:nvSpPr>
          <p:cNvPr id="5" name="BJPseudoFooter">
            <a:extLst>
              <a:ext uri="{FF2B5EF4-FFF2-40B4-BE49-F238E27FC236}">
                <a16:creationId xmlns:a16="http://schemas.microsoft.com/office/drawing/2014/main" id="{057BD957-9B0A-556A-0BC8-2A99AEED446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581001"/>
            <a:ext cx="223138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IE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12807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EEF16-CE05-A7AD-CE36-10920D9FC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B4684C-62BB-F3BB-19E1-EDC715C5C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3BDA-AD5D-4134-8DD4-EBD7D4255B84}" type="slidenum">
              <a:rPr lang="en-IE" smtClean="0"/>
              <a:pPr/>
              <a:t>22</a:t>
            </a:fld>
            <a:endParaRPr lang="en-IE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45E7BA9-7B76-5E95-B28D-E2491D84B27B}"/>
              </a:ext>
            </a:extLst>
          </p:cNvPr>
          <p:cNvSpPr txBox="1">
            <a:spLocks/>
          </p:cNvSpPr>
          <p:nvPr/>
        </p:nvSpPr>
        <p:spPr>
          <a:xfrm>
            <a:off x="434180" y="364661"/>
            <a:ext cx="10461618" cy="535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eaLnBrk="1" hangingPunct="1">
              <a:defRPr sz="2984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800" b="1" dirty="0"/>
              <a:t>Common 2025 errors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F6F0588-1F81-BF34-633D-B86DFA4BB526}"/>
              </a:ext>
            </a:extLst>
          </p:cNvPr>
          <p:cNvGrpSpPr/>
          <p:nvPr/>
        </p:nvGrpSpPr>
        <p:grpSpPr>
          <a:xfrm>
            <a:off x="381128" y="860119"/>
            <a:ext cx="11363440" cy="4801313"/>
            <a:chOff x="0" y="899876"/>
            <a:chExt cx="12192000" cy="430071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AFA22E4-E4C0-E176-270C-0E876FC05FA3}"/>
                </a:ext>
              </a:extLst>
            </p:cNvPr>
            <p:cNvSpPr/>
            <p:nvPr/>
          </p:nvSpPr>
          <p:spPr>
            <a:xfrm>
              <a:off x="0" y="899876"/>
              <a:ext cx="12192000" cy="34370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1DE32E-C750-DAB4-B231-BE2F1665FA17}"/>
                </a:ext>
              </a:extLst>
            </p:cNvPr>
            <p:cNvSpPr/>
            <p:nvPr/>
          </p:nvSpPr>
          <p:spPr>
            <a:xfrm>
              <a:off x="0" y="1243584"/>
              <a:ext cx="12192000" cy="395700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2"/>
              </a:solidFill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1905" indent="-6350" algn="l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IE" sz="2000" dirty="0"/>
                <a:t>		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1DCE505-A21E-C047-1CC5-2FCB71A55830}"/>
                </a:ext>
              </a:extLst>
            </p:cNvPr>
            <p:cNvSpPr/>
            <p:nvPr/>
          </p:nvSpPr>
          <p:spPr>
            <a:xfrm>
              <a:off x="3493721" y="899876"/>
              <a:ext cx="4743233" cy="38246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1905" indent="-6350" algn="ctr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IE" sz="2000" b="1" dirty="0">
                  <a:solidFill>
                    <a:schemeClr val="bg1"/>
                  </a:solidFill>
                </a:rPr>
                <a:t>Non-Exhaustive list of useful checks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94EDFC2-4CDE-6EDF-3460-71267F9F18F6}"/>
              </a:ext>
            </a:extLst>
          </p:cNvPr>
          <p:cNvSpPr txBox="1"/>
          <p:nvPr/>
        </p:nvSpPr>
        <p:spPr>
          <a:xfrm>
            <a:off x="420928" y="1230707"/>
            <a:ext cx="11256638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/>
              <a:t>Ensure the file name and reporting date is correct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/>
              <a:t>Ensure that the Financial Entity’s LEI is correct and is in upper case.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/>
              <a:t>Ensure the LEI and C-Code are correct and are aligned – that the C code is for the entity with the reported LEI in the parameters file.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/>
              <a:t>Ensure that the same return for the same reporting date is not already signed off.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/>
              <a:t>Ensure the date formats within files is correct (YYYY-MM-DD)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/>
              <a:t>Ensure the file has a parameters file.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/>
              <a:t>Ensure the LEI is correctly populated in the parameters file.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/>
              <a:t>Ensure the files are not empty (unless permitted by Data Model/ ITS)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/>
              <a:t>Ensure the file has a FilingIndicators.csv file.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/>
              <a:t>Ensure the file has the appropriate JSON files.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/>
              <a:t>Ensure the file is not double zipped.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/>
              <a:t>Ensure you do not have any currency symbols within your file (€£$)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/>
              <a:t>Ensure your column headers are correct and that your rows contain the correct number of columns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/>
              <a:t>Ensure you use valid drop-down values where required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/>
              <a:t>Ensure you have values in the primary key fields in all templates</a:t>
            </a:r>
          </a:p>
          <a:p>
            <a:endParaRPr lang="en-I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291A72-6B43-237A-3520-722FCFF5C511}"/>
              </a:ext>
            </a:extLst>
          </p:cNvPr>
          <p:cNvSpPr txBox="1"/>
          <p:nvPr/>
        </p:nvSpPr>
        <p:spPr>
          <a:xfrm>
            <a:off x="1843563" y="5653797"/>
            <a:ext cx="9980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*</a:t>
            </a:r>
            <a:r>
              <a:rPr lang="en-IE" sz="1600" dirty="0"/>
              <a:t>Further information can be found in the Central Bank Guidance document available on our DORA website</a:t>
            </a:r>
            <a:endParaRPr lang="en-IE" dirty="0"/>
          </a:p>
        </p:txBody>
      </p:sp>
      <p:sp>
        <p:nvSpPr>
          <p:cNvPr id="6" name="BJPseudoFooter">
            <a:extLst>
              <a:ext uri="{FF2B5EF4-FFF2-40B4-BE49-F238E27FC236}">
                <a16:creationId xmlns:a16="http://schemas.microsoft.com/office/drawing/2014/main" id="{A84D2B3C-30FF-3F62-14EB-6E36B9B980A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581001"/>
            <a:ext cx="223138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IE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168226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2EE0E-060B-7488-DD23-7D4726AE3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924ECA-FE10-AC84-A871-6D6744E33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3BDA-AD5D-4134-8DD4-EBD7D4255B84}" type="slidenum">
              <a:rPr lang="en-IE" smtClean="0"/>
              <a:pPr/>
              <a:t>23</a:t>
            </a:fld>
            <a:endParaRPr lang="en-IE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53505717-88B2-0E9B-78AF-4B7FDBEBF986}"/>
              </a:ext>
            </a:extLst>
          </p:cNvPr>
          <p:cNvSpPr txBox="1">
            <a:spLocks/>
          </p:cNvSpPr>
          <p:nvPr/>
        </p:nvSpPr>
        <p:spPr>
          <a:xfrm>
            <a:off x="434180" y="364661"/>
            <a:ext cx="10461618" cy="535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eaLnBrk="1" hangingPunct="1">
              <a:defRPr sz="2984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>
                <a:solidFill>
                  <a:srgbClr val="09506C"/>
                </a:solidFill>
              </a:rPr>
              <a:t>Uploading the </a:t>
            </a:r>
            <a:r>
              <a:rPr lang="en-US" sz="2800" b="1" dirty="0" err="1">
                <a:solidFill>
                  <a:srgbClr val="09506C"/>
                </a:solidFill>
              </a:rPr>
              <a:t>RoI</a:t>
            </a:r>
            <a:endParaRPr lang="en-IE" sz="2800" b="1" kern="0" dirty="0">
              <a:solidFill>
                <a:srgbClr val="09506C"/>
              </a:solidFill>
            </a:endParaRPr>
          </a:p>
        </p:txBody>
      </p:sp>
      <p:pic>
        <p:nvPicPr>
          <p:cNvPr id="4" name="Final RoI Upload">
            <a:hlinkClick r:id="" action="ppaction://media"/>
            <a:extLst>
              <a:ext uri="{FF2B5EF4-FFF2-40B4-BE49-F238E27FC236}">
                <a16:creationId xmlns:a16="http://schemas.microsoft.com/office/drawing/2014/main" id="{B8AD4842-08E4-58DE-F601-E15DFDD6C2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BJPseudoFooter">
            <a:extLst>
              <a:ext uri="{FF2B5EF4-FFF2-40B4-BE49-F238E27FC236}">
                <a16:creationId xmlns:a16="http://schemas.microsoft.com/office/drawing/2014/main" id="{FDF5AC45-47AD-CA75-E2AC-823DF08887C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7000" y="6581001"/>
            <a:ext cx="223138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IE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1755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CDA46-0DD5-68DF-D99E-DC191226A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nforcement Action: J.P. Morgan Administration Services (Ireland) Limited  reprimanded and fined €1,600,000 by the Central Bank of Ireland for  regulatory breaches relating to the outsourcing of fund administration  activities">
            <a:extLst>
              <a:ext uri="{FF2B5EF4-FFF2-40B4-BE49-F238E27FC236}">
                <a16:creationId xmlns:a16="http://schemas.microsoft.com/office/drawing/2014/main" id="{6866658A-5A79-E0EA-2900-CDDC3C147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0256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766AEB-7BD5-2097-0399-40078BC63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3BDA-AD5D-4134-8DD4-EBD7D4255B84}" type="slidenum">
              <a:rPr lang="en-IE" smtClean="0"/>
              <a:pPr/>
              <a:t>24</a:t>
            </a:fld>
            <a:endParaRPr lang="en-I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9D454C-47B4-0547-C01C-C9D7303B52E2}"/>
              </a:ext>
            </a:extLst>
          </p:cNvPr>
          <p:cNvSpPr/>
          <p:nvPr/>
        </p:nvSpPr>
        <p:spPr>
          <a:xfrm>
            <a:off x="0" y="493832"/>
            <a:ext cx="12192000" cy="1544320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dirty="0"/>
              <a:t>Examples of 2026 enhancements on the Central Bank Portal</a:t>
            </a:r>
          </a:p>
        </p:txBody>
      </p:sp>
      <p:sp>
        <p:nvSpPr>
          <p:cNvPr id="5" name="BJPseudoFooter">
            <a:extLst>
              <a:ext uri="{FF2B5EF4-FFF2-40B4-BE49-F238E27FC236}">
                <a16:creationId xmlns:a16="http://schemas.microsoft.com/office/drawing/2014/main" id="{0D3D380F-56C7-F268-4873-C2FA541AE69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581001"/>
            <a:ext cx="223138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IE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94391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6338C-A3A7-A2F9-3D12-5599DF83F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2626F8-B6E4-C71F-2B35-0AF385201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3BDA-AD5D-4134-8DD4-EBD7D4255B84}" type="slidenum">
              <a:rPr lang="en-IE" smtClean="0"/>
              <a:pPr/>
              <a:t>25</a:t>
            </a:fld>
            <a:endParaRPr lang="en-IE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C91C38E-36A0-5E0D-546B-CDF9F2AD0C52}"/>
              </a:ext>
            </a:extLst>
          </p:cNvPr>
          <p:cNvSpPr txBox="1">
            <a:spLocks/>
          </p:cNvSpPr>
          <p:nvPr/>
        </p:nvSpPr>
        <p:spPr>
          <a:xfrm>
            <a:off x="434180" y="364661"/>
            <a:ext cx="10461618" cy="535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eaLnBrk="1" hangingPunct="1">
              <a:defRPr sz="2984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>
                <a:solidFill>
                  <a:srgbClr val="09506C"/>
                </a:solidFill>
              </a:rPr>
              <a:t>Improvements made based on feedback from 2025</a:t>
            </a:r>
            <a:endParaRPr lang="en-IE" sz="2800" b="1" kern="0" dirty="0">
              <a:solidFill>
                <a:srgbClr val="09506C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43EF80-38DE-FF12-E55A-BB80ABAA9F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690" y="2357932"/>
            <a:ext cx="1008890" cy="1008890"/>
          </a:xfrm>
          <a:prstGeom prst="rect">
            <a:avLst/>
          </a:prstGeom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F013C498-15E5-469A-5DF0-42F0927C7B63}"/>
              </a:ext>
            </a:extLst>
          </p:cNvPr>
          <p:cNvSpPr txBox="1">
            <a:spLocks/>
          </p:cNvSpPr>
          <p:nvPr/>
        </p:nvSpPr>
        <p:spPr>
          <a:xfrm>
            <a:off x="3009900" y="938624"/>
            <a:ext cx="5160571" cy="1534211"/>
          </a:xfrm>
          <a:prstGeom prst="rect">
            <a:avLst/>
          </a:prstGeom>
        </p:spPr>
        <p:txBody>
          <a:bodyPr>
            <a:normAutofit/>
          </a:bodyPr>
          <a:lstStyle>
            <a:lvl1pPr marL="181423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71699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61975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052252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342528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51381" eaLnBrk="1" hangingPunct="1">
              <a:defRPr>
                <a:latin typeface="+mn-lt"/>
                <a:ea typeface="+mn-ea"/>
                <a:cs typeface="+mn-cs"/>
              </a:defRPr>
            </a:lvl6pPr>
            <a:lvl7pPr marL="1741658" eaLnBrk="1" hangingPunct="1">
              <a:defRPr>
                <a:latin typeface="+mn-lt"/>
                <a:ea typeface="+mn-ea"/>
                <a:cs typeface="+mn-cs"/>
              </a:defRPr>
            </a:lvl7pPr>
            <a:lvl8pPr marL="2031934" eaLnBrk="1" hangingPunct="1">
              <a:defRPr>
                <a:latin typeface="+mn-lt"/>
                <a:ea typeface="+mn-ea"/>
                <a:cs typeface="+mn-cs"/>
              </a:defRPr>
            </a:lvl8pPr>
            <a:lvl9pPr marL="232221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 dirty="0">
                <a:solidFill>
                  <a:schemeClr val="bg1"/>
                </a:solidFill>
              </a:rPr>
              <a:t>Agenda</a:t>
            </a:r>
          </a:p>
          <a:p>
            <a:pPr fontAlgn="ctr">
              <a:lnSpc>
                <a:spcPct val="160000"/>
              </a:lnSpc>
            </a:pPr>
            <a:r>
              <a:rPr lang="en-IE" sz="2000" dirty="0"/>
              <a:t> More validations have been implemented</a:t>
            </a:r>
            <a:endParaRPr lang="en-IE" sz="1600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486E1706-0EF2-4C4D-89AB-216A8E7241FD}"/>
              </a:ext>
            </a:extLst>
          </p:cNvPr>
          <p:cNvSpPr txBox="1">
            <a:spLocks/>
          </p:cNvSpPr>
          <p:nvPr/>
        </p:nvSpPr>
        <p:spPr>
          <a:xfrm>
            <a:off x="3009899" y="2098637"/>
            <a:ext cx="5160571" cy="1534211"/>
          </a:xfrm>
          <a:prstGeom prst="rect">
            <a:avLst/>
          </a:prstGeom>
        </p:spPr>
        <p:txBody>
          <a:bodyPr>
            <a:normAutofit/>
          </a:bodyPr>
          <a:lstStyle>
            <a:lvl1pPr marL="181423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71699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61975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052252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342528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51381" eaLnBrk="1" hangingPunct="1">
              <a:defRPr>
                <a:latin typeface="+mn-lt"/>
                <a:ea typeface="+mn-ea"/>
                <a:cs typeface="+mn-cs"/>
              </a:defRPr>
            </a:lvl6pPr>
            <a:lvl7pPr marL="1741658" eaLnBrk="1" hangingPunct="1">
              <a:defRPr>
                <a:latin typeface="+mn-lt"/>
                <a:ea typeface="+mn-ea"/>
                <a:cs typeface="+mn-cs"/>
              </a:defRPr>
            </a:lvl7pPr>
            <a:lvl8pPr marL="2031934" eaLnBrk="1" hangingPunct="1">
              <a:defRPr>
                <a:latin typeface="+mn-lt"/>
                <a:ea typeface="+mn-ea"/>
                <a:cs typeface="+mn-cs"/>
              </a:defRPr>
            </a:lvl8pPr>
            <a:lvl9pPr marL="232221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 dirty="0">
                <a:solidFill>
                  <a:schemeClr val="bg1"/>
                </a:solidFill>
              </a:rPr>
              <a:t>Agenda</a:t>
            </a:r>
          </a:p>
          <a:p>
            <a:pPr fontAlgn="ctr">
              <a:lnSpc>
                <a:spcPct val="160000"/>
              </a:lnSpc>
            </a:pPr>
            <a:r>
              <a:rPr lang="en-IE" sz="2000" dirty="0"/>
              <a:t> Error messages are more specific</a:t>
            </a:r>
          </a:p>
          <a:p>
            <a:pPr fontAlgn="ctr"/>
            <a:endParaRPr lang="en-IE" sz="1600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4EDC63D-B9C0-BECE-E1A4-F13CE41B3427}"/>
              </a:ext>
            </a:extLst>
          </p:cNvPr>
          <p:cNvSpPr txBox="1">
            <a:spLocks/>
          </p:cNvSpPr>
          <p:nvPr/>
        </p:nvSpPr>
        <p:spPr>
          <a:xfrm>
            <a:off x="3009899" y="3343696"/>
            <a:ext cx="5160571" cy="1534211"/>
          </a:xfrm>
          <a:prstGeom prst="rect">
            <a:avLst/>
          </a:prstGeom>
        </p:spPr>
        <p:txBody>
          <a:bodyPr>
            <a:normAutofit/>
          </a:bodyPr>
          <a:lstStyle>
            <a:lvl1pPr marL="181423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71699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61975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052252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342528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51381" eaLnBrk="1" hangingPunct="1">
              <a:defRPr>
                <a:latin typeface="+mn-lt"/>
                <a:ea typeface="+mn-ea"/>
                <a:cs typeface="+mn-cs"/>
              </a:defRPr>
            </a:lvl6pPr>
            <a:lvl7pPr marL="1741658" eaLnBrk="1" hangingPunct="1">
              <a:defRPr>
                <a:latin typeface="+mn-lt"/>
                <a:ea typeface="+mn-ea"/>
                <a:cs typeface="+mn-cs"/>
              </a:defRPr>
            </a:lvl7pPr>
            <a:lvl8pPr marL="2031934" eaLnBrk="1" hangingPunct="1">
              <a:defRPr>
                <a:latin typeface="+mn-lt"/>
                <a:ea typeface="+mn-ea"/>
                <a:cs typeface="+mn-cs"/>
              </a:defRPr>
            </a:lvl8pPr>
            <a:lvl9pPr marL="232221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 dirty="0">
                <a:solidFill>
                  <a:schemeClr val="bg1"/>
                </a:solidFill>
              </a:rPr>
              <a:t>Agenda</a:t>
            </a:r>
          </a:p>
          <a:p>
            <a:pPr fontAlgn="ctr">
              <a:lnSpc>
                <a:spcPct val="160000"/>
              </a:lnSpc>
            </a:pPr>
            <a:r>
              <a:rPr lang="en-IE" sz="2000" dirty="0"/>
              <a:t> More than one error will appear at a time</a:t>
            </a:r>
          </a:p>
          <a:p>
            <a:pPr fontAlgn="ctr"/>
            <a:endParaRPr lang="en-IE" sz="1600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0BA6DD7F-2247-FDCA-C7B0-1A164BC42B39}"/>
              </a:ext>
            </a:extLst>
          </p:cNvPr>
          <p:cNvSpPr txBox="1">
            <a:spLocks/>
          </p:cNvSpPr>
          <p:nvPr/>
        </p:nvSpPr>
        <p:spPr>
          <a:xfrm>
            <a:off x="3009898" y="4544025"/>
            <a:ext cx="5160571" cy="1534211"/>
          </a:xfrm>
          <a:prstGeom prst="rect">
            <a:avLst/>
          </a:prstGeom>
        </p:spPr>
        <p:txBody>
          <a:bodyPr>
            <a:normAutofit/>
          </a:bodyPr>
          <a:lstStyle>
            <a:lvl1pPr marL="181423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71699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61975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052252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342528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51381" eaLnBrk="1" hangingPunct="1">
              <a:defRPr>
                <a:latin typeface="+mn-lt"/>
                <a:ea typeface="+mn-ea"/>
                <a:cs typeface="+mn-cs"/>
              </a:defRPr>
            </a:lvl6pPr>
            <a:lvl7pPr marL="1741658" eaLnBrk="1" hangingPunct="1">
              <a:defRPr>
                <a:latin typeface="+mn-lt"/>
                <a:ea typeface="+mn-ea"/>
                <a:cs typeface="+mn-cs"/>
              </a:defRPr>
            </a:lvl7pPr>
            <a:lvl8pPr marL="2031934" eaLnBrk="1" hangingPunct="1">
              <a:defRPr>
                <a:latin typeface="+mn-lt"/>
                <a:ea typeface="+mn-ea"/>
                <a:cs typeface="+mn-cs"/>
              </a:defRPr>
            </a:lvl8pPr>
            <a:lvl9pPr marL="232221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 dirty="0">
                <a:solidFill>
                  <a:schemeClr val="bg1"/>
                </a:solidFill>
              </a:rPr>
              <a:t>Agenda</a:t>
            </a:r>
          </a:p>
          <a:p>
            <a:pPr fontAlgn="ctr">
              <a:lnSpc>
                <a:spcPct val="160000"/>
              </a:lnSpc>
            </a:pPr>
            <a:r>
              <a:rPr lang="en-IE" sz="2000" dirty="0"/>
              <a:t>  Consolidated Guidance</a:t>
            </a:r>
          </a:p>
          <a:p>
            <a:pPr fontAlgn="ctr"/>
            <a:endParaRPr lang="en-IE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C84265-6C8B-47B6-3C03-9DC49E4486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94" y="1204336"/>
            <a:ext cx="969266" cy="917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ECE9B2-B4FA-3C26-0F25-5969B64B9C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121" y="3562567"/>
            <a:ext cx="978410" cy="9814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9A1D24-F9C8-B795-C770-06E9E88FCC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310" y="4824879"/>
            <a:ext cx="993650" cy="929642"/>
          </a:xfrm>
          <a:prstGeom prst="rect">
            <a:avLst/>
          </a:prstGeom>
        </p:spPr>
      </p:pic>
      <p:sp>
        <p:nvSpPr>
          <p:cNvPr id="7" name="BJPseudoFooter">
            <a:extLst>
              <a:ext uri="{FF2B5EF4-FFF2-40B4-BE49-F238E27FC236}">
                <a16:creationId xmlns:a16="http://schemas.microsoft.com/office/drawing/2014/main" id="{88EB12BB-FF67-3E5E-07C1-965E0F9084E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581001"/>
            <a:ext cx="223138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IE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1149125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01074-7877-CB92-370A-A0E445842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49A665C-61BC-5670-0105-81432AD6F7E2}"/>
              </a:ext>
            </a:extLst>
          </p:cNvPr>
          <p:cNvSpPr/>
          <p:nvPr/>
        </p:nvSpPr>
        <p:spPr>
          <a:xfrm>
            <a:off x="0" y="899876"/>
            <a:ext cx="12192000" cy="3437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3AEB19-318C-2EC0-9C53-7963BC2DF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3BDA-AD5D-4134-8DD4-EBD7D4255B84}" type="slidenum">
              <a:rPr lang="en-IE" smtClean="0"/>
              <a:pPr/>
              <a:t>26</a:t>
            </a:fld>
            <a:endParaRPr lang="en-IE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EF7E157D-93C4-0848-F77A-D10C3EE9CB15}"/>
              </a:ext>
            </a:extLst>
          </p:cNvPr>
          <p:cNvSpPr txBox="1">
            <a:spLocks/>
          </p:cNvSpPr>
          <p:nvPr/>
        </p:nvSpPr>
        <p:spPr>
          <a:xfrm>
            <a:off x="781878" y="341386"/>
            <a:ext cx="9775636" cy="53521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eaLnBrk="1" hangingPunct="1">
              <a:defRPr sz="2984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800" b="1" dirty="0"/>
              <a:t>Additional Validations implemented on the Central Bank Portal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A1882A-A712-238B-0C0F-2037F81978FC}"/>
              </a:ext>
            </a:extLst>
          </p:cNvPr>
          <p:cNvSpPr/>
          <p:nvPr/>
        </p:nvSpPr>
        <p:spPr>
          <a:xfrm>
            <a:off x="0" y="1243584"/>
            <a:ext cx="12192000" cy="3824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vert="horz" lIns="0" tIns="0" rIns="0" bIns="0" rtlCol="0">
            <a:noAutofit/>
          </a:bodyPr>
          <a:lstStyle/>
          <a:p>
            <a:pPr marL="6350" marR="1905" indent="-6350" algn="l">
              <a:lnSpc>
                <a:spcPct val="107000"/>
              </a:lnSpc>
              <a:spcAft>
                <a:spcPts val="800"/>
              </a:spcAft>
              <a:buNone/>
            </a:pPr>
            <a:r>
              <a:rPr lang="en-IE" sz="2000" dirty="0"/>
              <a:t>		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9A89B5-181E-72B8-F55F-48FFF7B8C571}"/>
              </a:ext>
            </a:extLst>
          </p:cNvPr>
          <p:cNvSpPr/>
          <p:nvPr/>
        </p:nvSpPr>
        <p:spPr>
          <a:xfrm>
            <a:off x="5266262" y="899876"/>
            <a:ext cx="2173111" cy="38246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6350" marR="1905" indent="-635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IE" sz="2000" b="1" dirty="0">
                <a:solidFill>
                  <a:schemeClr val="bg1"/>
                </a:solidFill>
              </a:rPr>
              <a:t>Warning errors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F01B6D-BEE5-951B-5E16-10C36EE960A0}"/>
              </a:ext>
            </a:extLst>
          </p:cNvPr>
          <p:cNvSpPr txBox="1"/>
          <p:nvPr/>
        </p:nvSpPr>
        <p:spPr>
          <a:xfrm>
            <a:off x="2746709" y="1230772"/>
            <a:ext cx="700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Warning errors will alert you to EBA Filing rule issues within your file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922BAC-E79E-E34D-55FC-9C54470A9C18}"/>
              </a:ext>
            </a:extLst>
          </p:cNvPr>
          <p:cNvSpPr txBox="1"/>
          <p:nvPr/>
        </p:nvSpPr>
        <p:spPr>
          <a:xfrm>
            <a:off x="3261360" y="4864251"/>
            <a:ext cx="3044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u="sng" dirty="0"/>
              <a:t>Error generated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0464F4-BF99-657D-3D80-D8AC7C08D480}"/>
              </a:ext>
            </a:extLst>
          </p:cNvPr>
          <p:cNvSpPr txBox="1"/>
          <p:nvPr/>
        </p:nvSpPr>
        <p:spPr>
          <a:xfrm>
            <a:off x="9831659" y="2720812"/>
            <a:ext cx="2360341" cy="17543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IE" dirty="0"/>
              <a:t>Error specifically notes value “ TEST1”</a:t>
            </a:r>
            <a:br>
              <a:rPr lang="en-IE" dirty="0"/>
            </a:br>
            <a:r>
              <a:rPr lang="en-IE" dirty="0"/>
              <a:t>in table </a:t>
            </a:r>
            <a:r>
              <a:rPr lang="en-IE" i="1" dirty="0"/>
              <a:t>b_03.02 r1, c0030 </a:t>
            </a:r>
            <a:r>
              <a:rPr lang="en-IE" dirty="0"/>
              <a:t>contains leading or trailing whitespaces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20B786E-5FE0-8A79-8B1D-7DD694E2BC6D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9155289" y="3597975"/>
            <a:ext cx="676370" cy="126215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1F33F124-251B-E41F-D33E-C28C2CFA1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05" y="1770518"/>
            <a:ext cx="4966921" cy="1652965"/>
          </a:xfrm>
          <a:prstGeom prst="rect">
            <a:avLst/>
          </a:prstGeom>
        </p:spPr>
      </p:pic>
      <p:pic>
        <p:nvPicPr>
          <p:cNvPr id="29" name="Picture 2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83BCB52-068A-317B-3403-462C48DC9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6262" y="1638228"/>
            <a:ext cx="4191215" cy="2540131"/>
          </a:xfrm>
          <a:prstGeom prst="rect">
            <a:avLst/>
          </a:prstGeom>
        </p:spPr>
      </p:pic>
      <p:pic>
        <p:nvPicPr>
          <p:cNvPr id="31" name="Picture 30" descr="A close-up of a message&#10;&#10;AI-generated content may be incorrect.">
            <a:extLst>
              <a:ext uri="{FF2B5EF4-FFF2-40B4-BE49-F238E27FC236}">
                <a16:creationId xmlns:a16="http://schemas.microsoft.com/office/drawing/2014/main" id="{9AA550EE-F0CC-2628-6024-217D4B3B1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684516"/>
            <a:ext cx="5950256" cy="2089257"/>
          </a:xfrm>
          <a:prstGeom prst="rect">
            <a:avLst/>
          </a:prstGeom>
        </p:spPr>
      </p:pic>
      <p:pic>
        <p:nvPicPr>
          <p:cNvPr id="35" name="Picture 34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8F3C9246-7AB7-086D-89E7-9BC782E415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6552" y="4860129"/>
            <a:ext cx="7545249" cy="19122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BJPseudoFooter">
            <a:extLst>
              <a:ext uri="{FF2B5EF4-FFF2-40B4-BE49-F238E27FC236}">
                <a16:creationId xmlns:a16="http://schemas.microsoft.com/office/drawing/2014/main" id="{44B03B2E-06F1-9A4D-1187-7A8E61652CA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581001"/>
            <a:ext cx="223138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IE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159079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E8943-9288-4492-6770-B0D6BE7D6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E56409F-89CA-D8E0-CD2B-FEDC04D43305}"/>
              </a:ext>
            </a:extLst>
          </p:cNvPr>
          <p:cNvSpPr/>
          <p:nvPr/>
        </p:nvSpPr>
        <p:spPr>
          <a:xfrm>
            <a:off x="0" y="899876"/>
            <a:ext cx="12192000" cy="3437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16AEB6-0FDD-5382-6271-B9637FC13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3BDA-AD5D-4134-8DD4-EBD7D4255B84}" type="slidenum">
              <a:rPr lang="en-IE" smtClean="0"/>
              <a:pPr/>
              <a:t>27</a:t>
            </a:fld>
            <a:endParaRPr lang="en-IE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71F101F0-FF24-B0AD-94C2-51F5DF4106CD}"/>
              </a:ext>
            </a:extLst>
          </p:cNvPr>
          <p:cNvSpPr txBox="1">
            <a:spLocks/>
          </p:cNvSpPr>
          <p:nvPr/>
        </p:nvSpPr>
        <p:spPr>
          <a:xfrm>
            <a:off x="95617" y="364661"/>
            <a:ext cx="11595201" cy="53521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eaLnBrk="1" hangingPunct="1">
              <a:defRPr sz="2984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800" b="1" dirty="0"/>
              <a:t>Additional Validations implemented on the Central Bank Portal – LEI checks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48DA1C-6853-61D5-339B-1482B5B0F36A}"/>
              </a:ext>
            </a:extLst>
          </p:cNvPr>
          <p:cNvSpPr/>
          <p:nvPr/>
        </p:nvSpPr>
        <p:spPr>
          <a:xfrm>
            <a:off x="0" y="1243584"/>
            <a:ext cx="12192000" cy="3824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vert="horz" lIns="0" tIns="0" rIns="0" bIns="0" rtlCol="0">
            <a:noAutofit/>
          </a:bodyPr>
          <a:lstStyle/>
          <a:p>
            <a:pPr marL="6350" marR="1905" indent="-6350" algn="l">
              <a:lnSpc>
                <a:spcPct val="107000"/>
              </a:lnSpc>
              <a:spcAft>
                <a:spcPts val="800"/>
              </a:spcAft>
              <a:buNone/>
            </a:pPr>
            <a:r>
              <a:rPr lang="en-IE" sz="2000" dirty="0"/>
              <a:t>		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4A9D75-845B-4F2D-7968-63B612ED9FAF}"/>
              </a:ext>
            </a:extLst>
          </p:cNvPr>
          <p:cNvSpPr/>
          <p:nvPr/>
        </p:nvSpPr>
        <p:spPr>
          <a:xfrm>
            <a:off x="4955822" y="899876"/>
            <a:ext cx="2483551" cy="38246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6350" marR="1905" indent="-635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IE" sz="2000" b="1" dirty="0">
                <a:solidFill>
                  <a:schemeClr val="bg1"/>
                </a:solidFill>
              </a:rPr>
              <a:t>Non-blocking errors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B6FF19-FECC-F9E3-8474-14B2AF74C379}"/>
              </a:ext>
            </a:extLst>
          </p:cNvPr>
          <p:cNvSpPr txBox="1"/>
          <p:nvPr/>
        </p:nvSpPr>
        <p:spPr>
          <a:xfrm>
            <a:off x="2746709" y="1230772"/>
            <a:ext cx="6976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Non-blocking errors will alert you to potential issues within your file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DCFF20-BE20-392B-2FD3-BE1ADEABDB74}"/>
              </a:ext>
            </a:extLst>
          </p:cNvPr>
          <p:cNvSpPr txBox="1"/>
          <p:nvPr/>
        </p:nvSpPr>
        <p:spPr>
          <a:xfrm>
            <a:off x="95617" y="1812959"/>
            <a:ext cx="3044952" cy="39703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IE" sz="1800" kern="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There are a number of templates within your register which contain LEI codes.</a:t>
            </a:r>
          </a:p>
          <a:p>
            <a:r>
              <a:rPr lang="en-IE" sz="1800" kern="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These codes should match a defined syntax with a set mix of alphanumeric characters.</a:t>
            </a:r>
          </a:p>
          <a:p>
            <a:r>
              <a:rPr lang="en-IE" kern="0" dirty="0">
                <a:cs typeface="Times New Roman" panose="02020603050405020304" pitchFamily="18" charset="0"/>
              </a:rPr>
              <a:t>LEIs should also be valid per the </a:t>
            </a:r>
            <a:r>
              <a:rPr lang="en-IE" u="sng" dirty="0">
                <a:hlinkClick r:id="rId4"/>
              </a:rPr>
              <a:t>GLEIF</a:t>
            </a:r>
            <a:r>
              <a:rPr lang="en-IE" kern="0" dirty="0">
                <a:cs typeface="Times New Roman" panose="02020603050405020304" pitchFamily="18" charset="0"/>
              </a:rPr>
              <a:t> and in </a:t>
            </a:r>
            <a:r>
              <a:rPr lang="en-IE" dirty="0"/>
              <a:t>B_01.02, c0030, the country code in column c0030 should match the registered country in the </a:t>
            </a:r>
            <a:r>
              <a:rPr lang="en-IE" u="sng" dirty="0">
                <a:hlinkClick r:id="rId4"/>
              </a:rPr>
              <a:t>GLEIF</a:t>
            </a:r>
            <a:r>
              <a:rPr lang="en-IE" dirty="0"/>
              <a:t> 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98C85B0-7606-42F1-D576-1C92E876DD31}"/>
              </a:ext>
            </a:extLst>
          </p:cNvPr>
          <p:cNvCxnSpPr>
            <a:cxnSpLocks/>
            <a:stCxn id="11" idx="1"/>
            <a:endCxn id="12" idx="3"/>
          </p:cNvCxnSpPr>
          <p:nvPr/>
        </p:nvCxnSpPr>
        <p:spPr>
          <a:xfrm flipH="1">
            <a:off x="3140569" y="2907220"/>
            <a:ext cx="250530" cy="8908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3FA0649-4BA0-90C3-E22F-225F546F0781}"/>
              </a:ext>
            </a:extLst>
          </p:cNvPr>
          <p:cNvSpPr txBox="1"/>
          <p:nvPr/>
        </p:nvSpPr>
        <p:spPr>
          <a:xfrm>
            <a:off x="3230880" y="1658636"/>
            <a:ext cx="5382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u="sng" dirty="0"/>
              <a:t>Click on the reporting date link for the ‘Invalid’ file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3D8D12-AF2E-0470-75A8-2E6654B4FFCB}"/>
              </a:ext>
            </a:extLst>
          </p:cNvPr>
          <p:cNvSpPr txBox="1"/>
          <p:nvPr/>
        </p:nvSpPr>
        <p:spPr>
          <a:xfrm>
            <a:off x="8645866" y="3751951"/>
            <a:ext cx="304495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IE" dirty="0"/>
              <a:t>Description says ‘Invalid LEI format’ </a:t>
            </a:r>
            <a:r>
              <a:rPr lang="en-IE" i="1" dirty="0"/>
              <a:t>{tB_01.01 c0010} …</a:t>
            </a:r>
            <a:endParaRPr lang="en-IE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A582A61-BA74-DB20-3F58-0EB8B51E2F8D}"/>
              </a:ext>
            </a:extLst>
          </p:cNvPr>
          <p:cNvCxnSpPr>
            <a:cxnSpLocks/>
            <a:stCxn id="25" idx="1"/>
            <a:endCxn id="31" idx="3"/>
          </p:cNvCxnSpPr>
          <p:nvPr/>
        </p:nvCxnSpPr>
        <p:spPr>
          <a:xfrm flipH="1">
            <a:off x="8218311" y="4075117"/>
            <a:ext cx="427555" cy="10072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E331C17F-D491-298B-258F-9D88B7F298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099" y="2148077"/>
            <a:ext cx="4572000" cy="1518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A table with text on it&#10;&#10;AI-generated content may be incorrect.">
            <a:extLst>
              <a:ext uri="{FF2B5EF4-FFF2-40B4-BE49-F238E27FC236}">
                <a16:creationId xmlns:a16="http://schemas.microsoft.com/office/drawing/2014/main" id="{6D18B77E-0791-5B31-C5A7-2718F2AEDC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2287" y="2366508"/>
            <a:ext cx="4205632" cy="1350186"/>
          </a:xfrm>
          <a:prstGeom prst="rect">
            <a:avLst/>
          </a:prstGeom>
        </p:spPr>
      </p:pic>
      <p:pic>
        <p:nvPicPr>
          <p:cNvPr id="31" name="Picture 3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271E993-A978-2C9E-6AD8-7C5A4CB007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7331" y="3786471"/>
            <a:ext cx="4720980" cy="2591739"/>
          </a:xfrm>
          <a:prstGeom prst="rect">
            <a:avLst/>
          </a:prstGeom>
        </p:spPr>
      </p:pic>
      <p:pic>
        <p:nvPicPr>
          <p:cNvPr id="39" name="Picture 3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47A01A1-C581-DD91-C4FF-A946C92481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5866" y="4480903"/>
            <a:ext cx="2707792" cy="2008279"/>
          </a:xfrm>
          <a:prstGeom prst="rect">
            <a:avLst/>
          </a:prstGeom>
        </p:spPr>
      </p:pic>
      <p:sp>
        <p:nvSpPr>
          <p:cNvPr id="6" name="BJPseudoFooter">
            <a:extLst>
              <a:ext uri="{FF2B5EF4-FFF2-40B4-BE49-F238E27FC236}">
                <a16:creationId xmlns:a16="http://schemas.microsoft.com/office/drawing/2014/main" id="{40AB2068-5EEF-969A-3498-7AD2A96B8A0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581001"/>
            <a:ext cx="223138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IE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192261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2AA0B-77D0-4DBA-007F-D530E7A63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243EB19-B120-BC4C-EC29-BA7A149AC87F}"/>
              </a:ext>
            </a:extLst>
          </p:cNvPr>
          <p:cNvSpPr/>
          <p:nvPr/>
        </p:nvSpPr>
        <p:spPr>
          <a:xfrm>
            <a:off x="0" y="899876"/>
            <a:ext cx="12192000" cy="3437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103210-683E-5158-8F65-27EACE54E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3BDA-AD5D-4134-8DD4-EBD7D4255B84}" type="slidenum">
              <a:rPr lang="en-IE" smtClean="0"/>
              <a:pPr/>
              <a:t>28</a:t>
            </a:fld>
            <a:endParaRPr lang="en-IE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775F81C2-5AB4-6107-22DE-71778B7C48EA}"/>
              </a:ext>
            </a:extLst>
          </p:cNvPr>
          <p:cNvSpPr txBox="1">
            <a:spLocks/>
          </p:cNvSpPr>
          <p:nvPr/>
        </p:nvSpPr>
        <p:spPr>
          <a:xfrm>
            <a:off x="1" y="364661"/>
            <a:ext cx="12108128" cy="53521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eaLnBrk="1" hangingPunct="1">
              <a:defRPr sz="2984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800" b="1" dirty="0"/>
              <a:t>Error enhancements on the Central Bank Portal – More than one error at a time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C8BF97-B99A-BA36-64A7-123EC2405B72}"/>
              </a:ext>
            </a:extLst>
          </p:cNvPr>
          <p:cNvSpPr/>
          <p:nvPr/>
        </p:nvSpPr>
        <p:spPr>
          <a:xfrm>
            <a:off x="0" y="1243584"/>
            <a:ext cx="12192000" cy="3824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vert="horz" lIns="0" tIns="0" rIns="0" bIns="0" rtlCol="0">
            <a:noAutofit/>
          </a:bodyPr>
          <a:lstStyle/>
          <a:p>
            <a:pPr marL="6350" marR="1905" indent="-6350" algn="l">
              <a:lnSpc>
                <a:spcPct val="107000"/>
              </a:lnSpc>
              <a:spcAft>
                <a:spcPts val="800"/>
              </a:spcAft>
              <a:buNone/>
            </a:pPr>
            <a:r>
              <a:rPr lang="en-IE" sz="2000" dirty="0"/>
              <a:t>		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041D888-C8E0-9C13-7191-DF9486599249}"/>
              </a:ext>
            </a:extLst>
          </p:cNvPr>
          <p:cNvSpPr/>
          <p:nvPr/>
        </p:nvSpPr>
        <p:spPr>
          <a:xfrm>
            <a:off x="5293134" y="899876"/>
            <a:ext cx="2026356" cy="38246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6350" marR="1905" indent="-635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IE" sz="2000" b="1" dirty="0">
                <a:solidFill>
                  <a:schemeClr val="bg1"/>
                </a:solidFill>
              </a:rPr>
              <a:t>Multiple errors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835EAE-8ED8-E483-ECF2-6F303D41EB4C}"/>
              </a:ext>
            </a:extLst>
          </p:cNvPr>
          <p:cNvSpPr txBox="1"/>
          <p:nvPr/>
        </p:nvSpPr>
        <p:spPr>
          <a:xfrm>
            <a:off x="1933908" y="1230772"/>
            <a:ext cx="9098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Once the file structure is correct, other errors will appear together –not just one at a time</a:t>
            </a:r>
          </a:p>
        </p:txBody>
      </p:sp>
      <p:pic>
        <p:nvPicPr>
          <p:cNvPr id="31" name="Picture 3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C6E7093-67D4-99E8-4034-1A5B1D182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122" y="1756975"/>
            <a:ext cx="3972678" cy="475781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939E8C3-8259-3E35-2285-6A960FBA1BF9}"/>
              </a:ext>
            </a:extLst>
          </p:cNvPr>
          <p:cNvSpPr txBox="1"/>
          <p:nvPr/>
        </p:nvSpPr>
        <p:spPr>
          <a:xfrm>
            <a:off x="0" y="1782006"/>
            <a:ext cx="30254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u="sng" kern="0" dirty="0">
                <a:cs typeface="Times New Roman" panose="02020603050405020304" pitchFamily="18" charset="0"/>
              </a:rPr>
              <a:t>Missing Key Values</a:t>
            </a:r>
          </a:p>
          <a:p>
            <a:r>
              <a:rPr lang="en-IE" kern="0" dirty="0">
                <a:cs typeface="Times New Roman" panose="02020603050405020304" pitchFamily="18" charset="0"/>
              </a:rPr>
              <a:t>“</a:t>
            </a:r>
            <a:r>
              <a:rPr lang="en-IE" i="1" kern="0" dirty="0" err="1">
                <a:cs typeface="Times New Roman" panose="02020603050405020304" pitchFamily="18" charset="0"/>
              </a:rPr>
              <a:t>PrimaryItemDimensionally</a:t>
            </a:r>
            <a:endParaRPr lang="en-IE" i="1" kern="0" dirty="0">
              <a:cs typeface="Times New Roman" panose="02020603050405020304" pitchFamily="18" charset="0"/>
            </a:endParaRPr>
          </a:p>
          <a:p>
            <a:r>
              <a:rPr lang="en-IE" i="1" kern="0" dirty="0" err="1">
                <a:cs typeface="Times New Roman" panose="02020603050405020304" pitchFamily="18" charset="0"/>
              </a:rPr>
              <a:t>InvalidError</a:t>
            </a:r>
            <a:r>
              <a:rPr lang="en-IE" i="1" kern="0" dirty="0">
                <a:cs typeface="Times New Roman" panose="02020603050405020304" pitchFamily="18" charset="0"/>
              </a:rPr>
              <a:t> : The </a:t>
            </a:r>
            <a:r>
              <a:rPr lang="en-IE" i="1" dirty="0"/>
              <a:t>primary item contains invalid hypercubes in all base sets</a:t>
            </a:r>
            <a:r>
              <a:rPr lang="en-IE" dirty="0"/>
              <a:t>”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04824B9-4517-4955-9A2C-15271E3FDDB0}"/>
              </a:ext>
            </a:extLst>
          </p:cNvPr>
          <p:cNvSpPr txBox="1"/>
          <p:nvPr/>
        </p:nvSpPr>
        <p:spPr>
          <a:xfrm>
            <a:off x="7246457" y="1764274"/>
            <a:ext cx="36021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800" u="sng" dirty="0">
                <a:effectLst/>
                <a:latin typeface="Calibri" panose="020F0502020204030204" pitchFamily="34" charset="0"/>
              </a:rPr>
              <a:t>Invalid values in drop down fields</a:t>
            </a:r>
            <a:endParaRPr lang="en-I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FA37A5B-3CF0-C5FA-5743-4F410A262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747" y="2156933"/>
            <a:ext cx="371475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A190145D-E2A2-5DDC-81B0-CD8E1ECE6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457" y="4647386"/>
            <a:ext cx="3714750" cy="5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7E11100-953D-FDB5-6656-6C98F0A90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457" y="5199836"/>
            <a:ext cx="3714750" cy="5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JPseudoFooter">
            <a:extLst>
              <a:ext uri="{FF2B5EF4-FFF2-40B4-BE49-F238E27FC236}">
                <a16:creationId xmlns:a16="http://schemas.microsoft.com/office/drawing/2014/main" id="{D6B1AABF-55D5-4C6C-E0A1-B455C3B1626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581001"/>
            <a:ext cx="223138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IE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21337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C7D72-639B-FF6B-2EC8-FB210559A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42585F7-7F2B-3283-3E8D-9AB030A5BBA0}"/>
              </a:ext>
            </a:extLst>
          </p:cNvPr>
          <p:cNvSpPr/>
          <p:nvPr/>
        </p:nvSpPr>
        <p:spPr>
          <a:xfrm>
            <a:off x="0" y="899876"/>
            <a:ext cx="12192000" cy="3437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4A24E1-919A-8464-B25F-11CED7A0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3BDA-AD5D-4134-8DD4-EBD7D4255B84}" type="slidenum">
              <a:rPr lang="en-IE" smtClean="0"/>
              <a:pPr/>
              <a:t>29</a:t>
            </a:fld>
            <a:endParaRPr lang="en-IE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03F6D0F4-EE00-5031-E515-D7A7C0D23E69}"/>
              </a:ext>
            </a:extLst>
          </p:cNvPr>
          <p:cNvSpPr txBox="1">
            <a:spLocks/>
          </p:cNvSpPr>
          <p:nvPr/>
        </p:nvSpPr>
        <p:spPr>
          <a:xfrm>
            <a:off x="2864334" y="315223"/>
            <a:ext cx="6463331" cy="535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eaLnBrk="1" hangingPunct="1">
              <a:defRPr sz="2984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800" b="1" dirty="0"/>
              <a:t>Central Bank Guidance consolidated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AD05591-620B-050D-DCE7-2E7CFF8DEA51}"/>
              </a:ext>
            </a:extLst>
          </p:cNvPr>
          <p:cNvSpPr/>
          <p:nvPr/>
        </p:nvSpPr>
        <p:spPr>
          <a:xfrm>
            <a:off x="1851376" y="899876"/>
            <a:ext cx="8489245" cy="38246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6350" marR="1905" indent="-635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IE" sz="2000" b="1" dirty="0">
                <a:solidFill>
                  <a:schemeClr val="bg1"/>
                </a:solidFill>
              </a:rPr>
              <a:t>Updated Central Bank DORA website and consolidated guidance document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67F43A-A285-E818-B25E-8F983268B0EB}"/>
              </a:ext>
            </a:extLst>
          </p:cNvPr>
          <p:cNvSpPr txBox="1"/>
          <p:nvPr/>
        </p:nvSpPr>
        <p:spPr>
          <a:xfrm>
            <a:off x="2113274" y="1243584"/>
            <a:ext cx="7965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hlinkClick r:id="rId4"/>
              </a:rPr>
              <a:t>https://www.centralbank.ie/regulation/digital-operational-resilience-act-dora</a:t>
            </a:r>
            <a:endParaRPr lang="en-IE" dirty="0"/>
          </a:p>
        </p:txBody>
      </p:sp>
      <p:pic>
        <p:nvPicPr>
          <p:cNvPr id="26" name="Picture 2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CCB6E76-FC25-6509-FFF8-EBE713FA7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6" y="1836614"/>
            <a:ext cx="5396070" cy="3333698"/>
          </a:xfrm>
          <a:prstGeom prst="rect">
            <a:avLst/>
          </a:prstGeom>
        </p:spPr>
      </p:pic>
      <p:pic>
        <p:nvPicPr>
          <p:cNvPr id="28" name="Picture 27" descr="A screenshot of a document&#10;&#10;AI-generated content may be incorrect.">
            <a:extLst>
              <a:ext uri="{FF2B5EF4-FFF2-40B4-BE49-F238E27FC236}">
                <a16:creationId xmlns:a16="http://schemas.microsoft.com/office/drawing/2014/main" id="{6EEF843E-8D48-412E-5456-858105C45D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7506" y="1797859"/>
            <a:ext cx="3721291" cy="2425825"/>
          </a:xfrm>
          <a:prstGeom prst="rect">
            <a:avLst/>
          </a:prstGeom>
        </p:spPr>
      </p:pic>
      <p:pic>
        <p:nvPicPr>
          <p:cNvPr id="30" name="Picture 29" descr="A blue and green cover&#10;&#10;AI-generated content may be incorrect.">
            <a:extLst>
              <a:ext uri="{FF2B5EF4-FFF2-40B4-BE49-F238E27FC236}">
                <a16:creationId xmlns:a16="http://schemas.microsoft.com/office/drawing/2014/main" id="{091DAB03-2537-0A62-6949-E3E33725C2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8797" y="3164891"/>
            <a:ext cx="2872613" cy="308553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A86EF97-AA89-FBF9-D56E-867DB23E769D}"/>
              </a:ext>
            </a:extLst>
          </p:cNvPr>
          <p:cNvSpPr txBox="1"/>
          <p:nvPr/>
        </p:nvSpPr>
        <p:spPr>
          <a:xfrm>
            <a:off x="5427506" y="4276654"/>
            <a:ext cx="302542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kern="0" dirty="0">
                <a:cs typeface="Times New Roman" panose="02020603050405020304" pitchFamily="18" charset="0"/>
              </a:rPr>
              <a:t>The updated guidance document contains guidance on updated Central Bank Portal errors as well as links to the EBA guidance mentioned throughout this webinar.</a:t>
            </a:r>
            <a:endParaRPr lang="en-IE" dirty="0"/>
          </a:p>
        </p:txBody>
      </p:sp>
      <p:sp>
        <p:nvSpPr>
          <p:cNvPr id="6" name="BJPseudoFooter">
            <a:extLst>
              <a:ext uri="{FF2B5EF4-FFF2-40B4-BE49-F238E27FC236}">
                <a16:creationId xmlns:a16="http://schemas.microsoft.com/office/drawing/2014/main" id="{CD00CDF3-F2EE-AF07-9EE4-8EDD8B2B7EC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581001"/>
            <a:ext cx="223138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IE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05046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3108D-288F-6563-27A0-9A60E9EDF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DCB4E4-A45E-D9BC-9E34-DA562E94BF58}"/>
              </a:ext>
            </a:extLst>
          </p:cNvPr>
          <p:cNvSpPr/>
          <p:nvPr/>
        </p:nvSpPr>
        <p:spPr>
          <a:xfrm>
            <a:off x="0" y="1371600"/>
            <a:ext cx="12192000" cy="53521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BB7E9C-896A-7D12-1FA4-4063D83FE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3BDA-AD5D-4134-8DD4-EBD7D4255B84}" type="slidenum">
              <a:rPr lang="en-IE" smtClean="0"/>
              <a:pPr/>
              <a:t>3</a:t>
            </a:fld>
            <a:endParaRPr lang="en-IE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BB4E63FD-5E18-95F4-1450-C513DF7DA754}"/>
              </a:ext>
            </a:extLst>
          </p:cNvPr>
          <p:cNvSpPr txBox="1">
            <a:spLocks/>
          </p:cNvSpPr>
          <p:nvPr/>
        </p:nvSpPr>
        <p:spPr>
          <a:xfrm>
            <a:off x="434180" y="364661"/>
            <a:ext cx="10461618" cy="535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eaLnBrk="1" hangingPunct="1">
              <a:defRPr sz="2984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>
                <a:solidFill>
                  <a:srgbClr val="09506C"/>
                </a:solidFill>
              </a:rPr>
              <a:t>Objectives &amp; Agenda</a:t>
            </a:r>
            <a:endParaRPr lang="en-IE" sz="2800" b="1" kern="0" dirty="0">
              <a:solidFill>
                <a:srgbClr val="09506C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A99485-F6E7-7A91-2F73-81D21D496D0E}"/>
              </a:ext>
            </a:extLst>
          </p:cNvPr>
          <p:cNvSpPr txBox="1">
            <a:spLocks/>
          </p:cNvSpPr>
          <p:nvPr/>
        </p:nvSpPr>
        <p:spPr>
          <a:xfrm>
            <a:off x="954880" y="1462442"/>
            <a:ext cx="5141120" cy="2446950"/>
          </a:xfrm>
          <a:prstGeom prst="rect">
            <a:avLst/>
          </a:prstGeom>
        </p:spPr>
        <p:txBody>
          <a:bodyPr>
            <a:normAutofit/>
          </a:bodyPr>
          <a:lstStyle>
            <a:lvl1pPr marL="181423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71699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61975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052252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342528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51381" eaLnBrk="1" hangingPunct="1">
              <a:defRPr>
                <a:latin typeface="+mn-lt"/>
                <a:ea typeface="+mn-ea"/>
                <a:cs typeface="+mn-cs"/>
              </a:defRPr>
            </a:lvl6pPr>
            <a:lvl7pPr marL="1741658" eaLnBrk="1" hangingPunct="1">
              <a:defRPr>
                <a:latin typeface="+mn-lt"/>
                <a:ea typeface="+mn-ea"/>
                <a:cs typeface="+mn-cs"/>
              </a:defRPr>
            </a:lvl7pPr>
            <a:lvl8pPr marL="2031934" eaLnBrk="1" hangingPunct="1">
              <a:defRPr>
                <a:latin typeface="+mn-lt"/>
                <a:ea typeface="+mn-ea"/>
                <a:cs typeface="+mn-cs"/>
              </a:defRPr>
            </a:lvl8pPr>
            <a:lvl9pPr marL="232221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 dirty="0">
                <a:solidFill>
                  <a:schemeClr val="bg1"/>
                </a:solidFill>
              </a:rPr>
              <a:t>Objectives</a:t>
            </a:r>
          </a:p>
          <a:p>
            <a:pPr fontAlgn="ctr">
              <a:buFont typeface="Wingdings" panose="05000000000000000000" pitchFamily="2" charset="2"/>
              <a:buChar char="v"/>
            </a:pPr>
            <a:r>
              <a:rPr lang="en-IE" sz="1800" dirty="0"/>
              <a:t> Expectations for the 2026 </a:t>
            </a:r>
            <a:r>
              <a:rPr lang="en-IE" sz="1800" dirty="0" err="1"/>
              <a:t>RoI</a:t>
            </a:r>
            <a:r>
              <a:rPr lang="en-IE" sz="1800" dirty="0"/>
              <a:t> collection</a:t>
            </a:r>
          </a:p>
          <a:p>
            <a:pPr fontAlgn="ctr">
              <a:buFont typeface="Wingdings" panose="05000000000000000000" pitchFamily="2" charset="2"/>
              <a:buChar char="v"/>
            </a:pPr>
            <a:r>
              <a:rPr lang="en-IE" sz="1800" dirty="0"/>
              <a:t> Highlight key updates since last year</a:t>
            </a:r>
          </a:p>
          <a:p>
            <a:pPr fontAlgn="ctr">
              <a:buFont typeface="Wingdings" panose="05000000000000000000" pitchFamily="2" charset="2"/>
              <a:buChar char="v"/>
            </a:pPr>
            <a:r>
              <a:rPr lang="en-IE" sz="1800" dirty="0"/>
              <a:t> Support accurate and timely submissions</a:t>
            </a:r>
          </a:p>
          <a:p>
            <a:pPr fontAlgn="ctr"/>
            <a:endParaRPr lang="en-IE" sz="1600" dirty="0"/>
          </a:p>
          <a:p>
            <a:pPr fontAlgn="ctr"/>
            <a:endParaRPr lang="en-IE" sz="1600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20B4AE5-7844-403F-D748-4A3CE87325A2}"/>
              </a:ext>
            </a:extLst>
          </p:cNvPr>
          <p:cNvSpPr txBox="1">
            <a:spLocks/>
          </p:cNvSpPr>
          <p:nvPr/>
        </p:nvSpPr>
        <p:spPr>
          <a:xfrm>
            <a:off x="6640616" y="1458286"/>
            <a:ext cx="5050202" cy="2953353"/>
          </a:xfrm>
          <a:prstGeom prst="rect">
            <a:avLst/>
          </a:prstGeom>
        </p:spPr>
        <p:txBody>
          <a:bodyPr>
            <a:normAutofit/>
          </a:bodyPr>
          <a:lstStyle>
            <a:lvl1pPr marL="181423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71699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61975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052252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342528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51381" eaLnBrk="1" hangingPunct="1">
              <a:defRPr>
                <a:latin typeface="+mn-lt"/>
                <a:ea typeface="+mn-ea"/>
                <a:cs typeface="+mn-cs"/>
              </a:defRPr>
            </a:lvl6pPr>
            <a:lvl7pPr marL="1741658" eaLnBrk="1" hangingPunct="1">
              <a:defRPr>
                <a:latin typeface="+mn-lt"/>
                <a:ea typeface="+mn-ea"/>
                <a:cs typeface="+mn-cs"/>
              </a:defRPr>
            </a:lvl7pPr>
            <a:lvl8pPr marL="2031934" eaLnBrk="1" hangingPunct="1">
              <a:defRPr>
                <a:latin typeface="+mn-lt"/>
                <a:ea typeface="+mn-ea"/>
                <a:cs typeface="+mn-cs"/>
              </a:defRPr>
            </a:lvl8pPr>
            <a:lvl9pPr marL="232221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 dirty="0">
                <a:solidFill>
                  <a:schemeClr val="bg1"/>
                </a:solidFill>
              </a:rPr>
              <a:t>Agenda</a:t>
            </a:r>
          </a:p>
          <a:p>
            <a:pPr fontAlgn="ctr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800" dirty="0"/>
              <a:t>2025 collection – summary</a:t>
            </a:r>
          </a:p>
          <a:p>
            <a:pPr fontAlgn="ctr">
              <a:buFont typeface="Wingdings" panose="05000000000000000000" pitchFamily="2" charset="2"/>
              <a:buChar char="v"/>
            </a:pPr>
            <a:r>
              <a:rPr lang="en-US" sz="1800" dirty="0"/>
              <a:t> 2026 updates</a:t>
            </a:r>
          </a:p>
          <a:p>
            <a:pPr fontAlgn="ctr">
              <a:buFont typeface="Wingdings" panose="05000000000000000000" pitchFamily="2" charset="2"/>
              <a:buChar char="v"/>
            </a:pPr>
            <a:r>
              <a:rPr lang="en-US" sz="1800" dirty="0"/>
              <a:t> Timelines &amp; process</a:t>
            </a:r>
          </a:p>
          <a:p>
            <a:pPr fontAlgn="ctr">
              <a:buFont typeface="Wingdings" panose="05000000000000000000" pitchFamily="2" charset="2"/>
              <a:buChar char="v"/>
            </a:pPr>
            <a:r>
              <a:rPr lang="en-US" sz="1800" dirty="0"/>
              <a:t> File structure &amp; common errors</a:t>
            </a:r>
          </a:p>
          <a:p>
            <a:pPr fontAlgn="ctr">
              <a:buFont typeface="Wingdings" panose="05000000000000000000" pitchFamily="2" charset="2"/>
              <a:buChar char="v"/>
            </a:pPr>
            <a:r>
              <a:rPr lang="en-US" sz="1800" dirty="0"/>
              <a:t> Support &amp; guidance</a:t>
            </a:r>
          </a:p>
          <a:p>
            <a:pPr fontAlgn="ctr"/>
            <a:endParaRPr lang="en-IE" sz="1600" dirty="0"/>
          </a:p>
          <a:p>
            <a:pPr fontAlgn="ctr"/>
            <a:endParaRPr lang="en-IE" sz="1600" dirty="0"/>
          </a:p>
        </p:txBody>
      </p:sp>
      <p:sp>
        <p:nvSpPr>
          <p:cNvPr id="9" name="BJPseudoFooter">
            <a:extLst>
              <a:ext uri="{FF2B5EF4-FFF2-40B4-BE49-F238E27FC236}">
                <a16:creationId xmlns:a16="http://schemas.microsoft.com/office/drawing/2014/main" id="{28877857-1581-D037-015C-C71EF2C1D28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581001"/>
            <a:ext cx="223138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IE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0275252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69F73-462A-770A-2672-49135AB25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nforcement Action: J.P. Morgan Administration Services (Ireland) Limited  reprimanded and fined €1,600,000 by the Central Bank of Ireland for  regulatory breaches relating to the outsourcing of fund administration  activities">
            <a:extLst>
              <a:ext uri="{FF2B5EF4-FFF2-40B4-BE49-F238E27FC236}">
                <a16:creationId xmlns:a16="http://schemas.microsoft.com/office/drawing/2014/main" id="{DF551A3F-A5F9-271A-13B5-BED0D53AC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0256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7A09B9-2F81-582F-A7D3-2B854019C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3BDA-AD5D-4134-8DD4-EBD7D4255B84}" type="slidenum">
              <a:rPr lang="en-IE" smtClean="0"/>
              <a:pPr/>
              <a:t>30</a:t>
            </a:fld>
            <a:endParaRPr lang="en-I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F9FFD6-30B7-7253-4694-2A7DBE1CFB36}"/>
              </a:ext>
            </a:extLst>
          </p:cNvPr>
          <p:cNvSpPr/>
          <p:nvPr/>
        </p:nvSpPr>
        <p:spPr>
          <a:xfrm>
            <a:off x="0" y="493832"/>
            <a:ext cx="12192000" cy="1544320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dirty="0"/>
              <a:t>Final Summary</a:t>
            </a:r>
          </a:p>
        </p:txBody>
      </p:sp>
      <p:sp>
        <p:nvSpPr>
          <p:cNvPr id="5" name="BJPseudoFooter">
            <a:extLst>
              <a:ext uri="{FF2B5EF4-FFF2-40B4-BE49-F238E27FC236}">
                <a16:creationId xmlns:a16="http://schemas.microsoft.com/office/drawing/2014/main" id="{FF9D2E66-BC9B-69E7-863A-125A3AC4E3A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581001"/>
            <a:ext cx="223138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IE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629293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FBBA8-13C1-B44F-2FD4-FDDB92F8E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6" name="3D Model 25" descr="Key">
                <a:extLst>
                  <a:ext uri="{FF2B5EF4-FFF2-40B4-BE49-F238E27FC236}">
                    <a16:creationId xmlns:a16="http://schemas.microsoft.com/office/drawing/2014/main" id="{2ED199E0-D76E-599B-0D91-1D675017D23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56416385"/>
                  </p:ext>
                </p:extLst>
              </p:nvPr>
            </p:nvGraphicFramePr>
            <p:xfrm rot="1308880">
              <a:off x="3760424" y="2389668"/>
              <a:ext cx="4671151" cy="2078661"/>
            </p:xfrm>
            <a:graphic>
              <a:graphicData uri="http://schemas.microsoft.com/office/drawing/2017/model3d">
                <am3d:model3d r:embed="rId4">
                  <am3d:spPr>
                    <a:xfrm rot="1308880">
                      <a:off x="0" y="0"/>
                      <a:ext cx="4671151" cy="2078661"/>
                    </a:xfrm>
                    <a:prstGeom prst="rect">
                      <a:avLst/>
                    </a:prstGeom>
                  </am3d:spPr>
                  <am3d:camera>
                    <am3d:pos x="0" y="0" z="5179203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481239" d="1000000"/>
                    <am3d:preTrans dx="19072" dy="-817972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348418" ay="336185" az="-13876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2316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6" name="3D Model 25" descr="Key">
                <a:extLst>
                  <a:ext uri="{FF2B5EF4-FFF2-40B4-BE49-F238E27FC236}">
                    <a16:creationId xmlns:a16="http://schemas.microsoft.com/office/drawing/2014/main" id="{2ED199E0-D76E-599B-0D91-1D675017D23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308880">
                <a:off x="3760424" y="2389668"/>
                <a:ext cx="4671151" cy="2078661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27" name="Diagram 26">
            <a:extLst>
              <a:ext uri="{FF2B5EF4-FFF2-40B4-BE49-F238E27FC236}">
                <a16:creationId xmlns:a16="http://schemas.microsoft.com/office/drawing/2014/main" id="{55093BED-BBD6-F85B-7F29-B63106C6EB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5806624"/>
              </p:ext>
            </p:extLst>
          </p:nvPr>
        </p:nvGraphicFramePr>
        <p:xfrm>
          <a:off x="1165566" y="632268"/>
          <a:ext cx="9860865" cy="5406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C366A7-36C0-B4C6-0F96-E4F279708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3BDA-AD5D-4134-8DD4-EBD7D4255B84}" type="slidenum">
              <a:rPr lang="en-IE" smtClean="0"/>
              <a:pPr/>
              <a:t>31</a:t>
            </a:fld>
            <a:endParaRPr lang="en-IE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E542E7EB-AF00-3C67-9D33-6996DE52A86D}"/>
              </a:ext>
            </a:extLst>
          </p:cNvPr>
          <p:cNvSpPr txBox="1">
            <a:spLocks/>
          </p:cNvSpPr>
          <p:nvPr/>
        </p:nvSpPr>
        <p:spPr>
          <a:xfrm>
            <a:off x="434180" y="364661"/>
            <a:ext cx="10461618" cy="535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eaLnBrk="1" hangingPunct="1">
              <a:defRPr sz="2984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800" b="1" dirty="0"/>
              <a:t>Key Takeaways</a:t>
            </a:r>
          </a:p>
        </p:txBody>
      </p:sp>
      <p:sp>
        <p:nvSpPr>
          <p:cNvPr id="5" name="BJPseudoFooter">
            <a:extLst>
              <a:ext uri="{FF2B5EF4-FFF2-40B4-BE49-F238E27FC236}">
                <a16:creationId xmlns:a16="http://schemas.microsoft.com/office/drawing/2014/main" id="{674C309D-DCF3-390B-F2F5-925F7AF7404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581001"/>
            <a:ext cx="223138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IE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001034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DF95C-BEAF-785D-B2F1-D0849268A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Baby Footprint Design Creative Baby">
            <a:extLst>
              <a:ext uri="{FF2B5EF4-FFF2-40B4-BE49-F238E27FC236}">
                <a16:creationId xmlns:a16="http://schemas.microsoft.com/office/drawing/2014/main" id="{42091442-5008-C99C-C4D3-8BD6587B34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40"/>
          <a:stretch>
            <a:fillRect/>
          </a:stretch>
        </p:blipFill>
        <p:spPr bwMode="auto">
          <a:xfrm rot="3300254">
            <a:off x="418358" y="3602978"/>
            <a:ext cx="1900605" cy="188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DA2FC9-8740-782F-62E1-85ED4B475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3BDA-AD5D-4134-8DD4-EBD7D4255B84}" type="slidenum">
              <a:rPr lang="en-IE" smtClean="0"/>
              <a:pPr/>
              <a:t>32</a:t>
            </a:fld>
            <a:endParaRPr lang="en-IE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E9341C9-7502-A97B-A42D-3345FB21DFCC}"/>
              </a:ext>
            </a:extLst>
          </p:cNvPr>
          <p:cNvSpPr txBox="1">
            <a:spLocks/>
          </p:cNvSpPr>
          <p:nvPr/>
        </p:nvSpPr>
        <p:spPr>
          <a:xfrm>
            <a:off x="434180" y="364661"/>
            <a:ext cx="10461618" cy="535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eaLnBrk="1" hangingPunct="1">
              <a:defRPr sz="2984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800" b="1" dirty="0"/>
              <a:t>Next Steps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8B63AAB4-F5ED-2B53-FFCC-5C90AAA6EB5B}"/>
              </a:ext>
            </a:extLst>
          </p:cNvPr>
          <p:cNvSpPr txBox="1">
            <a:spLocks/>
          </p:cNvSpPr>
          <p:nvPr/>
        </p:nvSpPr>
        <p:spPr>
          <a:xfrm>
            <a:off x="3686041" y="1154125"/>
            <a:ext cx="6928950" cy="4834188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81423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71699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61975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052252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342528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51381" eaLnBrk="1" hangingPunct="1">
              <a:defRPr>
                <a:latin typeface="+mn-lt"/>
                <a:ea typeface="+mn-ea"/>
                <a:cs typeface="+mn-cs"/>
              </a:defRPr>
            </a:lvl6pPr>
            <a:lvl7pPr marL="1741658" eaLnBrk="1" hangingPunct="1">
              <a:defRPr>
                <a:latin typeface="+mn-lt"/>
                <a:ea typeface="+mn-ea"/>
                <a:cs typeface="+mn-cs"/>
              </a:defRPr>
            </a:lvl7pPr>
            <a:lvl8pPr marL="2031934" eaLnBrk="1" hangingPunct="1">
              <a:defRPr>
                <a:latin typeface="+mn-lt"/>
                <a:ea typeface="+mn-ea"/>
                <a:cs typeface="+mn-cs"/>
              </a:defRPr>
            </a:lvl8pPr>
            <a:lvl9pPr marL="232221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8000" b="1" dirty="0">
                <a:solidFill>
                  <a:schemeClr val="bg1"/>
                </a:solidFill>
              </a:rPr>
              <a:t>Agenda</a:t>
            </a:r>
          </a:p>
          <a:p>
            <a:pPr fontAlgn="ctr"/>
            <a:r>
              <a:rPr lang="en-IE" sz="8000" dirty="0"/>
              <a:t>  Review the updated guidance</a:t>
            </a:r>
          </a:p>
          <a:p>
            <a:pPr marL="0" indent="0" fontAlgn="ctr">
              <a:buNone/>
            </a:pPr>
            <a:endParaRPr lang="en-IE" sz="8000" dirty="0"/>
          </a:p>
          <a:p>
            <a:pPr fontAlgn="ctr"/>
            <a:r>
              <a:rPr lang="en-IE" sz="8000" dirty="0"/>
              <a:t>Finalise your register package</a:t>
            </a:r>
          </a:p>
          <a:p>
            <a:pPr marL="0" indent="0" fontAlgn="ctr">
              <a:buNone/>
            </a:pPr>
            <a:endParaRPr lang="en-IE" sz="8000" dirty="0"/>
          </a:p>
          <a:p>
            <a:pPr fontAlgn="ctr"/>
            <a:r>
              <a:rPr lang="en-IE" sz="8000" dirty="0"/>
              <a:t> Plan internal governance/ assign roles for register upload and sign-off</a:t>
            </a:r>
          </a:p>
          <a:p>
            <a:pPr marL="0" indent="0" fontAlgn="ctr">
              <a:buNone/>
            </a:pPr>
            <a:endParaRPr lang="en-IE" sz="8000" dirty="0"/>
          </a:p>
          <a:p>
            <a:pPr fontAlgn="ctr"/>
            <a:r>
              <a:rPr lang="en-IE" sz="8000" dirty="0"/>
              <a:t> Monitor communications on the Central Bank DORA website</a:t>
            </a:r>
          </a:p>
          <a:p>
            <a:pPr fontAlgn="ctr"/>
            <a:endParaRPr lang="en-IE" sz="16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BF4A8DE-1098-901B-1054-453C122CF2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751" y="3064561"/>
            <a:ext cx="903875" cy="906717"/>
          </a:xfrm>
          <a:prstGeom prst="rect">
            <a:avLst/>
          </a:prstGeom>
        </p:spPr>
      </p:pic>
      <p:pic>
        <p:nvPicPr>
          <p:cNvPr id="1025" name="Picture 1024">
            <a:extLst>
              <a:ext uri="{FF2B5EF4-FFF2-40B4-BE49-F238E27FC236}">
                <a16:creationId xmlns:a16="http://schemas.microsoft.com/office/drawing/2014/main" id="{B85A2D7A-87E0-7C2E-4467-6D945ECDF0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926" y="4092705"/>
            <a:ext cx="960940" cy="906718"/>
          </a:xfrm>
          <a:prstGeom prst="rect">
            <a:avLst/>
          </a:prstGeom>
        </p:spPr>
      </p:pic>
      <p:pic>
        <p:nvPicPr>
          <p:cNvPr id="1027" name="Picture 1026">
            <a:extLst>
              <a:ext uri="{FF2B5EF4-FFF2-40B4-BE49-F238E27FC236}">
                <a16:creationId xmlns:a16="http://schemas.microsoft.com/office/drawing/2014/main" id="{08AF1D3E-267D-679D-9C7A-A66C3B34A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67" y="1322186"/>
            <a:ext cx="798459" cy="755774"/>
          </a:xfrm>
          <a:prstGeom prst="rect">
            <a:avLst/>
          </a:prstGeom>
        </p:spPr>
      </p:pic>
      <p:pic>
        <p:nvPicPr>
          <p:cNvPr id="1028" name="Picture 1027">
            <a:extLst>
              <a:ext uri="{FF2B5EF4-FFF2-40B4-BE49-F238E27FC236}">
                <a16:creationId xmlns:a16="http://schemas.microsoft.com/office/drawing/2014/main" id="{686E4B60-AB3C-AA09-249B-9EE8564D12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67" y="2187360"/>
            <a:ext cx="765817" cy="755774"/>
          </a:xfrm>
          <a:prstGeom prst="rect">
            <a:avLst/>
          </a:prstGeom>
        </p:spPr>
      </p:pic>
      <p:sp>
        <p:nvSpPr>
          <p:cNvPr id="5" name="BJPseudoFooter">
            <a:extLst>
              <a:ext uri="{FF2B5EF4-FFF2-40B4-BE49-F238E27FC236}">
                <a16:creationId xmlns:a16="http://schemas.microsoft.com/office/drawing/2014/main" id="{D46896E6-76ED-ECE0-D994-CBA2B806C2A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581001"/>
            <a:ext cx="223138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IE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251912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54F0A-91EC-D8BE-CDBE-821688720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4C1932-1538-F2B0-9727-ECDF36A91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3BDA-AD5D-4134-8DD4-EBD7D4255B84}" type="slidenum">
              <a:rPr lang="en-IE" smtClean="0"/>
              <a:pPr/>
              <a:t>33</a:t>
            </a:fld>
            <a:endParaRPr lang="en-IE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9222A79-80F1-EB1D-1AF4-040585A99C9D}"/>
              </a:ext>
            </a:extLst>
          </p:cNvPr>
          <p:cNvSpPr txBox="1">
            <a:spLocks/>
          </p:cNvSpPr>
          <p:nvPr/>
        </p:nvSpPr>
        <p:spPr>
          <a:xfrm>
            <a:off x="434180" y="364661"/>
            <a:ext cx="10461618" cy="535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eaLnBrk="1" hangingPunct="1">
              <a:defRPr sz="2984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800" b="1" dirty="0"/>
              <a:t>Guidance and Resources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BB9B03D-273C-C135-9796-A17BEAA07D94}"/>
              </a:ext>
            </a:extLst>
          </p:cNvPr>
          <p:cNvSpPr txBox="1">
            <a:spLocks/>
          </p:cNvSpPr>
          <p:nvPr/>
        </p:nvSpPr>
        <p:spPr>
          <a:xfrm>
            <a:off x="1095755" y="899876"/>
            <a:ext cx="5795375" cy="4050076"/>
          </a:xfrm>
          <a:prstGeom prst="rect">
            <a:avLst/>
          </a:prstGeom>
        </p:spPr>
        <p:txBody>
          <a:bodyPr>
            <a:normAutofit/>
          </a:bodyPr>
          <a:lstStyle>
            <a:lvl1pPr marL="181423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71699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61975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052252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342528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51381" eaLnBrk="1" hangingPunct="1">
              <a:defRPr>
                <a:latin typeface="+mn-lt"/>
                <a:ea typeface="+mn-ea"/>
                <a:cs typeface="+mn-cs"/>
              </a:defRPr>
            </a:lvl6pPr>
            <a:lvl7pPr marL="1741658" eaLnBrk="1" hangingPunct="1">
              <a:defRPr>
                <a:latin typeface="+mn-lt"/>
                <a:ea typeface="+mn-ea"/>
                <a:cs typeface="+mn-cs"/>
              </a:defRPr>
            </a:lvl7pPr>
            <a:lvl8pPr marL="2031934" eaLnBrk="1" hangingPunct="1">
              <a:defRPr>
                <a:latin typeface="+mn-lt"/>
                <a:ea typeface="+mn-ea"/>
                <a:cs typeface="+mn-cs"/>
              </a:defRPr>
            </a:lvl8pPr>
            <a:lvl9pPr marL="232221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 dirty="0">
                <a:solidFill>
                  <a:schemeClr val="bg1"/>
                </a:solidFill>
              </a:rPr>
              <a:t>Agenda</a:t>
            </a:r>
          </a:p>
          <a:p>
            <a:pPr fontAlgn="ctr">
              <a:lnSpc>
                <a:spcPct val="160000"/>
              </a:lnSpc>
            </a:pPr>
            <a:r>
              <a:rPr lang="en-IE" sz="2000" dirty="0"/>
              <a:t> Central Bank </a:t>
            </a:r>
            <a:r>
              <a:rPr lang="en-IE" sz="2000" dirty="0">
                <a:hlinkClick r:id="rId4"/>
              </a:rPr>
              <a:t>Guidance document</a:t>
            </a:r>
            <a:endParaRPr lang="en-IE" sz="2000" dirty="0"/>
          </a:p>
          <a:p>
            <a:pPr fontAlgn="ctr">
              <a:lnSpc>
                <a:spcPct val="160000"/>
              </a:lnSpc>
            </a:pPr>
            <a:r>
              <a:rPr lang="en-IE" sz="2000" dirty="0"/>
              <a:t> Central Bank DORA </a:t>
            </a:r>
            <a:r>
              <a:rPr lang="en-IE" sz="2000" dirty="0">
                <a:hlinkClick r:id="rId5"/>
              </a:rPr>
              <a:t>register website</a:t>
            </a:r>
            <a:endParaRPr lang="en-IE" sz="2000" dirty="0"/>
          </a:p>
          <a:p>
            <a:pPr fontAlgn="ctr">
              <a:lnSpc>
                <a:spcPct val="160000"/>
              </a:lnSpc>
            </a:pPr>
            <a:r>
              <a:rPr lang="en-IE" sz="2000" dirty="0"/>
              <a:t> EBA </a:t>
            </a:r>
            <a:r>
              <a:rPr lang="en-IE" sz="2000" u="sng" dirty="0">
                <a:hlinkClick r:id="rId6"/>
              </a:rPr>
              <a:t>register preparation site</a:t>
            </a:r>
            <a:endParaRPr lang="en-IE" sz="2000" u="sng" dirty="0"/>
          </a:p>
          <a:p>
            <a:pPr fontAlgn="ctr">
              <a:lnSpc>
                <a:spcPct val="160000"/>
              </a:lnSpc>
            </a:pPr>
            <a:r>
              <a:rPr lang="en-IE" sz="2000" dirty="0"/>
              <a:t> EBA </a:t>
            </a:r>
            <a:r>
              <a:rPr lang="en-US" sz="2000" dirty="0">
                <a:hlinkClick r:id="rId7"/>
              </a:rPr>
              <a:t>slides on preparing the DORA Register</a:t>
            </a:r>
            <a:endParaRPr lang="en-IE" sz="2000" dirty="0"/>
          </a:p>
          <a:p>
            <a:pPr fontAlgn="ctr">
              <a:lnSpc>
                <a:spcPct val="160000"/>
              </a:lnSpc>
            </a:pPr>
            <a:r>
              <a:rPr lang="en-IE" sz="2000" dirty="0"/>
              <a:t> EBA </a:t>
            </a:r>
            <a:r>
              <a:rPr lang="en-IE" sz="2000" dirty="0">
                <a:hlinkClick r:id="rId8"/>
              </a:rPr>
              <a:t>data model </a:t>
            </a:r>
            <a:endParaRPr lang="en-IE" sz="2000" dirty="0"/>
          </a:p>
          <a:p>
            <a:pPr fontAlgn="ctr">
              <a:lnSpc>
                <a:spcPct val="160000"/>
              </a:lnSpc>
            </a:pPr>
            <a:r>
              <a:rPr lang="en-IE" sz="2000" dirty="0"/>
              <a:t> EBA</a:t>
            </a:r>
            <a:r>
              <a:rPr lang="en-IE" sz="2000" u="sng" dirty="0">
                <a:hlinkClick r:id="rId9"/>
              </a:rPr>
              <a:t> annotated template</a:t>
            </a:r>
            <a:endParaRPr lang="en-IE" sz="2000" dirty="0"/>
          </a:p>
          <a:p>
            <a:pPr fontAlgn="ctr">
              <a:lnSpc>
                <a:spcPct val="160000"/>
              </a:lnSpc>
            </a:pPr>
            <a:endParaRPr lang="en-IE" sz="2000" dirty="0"/>
          </a:p>
          <a:p>
            <a:pPr fontAlgn="ctr"/>
            <a:endParaRPr lang="en-IE" sz="1600" dirty="0"/>
          </a:p>
        </p:txBody>
      </p:sp>
      <p:sp>
        <p:nvSpPr>
          <p:cNvPr id="5" name="BJPseudoFooter">
            <a:extLst>
              <a:ext uri="{FF2B5EF4-FFF2-40B4-BE49-F238E27FC236}">
                <a16:creationId xmlns:a16="http://schemas.microsoft.com/office/drawing/2014/main" id="{F09E4E92-31B9-C1F8-5F36-686635AB815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581001"/>
            <a:ext cx="223138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IE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368201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82B42-7D29-64ED-EF3E-5E9819BAB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C0D8D9-EEB0-BF64-8A1C-736C44E49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3BDA-AD5D-4134-8DD4-EBD7D4255B84}" type="slidenum">
              <a:rPr lang="en-IE" smtClean="0"/>
              <a:pPr/>
              <a:t>34</a:t>
            </a:fld>
            <a:endParaRPr lang="en-IE" dirty="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43EC6D97-D459-DE10-C8AB-A040359D330C}"/>
              </a:ext>
            </a:extLst>
          </p:cNvPr>
          <p:cNvSpPr/>
          <p:nvPr/>
        </p:nvSpPr>
        <p:spPr>
          <a:xfrm>
            <a:off x="6644640" y="2060448"/>
            <a:ext cx="2535936" cy="2450592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0A2CEF5-90BA-D546-EC5A-96DDC66CA16D}"/>
              </a:ext>
            </a:extLst>
          </p:cNvPr>
          <p:cNvGrpSpPr/>
          <p:nvPr/>
        </p:nvGrpSpPr>
        <p:grpSpPr>
          <a:xfrm>
            <a:off x="0" y="2060448"/>
            <a:ext cx="8985504" cy="2450592"/>
            <a:chOff x="0" y="2633472"/>
            <a:chExt cx="8985504" cy="2450592"/>
          </a:xfrm>
          <a:solidFill>
            <a:schemeClr val="accent4">
              <a:lumMod val="75000"/>
            </a:schemeClr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97074DC-FC5D-B54C-FDFF-B3CAEB7009A9}"/>
                </a:ext>
              </a:extLst>
            </p:cNvPr>
            <p:cNvSpPr/>
            <p:nvPr/>
          </p:nvSpPr>
          <p:spPr>
            <a:xfrm>
              <a:off x="0" y="2633472"/>
              <a:ext cx="6644640" cy="245059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24748D12-79FE-CFED-A74E-D8D6AAAADD9F}"/>
                </a:ext>
              </a:extLst>
            </p:cNvPr>
            <p:cNvSpPr/>
            <p:nvPr/>
          </p:nvSpPr>
          <p:spPr>
            <a:xfrm>
              <a:off x="6449568" y="2633472"/>
              <a:ext cx="2535936" cy="245059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15" name="Title 2">
            <a:extLst>
              <a:ext uri="{FF2B5EF4-FFF2-40B4-BE49-F238E27FC236}">
                <a16:creationId xmlns:a16="http://schemas.microsoft.com/office/drawing/2014/main" id="{12A50967-3DD2-4731-42EF-26B33DAF37C5}"/>
              </a:ext>
            </a:extLst>
          </p:cNvPr>
          <p:cNvSpPr txBox="1">
            <a:spLocks/>
          </p:cNvSpPr>
          <p:nvPr/>
        </p:nvSpPr>
        <p:spPr>
          <a:xfrm>
            <a:off x="1383131" y="2709980"/>
            <a:ext cx="5133273" cy="11515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eaLnBrk="1" hangingPunct="1">
              <a:defRPr sz="2984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000" b="1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5" name="BJPseudoFooter">
            <a:extLst>
              <a:ext uri="{FF2B5EF4-FFF2-40B4-BE49-F238E27FC236}">
                <a16:creationId xmlns:a16="http://schemas.microsoft.com/office/drawing/2014/main" id="{7BCDBD43-2B19-B7A4-959B-1066DDB3FE5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581001"/>
            <a:ext cx="223138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IE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28159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25A4C-3C6A-DB00-611E-83DA258CA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EE023C9-6F37-9214-AE8B-45FF69CCF95A}"/>
              </a:ext>
            </a:extLst>
          </p:cNvPr>
          <p:cNvSpPr/>
          <p:nvPr/>
        </p:nvSpPr>
        <p:spPr>
          <a:xfrm>
            <a:off x="1879600" y="1138874"/>
            <a:ext cx="8432800" cy="46101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1BEE7D-624C-ADE9-136E-998E0A6E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3BDA-AD5D-4134-8DD4-EBD7D4255B84}" type="slidenum">
              <a:rPr lang="en-IE" smtClean="0"/>
              <a:pPr/>
              <a:t>4</a:t>
            </a:fld>
            <a:endParaRPr lang="en-IE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7F05E82C-5AA3-8A01-D8A8-D9C869F78E78}"/>
              </a:ext>
            </a:extLst>
          </p:cNvPr>
          <p:cNvSpPr txBox="1">
            <a:spLocks/>
          </p:cNvSpPr>
          <p:nvPr/>
        </p:nvSpPr>
        <p:spPr>
          <a:xfrm>
            <a:off x="434180" y="364661"/>
            <a:ext cx="10461618" cy="535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eaLnBrk="1" hangingPunct="1">
              <a:defRPr sz="2984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>
                <a:solidFill>
                  <a:srgbClr val="09506C"/>
                </a:solidFill>
              </a:rPr>
              <a:t>The Register of Information – purpose and value</a:t>
            </a:r>
            <a:endParaRPr lang="en-IE" sz="2800" b="1" kern="0" dirty="0">
              <a:solidFill>
                <a:srgbClr val="09506C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D4EA12F-FCB6-5613-B553-48FCEB858F49}"/>
              </a:ext>
            </a:extLst>
          </p:cNvPr>
          <p:cNvGrpSpPr/>
          <p:nvPr/>
        </p:nvGrpSpPr>
        <p:grpSpPr>
          <a:xfrm>
            <a:off x="2270124" y="1328462"/>
            <a:ext cx="7651752" cy="4230924"/>
            <a:chOff x="2412999" y="1328462"/>
            <a:chExt cx="7651752" cy="423092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FF573EC-B636-E7AF-2E95-3B80212874ED}"/>
                </a:ext>
              </a:extLst>
            </p:cNvPr>
            <p:cNvGrpSpPr/>
            <p:nvPr/>
          </p:nvGrpSpPr>
          <p:grpSpPr>
            <a:xfrm>
              <a:off x="2412999" y="1328462"/>
              <a:ext cx="7651752" cy="4230924"/>
              <a:chOff x="2432050" y="1328462"/>
              <a:chExt cx="7651752" cy="4230924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1D248160-E8BF-6D52-D954-CE2559462E13}"/>
                  </a:ext>
                </a:extLst>
              </p:cNvPr>
              <p:cNvSpPr/>
              <p:nvPr/>
            </p:nvSpPr>
            <p:spPr>
              <a:xfrm>
                <a:off x="2432051" y="1328462"/>
                <a:ext cx="3632200" cy="1968500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3562EDEF-F4E7-8FF1-8BC5-8E29B75B3558}"/>
                  </a:ext>
                </a:extLst>
              </p:cNvPr>
              <p:cNvSpPr/>
              <p:nvPr/>
            </p:nvSpPr>
            <p:spPr>
              <a:xfrm>
                <a:off x="6451602" y="1328462"/>
                <a:ext cx="3632200" cy="1968500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5DB20155-AFD5-41B4-8BF8-11D70627F522}"/>
                  </a:ext>
                </a:extLst>
              </p:cNvPr>
              <p:cNvSpPr/>
              <p:nvPr/>
            </p:nvSpPr>
            <p:spPr>
              <a:xfrm>
                <a:off x="2432050" y="3590886"/>
                <a:ext cx="3632200" cy="1968500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B5675BB-806A-DEBC-39B4-ED62FBFAB1C6}"/>
                  </a:ext>
                </a:extLst>
              </p:cNvPr>
              <p:cNvSpPr/>
              <p:nvPr/>
            </p:nvSpPr>
            <p:spPr>
              <a:xfrm>
                <a:off x="6451601" y="3590886"/>
                <a:ext cx="3632200" cy="1968500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58DA8F-7E29-2C38-BE12-61BAD95A2DFE}"/>
                </a:ext>
              </a:extLst>
            </p:cNvPr>
            <p:cNvSpPr txBox="1"/>
            <p:nvPr/>
          </p:nvSpPr>
          <p:spPr>
            <a:xfrm>
              <a:off x="2800349" y="1922215"/>
              <a:ext cx="2857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b="1" dirty="0">
                  <a:solidFill>
                    <a:schemeClr val="bg1"/>
                  </a:solidFill>
                </a:rPr>
                <a:t>DORA strengthens digital operational resilience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F7D0878-B51F-A76D-FAA3-C6330DB5AF65}"/>
                </a:ext>
              </a:extLst>
            </p:cNvPr>
            <p:cNvSpPr txBox="1"/>
            <p:nvPr/>
          </p:nvSpPr>
          <p:spPr>
            <a:xfrm>
              <a:off x="6819900" y="1710183"/>
              <a:ext cx="29705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b="1" dirty="0">
                  <a:solidFill>
                    <a:schemeClr val="bg1"/>
                  </a:solidFill>
                </a:rPr>
                <a:t>Register of Information (</a:t>
              </a:r>
              <a:r>
                <a:rPr lang="en-IE" b="1" dirty="0" err="1">
                  <a:solidFill>
                    <a:schemeClr val="bg1"/>
                  </a:solidFill>
                </a:rPr>
                <a:t>RoI</a:t>
              </a:r>
              <a:r>
                <a:rPr lang="en-IE" b="1" dirty="0">
                  <a:solidFill>
                    <a:schemeClr val="bg1"/>
                  </a:solidFill>
                </a:rPr>
                <a:t>) is a key supervisory tool as well as a risk management tool for FEs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6C890FC-B393-807D-E3E1-87E1C9A7A64C}"/>
                </a:ext>
              </a:extLst>
            </p:cNvPr>
            <p:cNvSpPr txBox="1"/>
            <p:nvPr/>
          </p:nvSpPr>
          <p:spPr>
            <a:xfrm>
              <a:off x="2800349" y="4251970"/>
              <a:ext cx="2857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b="1" dirty="0">
                  <a:solidFill>
                    <a:schemeClr val="bg1"/>
                  </a:solidFill>
                </a:rPr>
                <a:t>Data quality and consistency are critical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9648376-AF5F-7CFC-46E1-1FA470C4248E}"/>
                </a:ext>
              </a:extLst>
            </p:cNvPr>
            <p:cNvSpPr txBox="1"/>
            <p:nvPr/>
          </p:nvSpPr>
          <p:spPr>
            <a:xfrm>
              <a:off x="6819900" y="4251969"/>
              <a:ext cx="2857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b="1" dirty="0">
                  <a:solidFill>
                    <a:schemeClr val="bg1"/>
                  </a:solidFill>
                </a:rPr>
                <a:t>Focus today: Practical execution</a:t>
              </a:r>
            </a:p>
          </p:txBody>
        </p:sp>
      </p:grpSp>
      <p:sp>
        <p:nvSpPr>
          <p:cNvPr id="5" name="BJPseudoFooter">
            <a:extLst>
              <a:ext uri="{FF2B5EF4-FFF2-40B4-BE49-F238E27FC236}">
                <a16:creationId xmlns:a16="http://schemas.microsoft.com/office/drawing/2014/main" id="{007A3370-6C6B-FC03-6BCF-68E1F74E5FF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581001"/>
            <a:ext cx="223138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IE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03295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2CB90-F7ED-DDE3-E20C-B185561D8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1F2FE5-926F-C6A3-FDFC-94B9A030E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3BDA-AD5D-4134-8DD4-EBD7D4255B84}" type="slidenum">
              <a:rPr lang="en-IE" smtClean="0"/>
              <a:pPr/>
              <a:t>5</a:t>
            </a:fld>
            <a:endParaRPr lang="en-IE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0B078D61-E0DA-17F0-A5D4-04966FC65866}"/>
              </a:ext>
            </a:extLst>
          </p:cNvPr>
          <p:cNvSpPr txBox="1">
            <a:spLocks/>
          </p:cNvSpPr>
          <p:nvPr/>
        </p:nvSpPr>
        <p:spPr>
          <a:xfrm>
            <a:off x="434180" y="364661"/>
            <a:ext cx="10461618" cy="535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eaLnBrk="1" hangingPunct="1">
              <a:defRPr sz="2984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>
                <a:solidFill>
                  <a:srgbClr val="09506C"/>
                </a:solidFill>
              </a:rPr>
              <a:t>2025 </a:t>
            </a:r>
            <a:r>
              <a:rPr lang="en-US" sz="2800" b="1" dirty="0" err="1">
                <a:solidFill>
                  <a:srgbClr val="09506C"/>
                </a:solidFill>
              </a:rPr>
              <a:t>RoI</a:t>
            </a:r>
            <a:r>
              <a:rPr lang="en-US" sz="2800" b="1" dirty="0">
                <a:solidFill>
                  <a:srgbClr val="09506C"/>
                </a:solidFill>
              </a:rPr>
              <a:t> Collection Recap</a:t>
            </a:r>
            <a:endParaRPr lang="en-IE" sz="2800" b="1" kern="0" dirty="0">
              <a:solidFill>
                <a:srgbClr val="09506C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DEA0D1-228B-1CFD-6B36-B36EAC6B49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1" y="2796671"/>
            <a:ext cx="993650" cy="9296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DE8182-A653-AE94-1BCA-D330B54F35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1" y="1458064"/>
            <a:ext cx="1033274" cy="1036322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F865E02-EC27-2A4B-0F4C-261069BC4AA7}"/>
              </a:ext>
            </a:extLst>
          </p:cNvPr>
          <p:cNvSpPr txBox="1">
            <a:spLocks/>
          </p:cNvSpPr>
          <p:nvPr/>
        </p:nvSpPr>
        <p:spPr>
          <a:xfrm>
            <a:off x="1414935" y="1209119"/>
            <a:ext cx="5160571" cy="1534211"/>
          </a:xfrm>
          <a:prstGeom prst="rect">
            <a:avLst/>
          </a:prstGeom>
        </p:spPr>
        <p:txBody>
          <a:bodyPr>
            <a:normAutofit/>
          </a:bodyPr>
          <a:lstStyle>
            <a:lvl1pPr marL="181423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71699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61975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052252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342528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51381" eaLnBrk="1" hangingPunct="1">
              <a:defRPr>
                <a:latin typeface="+mn-lt"/>
                <a:ea typeface="+mn-ea"/>
                <a:cs typeface="+mn-cs"/>
              </a:defRPr>
            </a:lvl6pPr>
            <a:lvl7pPr marL="1741658" eaLnBrk="1" hangingPunct="1">
              <a:defRPr>
                <a:latin typeface="+mn-lt"/>
                <a:ea typeface="+mn-ea"/>
                <a:cs typeface="+mn-cs"/>
              </a:defRPr>
            </a:lvl7pPr>
            <a:lvl8pPr marL="2031934" eaLnBrk="1" hangingPunct="1">
              <a:defRPr>
                <a:latin typeface="+mn-lt"/>
                <a:ea typeface="+mn-ea"/>
                <a:cs typeface="+mn-cs"/>
              </a:defRPr>
            </a:lvl8pPr>
            <a:lvl9pPr marL="232221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 dirty="0">
                <a:solidFill>
                  <a:schemeClr val="bg1"/>
                </a:solidFill>
              </a:rPr>
              <a:t>Agenda</a:t>
            </a:r>
          </a:p>
          <a:p>
            <a:pPr fontAlgn="ctr">
              <a:lnSpc>
                <a:spcPct val="160000"/>
              </a:lnSpc>
            </a:pPr>
            <a:r>
              <a:rPr lang="en-IE" sz="2000" dirty="0"/>
              <a:t> Strong industry engagement and collaboration with the Central Bank</a:t>
            </a:r>
          </a:p>
          <a:p>
            <a:pPr fontAlgn="ctr"/>
            <a:endParaRPr lang="en-IE" sz="160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FF22909-7B75-4BBF-148C-588BE9AD8951}"/>
              </a:ext>
            </a:extLst>
          </p:cNvPr>
          <p:cNvSpPr txBox="1">
            <a:spLocks/>
          </p:cNvSpPr>
          <p:nvPr/>
        </p:nvSpPr>
        <p:spPr>
          <a:xfrm>
            <a:off x="1414935" y="3865725"/>
            <a:ext cx="5160571" cy="1534211"/>
          </a:xfrm>
          <a:prstGeom prst="rect">
            <a:avLst/>
          </a:prstGeom>
        </p:spPr>
        <p:txBody>
          <a:bodyPr>
            <a:normAutofit/>
          </a:bodyPr>
          <a:lstStyle>
            <a:lvl1pPr marL="181423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71699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61975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052252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342528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51381" eaLnBrk="1" hangingPunct="1">
              <a:defRPr>
                <a:latin typeface="+mn-lt"/>
                <a:ea typeface="+mn-ea"/>
                <a:cs typeface="+mn-cs"/>
              </a:defRPr>
            </a:lvl6pPr>
            <a:lvl7pPr marL="1741658" eaLnBrk="1" hangingPunct="1">
              <a:defRPr>
                <a:latin typeface="+mn-lt"/>
                <a:ea typeface="+mn-ea"/>
                <a:cs typeface="+mn-cs"/>
              </a:defRPr>
            </a:lvl7pPr>
            <a:lvl8pPr marL="2031934" eaLnBrk="1" hangingPunct="1">
              <a:defRPr>
                <a:latin typeface="+mn-lt"/>
                <a:ea typeface="+mn-ea"/>
                <a:cs typeface="+mn-cs"/>
              </a:defRPr>
            </a:lvl8pPr>
            <a:lvl9pPr marL="232221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 dirty="0">
                <a:solidFill>
                  <a:schemeClr val="bg1"/>
                </a:solidFill>
              </a:rPr>
              <a:t>Agenda</a:t>
            </a:r>
          </a:p>
          <a:p>
            <a:pPr fontAlgn="ctr">
              <a:lnSpc>
                <a:spcPct val="160000"/>
              </a:lnSpc>
            </a:pPr>
            <a:r>
              <a:rPr lang="en-IE" sz="2000" dirty="0"/>
              <a:t> Resubmissions were common</a:t>
            </a:r>
          </a:p>
          <a:p>
            <a:pPr fontAlgn="ctr"/>
            <a:endParaRPr lang="en-IE" sz="1600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8A169E9-A0D8-2C37-C625-257E8F90FB47}"/>
              </a:ext>
            </a:extLst>
          </p:cNvPr>
          <p:cNvSpPr txBox="1">
            <a:spLocks/>
          </p:cNvSpPr>
          <p:nvPr/>
        </p:nvSpPr>
        <p:spPr>
          <a:xfrm>
            <a:off x="1395123" y="2494386"/>
            <a:ext cx="5160571" cy="1534211"/>
          </a:xfrm>
          <a:prstGeom prst="rect">
            <a:avLst/>
          </a:prstGeom>
        </p:spPr>
        <p:txBody>
          <a:bodyPr>
            <a:normAutofit/>
          </a:bodyPr>
          <a:lstStyle>
            <a:lvl1pPr marL="181423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71699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61975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052252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342528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51381" eaLnBrk="1" hangingPunct="1">
              <a:defRPr>
                <a:latin typeface="+mn-lt"/>
                <a:ea typeface="+mn-ea"/>
                <a:cs typeface="+mn-cs"/>
              </a:defRPr>
            </a:lvl6pPr>
            <a:lvl7pPr marL="1741658" eaLnBrk="1" hangingPunct="1">
              <a:defRPr>
                <a:latin typeface="+mn-lt"/>
                <a:ea typeface="+mn-ea"/>
                <a:cs typeface="+mn-cs"/>
              </a:defRPr>
            </a:lvl7pPr>
            <a:lvl8pPr marL="2031934" eaLnBrk="1" hangingPunct="1">
              <a:defRPr>
                <a:latin typeface="+mn-lt"/>
                <a:ea typeface="+mn-ea"/>
                <a:cs typeface="+mn-cs"/>
              </a:defRPr>
            </a:lvl8pPr>
            <a:lvl9pPr marL="232221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 dirty="0">
                <a:solidFill>
                  <a:schemeClr val="bg1"/>
                </a:solidFill>
              </a:rPr>
              <a:t>Agenda</a:t>
            </a:r>
          </a:p>
          <a:p>
            <a:pPr fontAlgn="ctr">
              <a:lnSpc>
                <a:spcPct val="160000"/>
              </a:lnSpc>
            </a:pPr>
            <a:r>
              <a:rPr lang="en-IE" sz="2000" dirty="0"/>
              <a:t> Majority of financial entities submitted successfully</a:t>
            </a:r>
          </a:p>
          <a:p>
            <a:pPr fontAlgn="ctr"/>
            <a:endParaRPr lang="en-IE" sz="16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274AAD8-A153-CC6A-6759-AD0DADA563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33" y="4128385"/>
            <a:ext cx="1008890" cy="1008890"/>
          </a:xfrm>
          <a:prstGeom prst="rect">
            <a:avLst/>
          </a:prstGeom>
        </p:spPr>
      </p:pic>
      <p:sp>
        <p:nvSpPr>
          <p:cNvPr id="17" name="Donut 11">
            <a:extLst>
              <a:ext uri="{FF2B5EF4-FFF2-40B4-BE49-F238E27FC236}">
                <a16:creationId xmlns:a16="http://schemas.microsoft.com/office/drawing/2014/main" id="{F28BA490-7EEB-A21C-CF34-CE2AE956850A}"/>
              </a:ext>
            </a:extLst>
          </p:cNvPr>
          <p:cNvSpPr/>
          <p:nvPr/>
        </p:nvSpPr>
        <p:spPr>
          <a:xfrm>
            <a:off x="9175186" y="1178136"/>
            <a:ext cx="1145894" cy="1099595"/>
          </a:xfrm>
          <a:prstGeom prst="donut">
            <a:avLst>
              <a:gd name="adj" fmla="val 3844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12 </a:t>
            </a:r>
            <a:r>
              <a:rPr lang="en-IE" sz="1200" dirty="0">
                <a:solidFill>
                  <a:schemeClr val="tx1"/>
                </a:solidFill>
              </a:rPr>
              <a:t>with only LEI/ EU-ID errors</a:t>
            </a:r>
          </a:p>
        </p:txBody>
      </p:sp>
      <p:sp>
        <p:nvSpPr>
          <p:cNvPr id="18" name="Donut 12">
            <a:extLst>
              <a:ext uri="{FF2B5EF4-FFF2-40B4-BE49-F238E27FC236}">
                <a16:creationId xmlns:a16="http://schemas.microsoft.com/office/drawing/2014/main" id="{8B564396-90B9-017A-C74E-A6E3BC89EE93}"/>
              </a:ext>
            </a:extLst>
          </p:cNvPr>
          <p:cNvSpPr/>
          <p:nvPr/>
        </p:nvSpPr>
        <p:spPr>
          <a:xfrm>
            <a:off x="10424522" y="1189706"/>
            <a:ext cx="1206855" cy="1099595"/>
          </a:xfrm>
          <a:prstGeom prst="donut">
            <a:avLst>
              <a:gd name="adj" fmla="val 384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26% </a:t>
            </a:r>
            <a:r>
              <a:rPr lang="en-IE" sz="1150" dirty="0">
                <a:solidFill>
                  <a:schemeClr val="tx1"/>
                </a:solidFill>
              </a:rPr>
              <a:t>with failed feedback files</a:t>
            </a:r>
          </a:p>
        </p:txBody>
      </p:sp>
      <p:sp>
        <p:nvSpPr>
          <p:cNvPr id="19" name="Donut 20">
            <a:extLst>
              <a:ext uri="{FF2B5EF4-FFF2-40B4-BE49-F238E27FC236}">
                <a16:creationId xmlns:a16="http://schemas.microsoft.com/office/drawing/2014/main" id="{C687DE3F-71C2-8DBB-FCE9-84963FFA1287}"/>
              </a:ext>
            </a:extLst>
          </p:cNvPr>
          <p:cNvSpPr/>
          <p:nvPr/>
        </p:nvSpPr>
        <p:spPr>
          <a:xfrm>
            <a:off x="6563620" y="1189706"/>
            <a:ext cx="1258788" cy="1099595"/>
          </a:xfrm>
          <a:prstGeom prst="donut">
            <a:avLst>
              <a:gd name="adj" fmla="val 38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410 </a:t>
            </a:r>
            <a:r>
              <a:rPr lang="en-IE" sz="1150" dirty="0">
                <a:solidFill>
                  <a:schemeClr val="tx1"/>
                </a:solidFill>
              </a:rPr>
              <a:t>submitting</a:t>
            </a:r>
            <a:r>
              <a:rPr lang="en-IE" sz="1200" dirty="0">
                <a:solidFill>
                  <a:schemeClr val="tx1"/>
                </a:solidFill>
              </a:rPr>
              <a:t> to CBI</a:t>
            </a:r>
          </a:p>
        </p:txBody>
      </p:sp>
      <p:sp>
        <p:nvSpPr>
          <p:cNvPr id="20" name="Donut 21">
            <a:extLst>
              <a:ext uri="{FF2B5EF4-FFF2-40B4-BE49-F238E27FC236}">
                <a16:creationId xmlns:a16="http://schemas.microsoft.com/office/drawing/2014/main" id="{3E7B1657-E7A4-ACE7-6831-5B53C1E8DA5C}"/>
              </a:ext>
            </a:extLst>
          </p:cNvPr>
          <p:cNvSpPr/>
          <p:nvPr/>
        </p:nvSpPr>
        <p:spPr>
          <a:xfrm>
            <a:off x="7925850" y="1178136"/>
            <a:ext cx="1145894" cy="1099595"/>
          </a:xfrm>
          <a:prstGeom prst="donut">
            <a:avLst>
              <a:gd name="adj" fmla="val 3844"/>
            </a:avLst>
          </a:prstGeom>
          <a:solidFill>
            <a:srgbClr val="92D05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750" dirty="0">
                <a:solidFill>
                  <a:schemeClr val="tx1"/>
                </a:solidFill>
              </a:rPr>
              <a:t>293 (71%)</a:t>
            </a:r>
          </a:p>
          <a:p>
            <a:pPr algn="ctr"/>
            <a:r>
              <a:rPr lang="en-IE" sz="1200" dirty="0">
                <a:solidFill>
                  <a:schemeClr val="tx1"/>
                </a:solidFill>
              </a:rPr>
              <a:t>fully complete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66327C-CDB7-5ACE-8EFD-B23264DAF9FA}"/>
              </a:ext>
            </a:extLst>
          </p:cNvPr>
          <p:cNvSpPr txBox="1"/>
          <p:nvPr/>
        </p:nvSpPr>
        <p:spPr>
          <a:xfrm>
            <a:off x="5919159" y="412001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000" dirty="0">
                <a:solidFill>
                  <a:schemeClr val="bg2"/>
                </a:solidFill>
              </a:rPr>
              <a:t>DORA Registers of Information – EBA transmission and validation – 2025 summary</a:t>
            </a:r>
          </a:p>
        </p:txBody>
      </p:sp>
      <p:graphicFrame>
        <p:nvGraphicFramePr>
          <p:cNvPr id="24" name="Content Placeholder 5">
            <a:extLst>
              <a:ext uri="{FF2B5EF4-FFF2-40B4-BE49-F238E27FC236}">
                <a16:creationId xmlns:a16="http://schemas.microsoft.com/office/drawing/2014/main" id="{ECE55F6A-B64A-6F4B-5AE5-34AF3FCC3894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3418803871"/>
              </p:ext>
            </p:extLst>
          </p:nvPr>
        </p:nvGraphicFramePr>
        <p:xfrm>
          <a:off x="6352071" y="2390444"/>
          <a:ext cx="5439346" cy="4077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3421">
                  <a:extLst>
                    <a:ext uri="{9D8B030D-6E8A-4147-A177-3AD203B41FA5}">
                      <a16:colId xmlns:a16="http://schemas.microsoft.com/office/drawing/2014/main" val="2352531567"/>
                    </a:ext>
                  </a:extLst>
                </a:gridCol>
                <a:gridCol w="1585138">
                  <a:extLst>
                    <a:ext uri="{9D8B030D-6E8A-4147-A177-3AD203B41FA5}">
                      <a16:colId xmlns:a16="http://schemas.microsoft.com/office/drawing/2014/main" val="1888144393"/>
                    </a:ext>
                  </a:extLst>
                </a:gridCol>
                <a:gridCol w="2040787">
                  <a:extLst>
                    <a:ext uri="{9D8B030D-6E8A-4147-A177-3AD203B41FA5}">
                      <a16:colId xmlns:a16="http://schemas.microsoft.com/office/drawing/2014/main" val="5289326"/>
                    </a:ext>
                  </a:extLst>
                </a:gridCol>
              </a:tblGrid>
              <a:tr h="493538">
                <a:tc>
                  <a:txBody>
                    <a:bodyPr/>
                    <a:lstStyle/>
                    <a:p>
                      <a:r>
                        <a:rPr lang="en-IE" sz="1200" dirty="0"/>
                        <a:t>Entity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200" dirty="0"/>
                        <a:t>Fully Complete - in EBA, no DQ</a:t>
                      </a:r>
                      <a:r>
                        <a:rPr lang="en-IE" sz="1200" baseline="0" dirty="0"/>
                        <a:t> errors</a:t>
                      </a:r>
                      <a:endParaRPr lang="en-I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200" dirty="0"/>
                        <a:t>Integrated in EBA with DQ errors </a:t>
                      </a:r>
                      <a:r>
                        <a:rPr lang="en-IE" sz="1200" baseline="0" dirty="0"/>
                        <a:t>(Total / sectoral %)</a:t>
                      </a:r>
                      <a:endParaRPr lang="en-I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2471450"/>
                  </a:ext>
                </a:extLst>
              </a:tr>
              <a:tr h="296030">
                <a:tc>
                  <a:txBody>
                    <a:bodyPr/>
                    <a:lstStyle/>
                    <a:p>
                      <a:r>
                        <a:rPr lang="en-IE" sz="1200" dirty="0"/>
                        <a:t>MiFID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200" dirty="0"/>
                        <a:t>77.5%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200" dirty="0"/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921962"/>
                  </a:ext>
                </a:extLst>
              </a:tr>
              <a:tr h="273681">
                <a:tc>
                  <a:txBody>
                    <a:bodyPr/>
                    <a:lstStyle/>
                    <a:p>
                      <a:r>
                        <a:rPr lang="en-IE" sz="1200" dirty="0"/>
                        <a:t>Retail</a:t>
                      </a:r>
                      <a:r>
                        <a:rPr lang="en-IE" sz="1200" baseline="0" dirty="0"/>
                        <a:t> Intermediaries</a:t>
                      </a:r>
                      <a:endParaRPr lang="en-I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200" dirty="0"/>
                        <a:t>33.4%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200" dirty="0"/>
                        <a:t>22.2%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6949751"/>
                  </a:ext>
                </a:extLst>
              </a:tr>
              <a:tr h="277735">
                <a:tc>
                  <a:txBody>
                    <a:bodyPr/>
                    <a:lstStyle/>
                    <a:p>
                      <a:r>
                        <a:rPr lang="en-IE" sz="1200" dirty="0"/>
                        <a:t>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200" dirty="0"/>
                        <a:t>88%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200" dirty="0"/>
                        <a:t>1.5%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9711878"/>
                  </a:ext>
                </a:extLst>
              </a:tr>
              <a:tr h="264949">
                <a:tc>
                  <a:txBody>
                    <a:bodyPr/>
                    <a:lstStyle/>
                    <a:p>
                      <a:r>
                        <a:rPr lang="en-IE" sz="1200" dirty="0"/>
                        <a:t>Banking/ Retail 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0004510"/>
                  </a:ext>
                </a:extLst>
              </a:tr>
              <a:tr h="273681">
                <a:tc>
                  <a:txBody>
                    <a:bodyPr/>
                    <a:lstStyle/>
                    <a:p>
                      <a:r>
                        <a:rPr lang="en-IE" sz="1200" dirty="0"/>
                        <a:t>Payment Institutions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200" dirty="0"/>
                        <a:t>71.4%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200" dirty="0"/>
                        <a:t>4.7%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6798578"/>
                  </a:ext>
                </a:extLst>
              </a:tr>
              <a:tr h="296012">
                <a:tc>
                  <a:txBody>
                    <a:bodyPr/>
                    <a:lstStyle/>
                    <a:p>
                      <a:r>
                        <a:rPr lang="en-IE" sz="1200" dirty="0"/>
                        <a:t>AISPs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200" baseline="0" dirty="0"/>
                        <a:t>100%</a:t>
                      </a:r>
                      <a:endParaRPr lang="en-I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4940988"/>
                  </a:ext>
                </a:extLst>
              </a:tr>
              <a:tr h="264949">
                <a:tc>
                  <a:txBody>
                    <a:bodyPr/>
                    <a:lstStyle/>
                    <a:p>
                      <a:r>
                        <a:rPr lang="en-IE" sz="1200" dirty="0"/>
                        <a:t>E-Money Institutions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200" dirty="0"/>
                        <a:t>66.7%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4692559"/>
                  </a:ext>
                </a:extLst>
              </a:tr>
              <a:tr h="264949">
                <a:tc>
                  <a:txBody>
                    <a:bodyPr/>
                    <a:lstStyle/>
                    <a:p>
                      <a:r>
                        <a:rPr lang="en-IE" sz="1200" dirty="0"/>
                        <a:t>Managers of AIFs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200" dirty="0"/>
                        <a:t>52%)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200" dirty="0"/>
                        <a:t>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635114"/>
                  </a:ext>
                </a:extLst>
              </a:tr>
              <a:tr h="441581">
                <a:tc>
                  <a:txBody>
                    <a:bodyPr/>
                    <a:lstStyle/>
                    <a:p>
                      <a:r>
                        <a:rPr lang="en-IE" sz="1200" dirty="0"/>
                        <a:t>Management</a:t>
                      </a:r>
                      <a:r>
                        <a:rPr lang="en-IE" sz="1200" baseline="0" dirty="0"/>
                        <a:t> Companies</a:t>
                      </a:r>
                      <a:endParaRPr lang="en-I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200" dirty="0"/>
                        <a:t>55.7%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200" dirty="0"/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8808149"/>
                  </a:ext>
                </a:extLst>
              </a:tr>
              <a:tr h="273681">
                <a:tc>
                  <a:txBody>
                    <a:bodyPr/>
                    <a:lstStyle/>
                    <a:p>
                      <a:r>
                        <a:rPr lang="en-IE" sz="1200" dirty="0"/>
                        <a:t>Trading</a:t>
                      </a:r>
                      <a:r>
                        <a:rPr lang="en-IE" sz="1200" baseline="0" dirty="0"/>
                        <a:t> Venues</a:t>
                      </a:r>
                      <a:endParaRPr lang="en-I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2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3654120"/>
                  </a:ext>
                </a:extLst>
              </a:tr>
              <a:tr h="264949">
                <a:tc>
                  <a:txBody>
                    <a:bodyPr/>
                    <a:lstStyle/>
                    <a:p>
                      <a:r>
                        <a:rPr lang="en-IE" sz="1200" dirty="0"/>
                        <a:t>International</a:t>
                      </a:r>
                      <a:r>
                        <a:rPr lang="en-IE" sz="1200" baseline="0" dirty="0"/>
                        <a:t> Bank LSIs</a:t>
                      </a:r>
                      <a:endParaRPr lang="en-I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200" dirty="0"/>
                        <a:t>71.4%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2070545"/>
                  </a:ext>
                </a:extLst>
              </a:tr>
              <a:tr h="337089">
                <a:tc>
                  <a:txBody>
                    <a:bodyPr/>
                    <a:lstStyle/>
                    <a:p>
                      <a:r>
                        <a:rPr lang="en-IE" sz="1200" b="1" dirty="0"/>
                        <a:t>Total / %                        410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/>
                        <a:t>293 (71%)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/>
                        <a:t>12 (3%)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4807040"/>
                  </a:ext>
                </a:extLst>
              </a:tr>
            </a:tbl>
          </a:graphicData>
        </a:graphic>
      </p:graphicFrame>
      <p:sp>
        <p:nvSpPr>
          <p:cNvPr id="10" name="BJPseudoFooter">
            <a:extLst>
              <a:ext uri="{FF2B5EF4-FFF2-40B4-BE49-F238E27FC236}">
                <a16:creationId xmlns:a16="http://schemas.microsoft.com/office/drawing/2014/main" id="{5DF8E944-9961-FD1E-78B3-382BE6A167D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581001"/>
            <a:ext cx="223138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IE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37980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CE67B-ADE3-4220-99F2-D45A73659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CD9CE2-8D20-6443-4634-D6DF7D30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3BDA-AD5D-4134-8DD4-EBD7D4255B84}" type="slidenum">
              <a:rPr lang="en-IE" smtClean="0"/>
              <a:pPr/>
              <a:t>6</a:t>
            </a:fld>
            <a:endParaRPr lang="en-IE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5B9DB4BE-F940-8A96-E404-A5DCB5C34AEF}"/>
              </a:ext>
            </a:extLst>
          </p:cNvPr>
          <p:cNvSpPr txBox="1">
            <a:spLocks/>
          </p:cNvSpPr>
          <p:nvPr/>
        </p:nvSpPr>
        <p:spPr>
          <a:xfrm>
            <a:off x="434180" y="364661"/>
            <a:ext cx="10461618" cy="535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eaLnBrk="1" hangingPunct="1">
              <a:defRPr sz="2984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>
                <a:solidFill>
                  <a:srgbClr val="09506C"/>
                </a:solidFill>
              </a:rPr>
              <a:t>2025 Challenges Observed</a:t>
            </a:r>
            <a:endParaRPr lang="en-IE" sz="2800" b="1" kern="0" dirty="0">
              <a:solidFill>
                <a:srgbClr val="09506C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368D30-E94C-93D8-09E5-8180C9686C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310" y="1198296"/>
            <a:ext cx="1008890" cy="10088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EFA025-CA6B-D834-0204-31335D1542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310" y="3632848"/>
            <a:ext cx="981458" cy="9814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306E91-A95F-3240-685B-0C727E1688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58" y="2378996"/>
            <a:ext cx="1082042" cy="10820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EB9708-9586-4335-3DD1-E8AD87B747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94" y="4786116"/>
            <a:ext cx="1036322" cy="1036322"/>
          </a:xfrm>
          <a:prstGeom prst="rect">
            <a:avLst/>
          </a:prstGeom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EDC1F55-B719-A698-8AC2-73C6B73CC0EF}"/>
              </a:ext>
            </a:extLst>
          </p:cNvPr>
          <p:cNvSpPr txBox="1">
            <a:spLocks/>
          </p:cNvSpPr>
          <p:nvPr/>
        </p:nvSpPr>
        <p:spPr>
          <a:xfrm>
            <a:off x="3009900" y="938624"/>
            <a:ext cx="5160571" cy="1534211"/>
          </a:xfrm>
          <a:prstGeom prst="rect">
            <a:avLst/>
          </a:prstGeom>
        </p:spPr>
        <p:txBody>
          <a:bodyPr>
            <a:normAutofit/>
          </a:bodyPr>
          <a:lstStyle>
            <a:lvl1pPr marL="181423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71699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61975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052252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342528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51381" eaLnBrk="1" hangingPunct="1">
              <a:defRPr>
                <a:latin typeface="+mn-lt"/>
                <a:ea typeface="+mn-ea"/>
                <a:cs typeface="+mn-cs"/>
              </a:defRPr>
            </a:lvl6pPr>
            <a:lvl7pPr marL="1741658" eaLnBrk="1" hangingPunct="1">
              <a:defRPr>
                <a:latin typeface="+mn-lt"/>
                <a:ea typeface="+mn-ea"/>
                <a:cs typeface="+mn-cs"/>
              </a:defRPr>
            </a:lvl7pPr>
            <a:lvl8pPr marL="2031934" eaLnBrk="1" hangingPunct="1">
              <a:defRPr>
                <a:latin typeface="+mn-lt"/>
                <a:ea typeface="+mn-ea"/>
                <a:cs typeface="+mn-cs"/>
              </a:defRPr>
            </a:lvl8pPr>
            <a:lvl9pPr marL="232221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 dirty="0">
                <a:solidFill>
                  <a:schemeClr val="bg1"/>
                </a:solidFill>
              </a:rPr>
              <a:t>Agenda</a:t>
            </a:r>
          </a:p>
          <a:p>
            <a:pPr fontAlgn="ctr">
              <a:lnSpc>
                <a:spcPct val="160000"/>
              </a:lnSpc>
            </a:pPr>
            <a:r>
              <a:rPr lang="en-IE" sz="2000" dirty="0"/>
              <a:t> File structure issues</a:t>
            </a:r>
          </a:p>
          <a:p>
            <a:pPr fontAlgn="ctr"/>
            <a:endParaRPr lang="en-IE" sz="1600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9CCEAD6C-0D90-AE37-1B67-F1C0D4C6805C}"/>
              </a:ext>
            </a:extLst>
          </p:cNvPr>
          <p:cNvSpPr txBox="1">
            <a:spLocks/>
          </p:cNvSpPr>
          <p:nvPr/>
        </p:nvSpPr>
        <p:spPr>
          <a:xfrm>
            <a:off x="3009899" y="2098637"/>
            <a:ext cx="5160571" cy="1534211"/>
          </a:xfrm>
          <a:prstGeom prst="rect">
            <a:avLst/>
          </a:prstGeom>
        </p:spPr>
        <p:txBody>
          <a:bodyPr>
            <a:normAutofit/>
          </a:bodyPr>
          <a:lstStyle>
            <a:lvl1pPr marL="181423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71699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61975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052252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342528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51381" eaLnBrk="1" hangingPunct="1">
              <a:defRPr>
                <a:latin typeface="+mn-lt"/>
                <a:ea typeface="+mn-ea"/>
                <a:cs typeface="+mn-cs"/>
              </a:defRPr>
            </a:lvl6pPr>
            <a:lvl7pPr marL="1741658" eaLnBrk="1" hangingPunct="1">
              <a:defRPr>
                <a:latin typeface="+mn-lt"/>
                <a:ea typeface="+mn-ea"/>
                <a:cs typeface="+mn-cs"/>
              </a:defRPr>
            </a:lvl7pPr>
            <a:lvl8pPr marL="2031934" eaLnBrk="1" hangingPunct="1">
              <a:defRPr>
                <a:latin typeface="+mn-lt"/>
                <a:ea typeface="+mn-ea"/>
                <a:cs typeface="+mn-cs"/>
              </a:defRPr>
            </a:lvl8pPr>
            <a:lvl9pPr marL="232221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 dirty="0">
                <a:solidFill>
                  <a:schemeClr val="bg1"/>
                </a:solidFill>
              </a:rPr>
              <a:t>Agenda</a:t>
            </a:r>
          </a:p>
          <a:p>
            <a:pPr fontAlgn="ctr">
              <a:lnSpc>
                <a:spcPct val="160000"/>
              </a:lnSpc>
            </a:pPr>
            <a:r>
              <a:rPr lang="en-IE" sz="2000" dirty="0"/>
              <a:t>  Missing or invalid identifiers</a:t>
            </a:r>
          </a:p>
          <a:p>
            <a:pPr fontAlgn="ctr"/>
            <a:endParaRPr lang="en-IE" sz="1600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431CC9F9-3DA2-027F-DCAD-DEE68AEE1532}"/>
              </a:ext>
            </a:extLst>
          </p:cNvPr>
          <p:cNvSpPr txBox="1">
            <a:spLocks/>
          </p:cNvSpPr>
          <p:nvPr/>
        </p:nvSpPr>
        <p:spPr>
          <a:xfrm>
            <a:off x="3009899" y="3343696"/>
            <a:ext cx="5160571" cy="1534211"/>
          </a:xfrm>
          <a:prstGeom prst="rect">
            <a:avLst/>
          </a:prstGeom>
        </p:spPr>
        <p:txBody>
          <a:bodyPr>
            <a:normAutofit/>
          </a:bodyPr>
          <a:lstStyle>
            <a:lvl1pPr marL="181423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71699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61975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052252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342528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51381" eaLnBrk="1" hangingPunct="1">
              <a:defRPr>
                <a:latin typeface="+mn-lt"/>
                <a:ea typeface="+mn-ea"/>
                <a:cs typeface="+mn-cs"/>
              </a:defRPr>
            </a:lvl6pPr>
            <a:lvl7pPr marL="1741658" eaLnBrk="1" hangingPunct="1">
              <a:defRPr>
                <a:latin typeface="+mn-lt"/>
                <a:ea typeface="+mn-ea"/>
                <a:cs typeface="+mn-cs"/>
              </a:defRPr>
            </a:lvl7pPr>
            <a:lvl8pPr marL="2031934" eaLnBrk="1" hangingPunct="1">
              <a:defRPr>
                <a:latin typeface="+mn-lt"/>
                <a:ea typeface="+mn-ea"/>
                <a:cs typeface="+mn-cs"/>
              </a:defRPr>
            </a:lvl8pPr>
            <a:lvl9pPr marL="232221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 dirty="0">
                <a:solidFill>
                  <a:schemeClr val="bg1"/>
                </a:solidFill>
              </a:rPr>
              <a:t>Agenda</a:t>
            </a:r>
          </a:p>
          <a:p>
            <a:pPr fontAlgn="ctr">
              <a:lnSpc>
                <a:spcPct val="160000"/>
              </a:lnSpc>
            </a:pPr>
            <a:r>
              <a:rPr lang="en-IE" sz="2000" dirty="0"/>
              <a:t> Referential integrity errors</a:t>
            </a:r>
          </a:p>
          <a:p>
            <a:pPr fontAlgn="ctr"/>
            <a:endParaRPr lang="en-IE" sz="1600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1D28365A-5A81-53BD-7E37-1885B132C1F4}"/>
              </a:ext>
            </a:extLst>
          </p:cNvPr>
          <p:cNvSpPr txBox="1">
            <a:spLocks/>
          </p:cNvSpPr>
          <p:nvPr/>
        </p:nvSpPr>
        <p:spPr>
          <a:xfrm>
            <a:off x="3009898" y="4544025"/>
            <a:ext cx="5160571" cy="1534211"/>
          </a:xfrm>
          <a:prstGeom prst="rect">
            <a:avLst/>
          </a:prstGeom>
        </p:spPr>
        <p:txBody>
          <a:bodyPr>
            <a:normAutofit/>
          </a:bodyPr>
          <a:lstStyle>
            <a:lvl1pPr marL="181423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71699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61975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052252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342528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51381" eaLnBrk="1" hangingPunct="1">
              <a:defRPr>
                <a:latin typeface="+mn-lt"/>
                <a:ea typeface="+mn-ea"/>
                <a:cs typeface="+mn-cs"/>
              </a:defRPr>
            </a:lvl6pPr>
            <a:lvl7pPr marL="1741658" eaLnBrk="1" hangingPunct="1">
              <a:defRPr>
                <a:latin typeface="+mn-lt"/>
                <a:ea typeface="+mn-ea"/>
                <a:cs typeface="+mn-cs"/>
              </a:defRPr>
            </a:lvl7pPr>
            <a:lvl8pPr marL="2031934" eaLnBrk="1" hangingPunct="1">
              <a:defRPr>
                <a:latin typeface="+mn-lt"/>
                <a:ea typeface="+mn-ea"/>
                <a:cs typeface="+mn-cs"/>
              </a:defRPr>
            </a:lvl8pPr>
            <a:lvl9pPr marL="232221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 dirty="0">
                <a:solidFill>
                  <a:schemeClr val="bg1"/>
                </a:solidFill>
              </a:rPr>
              <a:t>Agenda</a:t>
            </a:r>
          </a:p>
          <a:p>
            <a:pPr fontAlgn="ctr">
              <a:lnSpc>
                <a:spcPct val="160000"/>
              </a:lnSpc>
            </a:pPr>
            <a:r>
              <a:rPr lang="en-IE" sz="2000" dirty="0"/>
              <a:t>  Late Submissions</a:t>
            </a:r>
          </a:p>
          <a:p>
            <a:pPr fontAlgn="ctr"/>
            <a:endParaRPr lang="en-IE" sz="1600" dirty="0"/>
          </a:p>
        </p:txBody>
      </p:sp>
      <p:sp>
        <p:nvSpPr>
          <p:cNvPr id="5" name="BJPseudoFooter">
            <a:extLst>
              <a:ext uri="{FF2B5EF4-FFF2-40B4-BE49-F238E27FC236}">
                <a16:creationId xmlns:a16="http://schemas.microsoft.com/office/drawing/2014/main" id="{5FF3532E-4DC8-C22C-79ED-A3069AE2619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581001"/>
            <a:ext cx="223138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IE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77192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CED4A-593B-736C-432A-2A68A4A2B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F3D0886-1529-774C-C1AA-189E3B6B8F2F}"/>
              </a:ext>
            </a:extLst>
          </p:cNvPr>
          <p:cNvSpPr/>
          <p:nvPr/>
        </p:nvSpPr>
        <p:spPr>
          <a:xfrm>
            <a:off x="0" y="1371600"/>
            <a:ext cx="12192000" cy="53521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75F5AE-29D6-2F9C-38B9-6E252BA95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3BDA-AD5D-4134-8DD4-EBD7D4255B84}" type="slidenum">
              <a:rPr lang="en-IE" smtClean="0"/>
              <a:pPr/>
              <a:t>7</a:t>
            </a:fld>
            <a:endParaRPr lang="en-IE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2CF9453F-5EC7-D75F-5287-DFFAEB09FA2B}"/>
              </a:ext>
            </a:extLst>
          </p:cNvPr>
          <p:cNvSpPr txBox="1">
            <a:spLocks/>
          </p:cNvSpPr>
          <p:nvPr/>
        </p:nvSpPr>
        <p:spPr>
          <a:xfrm>
            <a:off x="434180" y="364661"/>
            <a:ext cx="10461618" cy="535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eaLnBrk="1" hangingPunct="1">
              <a:defRPr sz="2984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>
                <a:solidFill>
                  <a:srgbClr val="09506C"/>
                </a:solidFill>
              </a:rPr>
              <a:t>2026 </a:t>
            </a:r>
            <a:r>
              <a:rPr lang="en-US" sz="2800" b="1" dirty="0" err="1">
                <a:solidFill>
                  <a:srgbClr val="09506C"/>
                </a:solidFill>
              </a:rPr>
              <a:t>RoI</a:t>
            </a:r>
            <a:r>
              <a:rPr lang="en-US" sz="2800" b="1" dirty="0">
                <a:solidFill>
                  <a:srgbClr val="09506C"/>
                </a:solidFill>
              </a:rPr>
              <a:t> submissions</a:t>
            </a:r>
            <a:endParaRPr lang="en-IE" sz="2800" b="1" kern="0" dirty="0">
              <a:solidFill>
                <a:srgbClr val="09506C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2B4B1-AB96-C0ED-F2BD-B188728DFF2D}"/>
              </a:ext>
            </a:extLst>
          </p:cNvPr>
          <p:cNvSpPr txBox="1">
            <a:spLocks/>
          </p:cNvSpPr>
          <p:nvPr/>
        </p:nvSpPr>
        <p:spPr>
          <a:xfrm>
            <a:off x="954880" y="1462441"/>
            <a:ext cx="5141120" cy="3223859"/>
          </a:xfrm>
          <a:prstGeom prst="rect">
            <a:avLst/>
          </a:prstGeom>
        </p:spPr>
        <p:txBody>
          <a:bodyPr>
            <a:normAutofit/>
          </a:bodyPr>
          <a:lstStyle>
            <a:lvl1pPr marL="181423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71699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61975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052252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342528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51381" eaLnBrk="1" hangingPunct="1">
              <a:defRPr>
                <a:latin typeface="+mn-lt"/>
                <a:ea typeface="+mn-ea"/>
                <a:cs typeface="+mn-cs"/>
              </a:defRPr>
            </a:lvl6pPr>
            <a:lvl7pPr marL="1741658" eaLnBrk="1" hangingPunct="1">
              <a:defRPr>
                <a:latin typeface="+mn-lt"/>
                <a:ea typeface="+mn-ea"/>
                <a:cs typeface="+mn-cs"/>
              </a:defRPr>
            </a:lvl7pPr>
            <a:lvl8pPr marL="2031934" eaLnBrk="1" hangingPunct="1">
              <a:defRPr>
                <a:latin typeface="+mn-lt"/>
                <a:ea typeface="+mn-ea"/>
                <a:cs typeface="+mn-cs"/>
              </a:defRPr>
            </a:lvl8pPr>
            <a:lvl9pPr marL="232221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 dirty="0">
                <a:solidFill>
                  <a:schemeClr val="bg1"/>
                </a:solidFill>
              </a:rPr>
              <a:t>Key Message</a:t>
            </a:r>
          </a:p>
          <a:p>
            <a:pPr fontAlgn="ctr">
              <a:buFont typeface="Wingdings" panose="05000000000000000000" pitchFamily="2" charset="2"/>
              <a:buChar char="§"/>
            </a:pPr>
            <a:r>
              <a:rPr lang="en-IE" sz="2000" dirty="0"/>
              <a:t>No change to core EBA data model</a:t>
            </a:r>
          </a:p>
          <a:p>
            <a:pPr fontAlgn="ctr">
              <a:buFont typeface="Wingdings" panose="05000000000000000000" pitchFamily="2" charset="2"/>
              <a:buChar char="§"/>
            </a:pPr>
            <a:r>
              <a:rPr lang="en-IE" sz="2000" dirty="0"/>
              <a:t>One small change in EBA Filing Rules</a:t>
            </a:r>
          </a:p>
          <a:p>
            <a:pPr fontAlgn="ctr">
              <a:buFont typeface="Wingdings" panose="05000000000000000000" pitchFamily="2" charset="2"/>
              <a:buChar char="§"/>
            </a:pPr>
            <a:r>
              <a:rPr lang="en-IE" sz="2000" dirty="0"/>
              <a:t>No changes to overall </a:t>
            </a:r>
            <a:r>
              <a:rPr lang="en-IE" sz="2000" dirty="0" err="1"/>
              <a:t>RoI</a:t>
            </a:r>
            <a:r>
              <a:rPr lang="en-IE" sz="2000" dirty="0"/>
              <a:t> file structure</a:t>
            </a:r>
          </a:p>
          <a:p>
            <a:pPr fontAlgn="ctr">
              <a:buFont typeface="Wingdings" panose="05000000000000000000" pitchFamily="2" charset="2"/>
              <a:buChar char="§"/>
            </a:pPr>
            <a:r>
              <a:rPr lang="en-IE" sz="2000" dirty="0"/>
              <a:t>Submit early in the submission window</a:t>
            </a:r>
            <a:endParaRPr lang="en-IE" sz="1800" dirty="0"/>
          </a:p>
          <a:p>
            <a:pPr fontAlgn="ctr"/>
            <a:endParaRPr lang="en-IE" sz="1600" dirty="0"/>
          </a:p>
          <a:p>
            <a:pPr fontAlgn="ctr"/>
            <a:endParaRPr lang="en-IE" sz="1600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B6247F0-B6BD-7F3A-A6AA-869A59C908C2}"/>
              </a:ext>
            </a:extLst>
          </p:cNvPr>
          <p:cNvSpPr txBox="1">
            <a:spLocks/>
          </p:cNvSpPr>
          <p:nvPr/>
        </p:nvSpPr>
        <p:spPr>
          <a:xfrm>
            <a:off x="6786647" y="1462441"/>
            <a:ext cx="5141120" cy="3744560"/>
          </a:xfrm>
          <a:prstGeom prst="rect">
            <a:avLst/>
          </a:prstGeom>
        </p:spPr>
        <p:txBody>
          <a:bodyPr>
            <a:normAutofit/>
          </a:bodyPr>
          <a:lstStyle>
            <a:lvl1pPr marL="181423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71699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61975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052252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342528" indent="-181423" eaLnBrk="1" hangingPunct="1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"/>
              <a:defRPr sz="1524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51381" eaLnBrk="1" hangingPunct="1">
              <a:defRPr>
                <a:latin typeface="+mn-lt"/>
                <a:ea typeface="+mn-ea"/>
                <a:cs typeface="+mn-cs"/>
              </a:defRPr>
            </a:lvl6pPr>
            <a:lvl7pPr marL="1741658" eaLnBrk="1" hangingPunct="1">
              <a:defRPr>
                <a:latin typeface="+mn-lt"/>
                <a:ea typeface="+mn-ea"/>
                <a:cs typeface="+mn-cs"/>
              </a:defRPr>
            </a:lvl7pPr>
            <a:lvl8pPr marL="2031934" eaLnBrk="1" hangingPunct="1">
              <a:defRPr>
                <a:latin typeface="+mn-lt"/>
                <a:ea typeface="+mn-ea"/>
                <a:cs typeface="+mn-cs"/>
              </a:defRPr>
            </a:lvl8pPr>
            <a:lvl9pPr marL="232221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 dirty="0">
                <a:solidFill>
                  <a:schemeClr val="bg1"/>
                </a:solidFill>
              </a:rPr>
              <a:t>2026 – What’s New?</a:t>
            </a:r>
          </a:p>
          <a:p>
            <a:pPr rtl="0" fontAlgn="ctr">
              <a:buFont typeface="Wingdings" panose="05000000000000000000" pitchFamily="2" charset="2"/>
              <a:buChar char="§"/>
            </a:pPr>
            <a:r>
              <a:rPr lang="en-IE" sz="2000" dirty="0"/>
              <a:t>4 day submission window now 4 weeks</a:t>
            </a:r>
          </a:p>
          <a:p>
            <a:pPr rtl="0" fontAlgn="ctr">
              <a:buFont typeface="Wingdings" panose="05000000000000000000" pitchFamily="2" charset="2"/>
              <a:buChar char="§"/>
            </a:pPr>
            <a:r>
              <a:rPr lang="en-IE" sz="2000" dirty="0"/>
              <a:t>Enhanced portal error messages</a:t>
            </a:r>
          </a:p>
          <a:p>
            <a:pPr rtl="0" fontAlgn="ctr">
              <a:buFont typeface="Wingdings" panose="05000000000000000000" pitchFamily="2" charset="2"/>
              <a:buChar char="§"/>
            </a:pPr>
            <a:r>
              <a:rPr lang="en-IE" sz="2000" dirty="0"/>
              <a:t>Clearer validation feedback</a:t>
            </a:r>
          </a:p>
          <a:p>
            <a:pPr rtl="0" fontAlgn="ctr">
              <a:buFont typeface="Wingdings" panose="05000000000000000000" pitchFamily="2" charset="2"/>
              <a:buChar char="§"/>
            </a:pPr>
            <a:r>
              <a:rPr lang="en-IE" sz="2000" dirty="0"/>
              <a:t>Updated and consolidated guidance</a:t>
            </a:r>
          </a:p>
          <a:p>
            <a:pPr fontAlgn="ctr"/>
            <a:r>
              <a:rPr lang="en-IE" sz="1600" dirty="0"/>
              <a:t>https://www.centralbank.ie/regulation/digital-operational-resilience-act-dora/reporting-registers-of-information</a:t>
            </a:r>
          </a:p>
        </p:txBody>
      </p:sp>
      <p:pic>
        <p:nvPicPr>
          <p:cNvPr id="20" name="Picture 1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CC49770-6894-B813-42DA-00A64C06C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146" y="3388953"/>
            <a:ext cx="6220178" cy="3124466"/>
          </a:xfrm>
          <a:prstGeom prst="rect">
            <a:avLst/>
          </a:prstGeom>
        </p:spPr>
      </p:pic>
      <p:sp>
        <p:nvSpPr>
          <p:cNvPr id="9" name="BJPseudoFooter">
            <a:extLst>
              <a:ext uri="{FF2B5EF4-FFF2-40B4-BE49-F238E27FC236}">
                <a16:creationId xmlns:a16="http://schemas.microsoft.com/office/drawing/2014/main" id="{21A674FA-803B-9915-D692-CFEBA884C18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581001"/>
            <a:ext cx="223138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IE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49967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4008F-F823-EA26-A291-8BBF0863D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1F001903-D5C2-1E87-9A0A-DA28CAD4E4B9}"/>
              </a:ext>
            </a:extLst>
          </p:cNvPr>
          <p:cNvSpPr/>
          <p:nvPr/>
        </p:nvSpPr>
        <p:spPr>
          <a:xfrm>
            <a:off x="9159791" y="2527298"/>
            <a:ext cx="2962470" cy="2293057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0C817260-041A-AFF0-4782-5F1AB498D2F9}"/>
              </a:ext>
            </a:extLst>
          </p:cNvPr>
          <p:cNvSpPr/>
          <p:nvPr/>
        </p:nvSpPr>
        <p:spPr>
          <a:xfrm>
            <a:off x="3098490" y="2527299"/>
            <a:ext cx="3429000" cy="2654013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35EA82-E5BE-9148-34A8-3DC51EF8A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3BDA-AD5D-4134-8DD4-EBD7D4255B84}" type="slidenum">
              <a:rPr lang="en-IE" smtClean="0"/>
              <a:pPr/>
              <a:t>8</a:t>
            </a:fld>
            <a:endParaRPr lang="en-IE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C47A5E5-216B-97CE-55A6-1726786BFE75}"/>
              </a:ext>
            </a:extLst>
          </p:cNvPr>
          <p:cNvSpPr txBox="1">
            <a:spLocks/>
          </p:cNvSpPr>
          <p:nvPr/>
        </p:nvSpPr>
        <p:spPr>
          <a:xfrm>
            <a:off x="434180" y="364661"/>
            <a:ext cx="10461618" cy="535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eaLnBrk="1" hangingPunct="1">
              <a:defRPr sz="2984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>
                <a:solidFill>
                  <a:srgbClr val="09506C"/>
                </a:solidFill>
              </a:rPr>
              <a:t>2026 </a:t>
            </a:r>
            <a:r>
              <a:rPr lang="en-US" sz="2800" b="1" dirty="0" err="1">
                <a:solidFill>
                  <a:srgbClr val="09506C"/>
                </a:solidFill>
              </a:rPr>
              <a:t>RoI</a:t>
            </a:r>
            <a:r>
              <a:rPr lang="en-US" sz="2800" b="1" dirty="0">
                <a:solidFill>
                  <a:srgbClr val="09506C"/>
                </a:solidFill>
              </a:rPr>
              <a:t> Submission timelines</a:t>
            </a:r>
            <a:endParaRPr lang="en-IE" sz="2800" b="1" kern="0" dirty="0">
              <a:solidFill>
                <a:srgbClr val="09506C"/>
              </a:solidFill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1902DCA8-3C8E-91A6-ABF5-BBE112D31F39}"/>
              </a:ext>
            </a:extLst>
          </p:cNvPr>
          <p:cNvSpPr/>
          <p:nvPr/>
        </p:nvSpPr>
        <p:spPr>
          <a:xfrm>
            <a:off x="88895" y="2527299"/>
            <a:ext cx="2913980" cy="2293057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69FB4A-A72E-6677-C8BD-7326618CE8B3}"/>
              </a:ext>
            </a:extLst>
          </p:cNvPr>
          <p:cNvSpPr txBox="1"/>
          <p:nvPr/>
        </p:nvSpPr>
        <p:spPr>
          <a:xfrm>
            <a:off x="88895" y="2044700"/>
            <a:ext cx="2527300" cy="369332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chemeClr val="bg1"/>
                </a:solidFill>
              </a:rPr>
              <a:t>01 March 2026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9E61DE-D973-DDEF-89AA-5D9442542CDC}"/>
              </a:ext>
            </a:extLst>
          </p:cNvPr>
          <p:cNvSpPr txBox="1"/>
          <p:nvPr/>
        </p:nvSpPr>
        <p:spPr>
          <a:xfrm>
            <a:off x="3069156" y="2044700"/>
            <a:ext cx="2527300" cy="369332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chemeClr val="bg1"/>
                </a:solidFill>
              </a:rPr>
              <a:t>01 March – 31 March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CA3AB4-6C3E-8799-91C5-B0DDBFE9A74D}"/>
              </a:ext>
            </a:extLst>
          </p:cNvPr>
          <p:cNvSpPr txBox="1"/>
          <p:nvPr/>
        </p:nvSpPr>
        <p:spPr>
          <a:xfrm>
            <a:off x="9074864" y="2044700"/>
            <a:ext cx="2527300" cy="369332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chemeClr val="bg1"/>
                </a:solidFill>
              </a:rPr>
              <a:t>31 March 2026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654B71-A8BF-BF2F-77A7-9AE53781A1B9}"/>
              </a:ext>
            </a:extLst>
          </p:cNvPr>
          <p:cNvSpPr txBox="1"/>
          <p:nvPr/>
        </p:nvSpPr>
        <p:spPr>
          <a:xfrm>
            <a:off x="9312111" y="3333568"/>
            <a:ext cx="1983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/>
              <a:t>Submission Deadline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A947E7-A3CA-F870-3FC7-CDFBF286F8AF}"/>
              </a:ext>
            </a:extLst>
          </p:cNvPr>
          <p:cNvSpPr txBox="1"/>
          <p:nvPr/>
        </p:nvSpPr>
        <p:spPr>
          <a:xfrm>
            <a:off x="459335" y="3179679"/>
            <a:ext cx="19838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/>
              <a:t>Central Bank Portal opens for submissions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3A5CAB-F76D-1339-B258-12240C9E6287}"/>
              </a:ext>
            </a:extLst>
          </p:cNvPr>
          <p:cNvSpPr txBox="1"/>
          <p:nvPr/>
        </p:nvSpPr>
        <p:spPr>
          <a:xfrm>
            <a:off x="3032209" y="2703710"/>
            <a:ext cx="2598281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500" dirty="0"/>
              <a:t>Financial Entities upload to the Central Bank Portal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500" dirty="0"/>
              <a:t>First point of contact for regulatory questions is supervisory team.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500" dirty="0"/>
              <a:t>Contact the online returns team for technical issues with the portal.</a:t>
            </a:r>
          </a:p>
        </p:txBody>
      </p:sp>
      <p:sp>
        <p:nvSpPr>
          <p:cNvPr id="26" name="Arrow: Pentagon 25">
            <a:extLst>
              <a:ext uri="{FF2B5EF4-FFF2-40B4-BE49-F238E27FC236}">
                <a16:creationId xmlns:a16="http://schemas.microsoft.com/office/drawing/2014/main" id="{2478600B-D1E8-027B-A0C4-D458A35937C7}"/>
              </a:ext>
            </a:extLst>
          </p:cNvPr>
          <p:cNvSpPr/>
          <p:nvPr/>
        </p:nvSpPr>
        <p:spPr>
          <a:xfrm>
            <a:off x="6620179" y="2750186"/>
            <a:ext cx="2353017" cy="1926447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550" dirty="0">
                <a:solidFill>
                  <a:schemeClr val="tx1"/>
                </a:solidFill>
              </a:rPr>
              <a:t>Remediate any errors on Central bank Portal and in EBA Feedback Files and resubmit</a:t>
            </a:r>
            <a:r>
              <a:rPr lang="en-IE" dirty="0"/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86088C-32F2-BF3C-038B-B7BCAD559D9F}"/>
              </a:ext>
            </a:extLst>
          </p:cNvPr>
          <p:cNvSpPr txBox="1"/>
          <p:nvPr/>
        </p:nvSpPr>
        <p:spPr>
          <a:xfrm>
            <a:off x="6153902" y="2055989"/>
            <a:ext cx="2527300" cy="369332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chemeClr val="bg1"/>
                </a:solidFill>
              </a:rPr>
              <a:t>01 March – 31 March</a:t>
            </a:r>
          </a:p>
        </p:txBody>
      </p:sp>
      <p:sp>
        <p:nvSpPr>
          <p:cNvPr id="6" name="BJPseudoFooter">
            <a:extLst>
              <a:ext uri="{FF2B5EF4-FFF2-40B4-BE49-F238E27FC236}">
                <a16:creationId xmlns:a16="http://schemas.microsoft.com/office/drawing/2014/main" id="{C72A3441-707A-449D-9B5D-1E3ED403345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581001"/>
            <a:ext cx="223138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IE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28679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60C5B-95F5-9138-755C-E603870DA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nforcement Action: J.P. Morgan Administration Services (Ireland) Limited  reprimanded and fined €1,600,000 by the Central Bank of Ireland for  regulatory breaches relating to the outsourcing of fund administration  activities">
            <a:extLst>
              <a:ext uri="{FF2B5EF4-FFF2-40B4-BE49-F238E27FC236}">
                <a16:creationId xmlns:a16="http://schemas.microsoft.com/office/drawing/2014/main" id="{793A4618-70EC-DBD5-71F9-44B2CB854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0256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97C631-6E00-0DAA-7A56-891B3A38F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3BDA-AD5D-4134-8DD4-EBD7D4255B84}" type="slidenum">
              <a:rPr lang="en-IE" smtClean="0"/>
              <a:pPr/>
              <a:t>9</a:t>
            </a:fld>
            <a:endParaRPr lang="en-I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9DB2AD-3548-0A48-B849-41599CB99903}"/>
              </a:ext>
            </a:extLst>
          </p:cNvPr>
          <p:cNvSpPr/>
          <p:nvPr/>
        </p:nvSpPr>
        <p:spPr>
          <a:xfrm>
            <a:off x="0" y="493832"/>
            <a:ext cx="12192000" cy="1544320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dirty="0" err="1"/>
              <a:t>RoI</a:t>
            </a:r>
            <a:r>
              <a:rPr lang="en-IE" sz="2000" b="1" dirty="0"/>
              <a:t> File Structure</a:t>
            </a:r>
          </a:p>
        </p:txBody>
      </p:sp>
      <p:sp>
        <p:nvSpPr>
          <p:cNvPr id="5" name="BJPseudoFooter">
            <a:extLst>
              <a:ext uri="{FF2B5EF4-FFF2-40B4-BE49-F238E27FC236}">
                <a16:creationId xmlns:a16="http://schemas.microsoft.com/office/drawing/2014/main" id="{AA27E0A5-2118-73C8-3A5E-948E066AE3E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581001"/>
            <a:ext cx="223138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IE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693575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heme/theme1.xml><?xml version="1.0" encoding="utf-8"?>
<a:theme xmlns:a="http://schemas.openxmlformats.org/drawingml/2006/main" name="CB_Numbered_Presentation">
  <a:themeElements>
    <a:clrScheme name="CentralBank_MasterColours">
      <a:dk1>
        <a:sysClr val="windowText" lastClr="000000"/>
      </a:dk1>
      <a:lt1>
        <a:sysClr val="window" lastClr="FFFFFF"/>
      </a:lt1>
      <a:dk2>
        <a:srgbClr val="7C477E"/>
      </a:dk2>
      <a:lt2>
        <a:srgbClr val="09506C"/>
      </a:lt2>
      <a:accent1>
        <a:srgbClr val="0083A0"/>
      </a:accent1>
      <a:accent2>
        <a:srgbClr val="5EC5C2"/>
      </a:accent2>
      <a:accent3>
        <a:srgbClr val="D4E388"/>
      </a:accent3>
      <a:accent4>
        <a:srgbClr val="007DC3"/>
      </a:accent4>
      <a:accent5>
        <a:srgbClr val="D12E7C"/>
      </a:accent5>
      <a:accent6>
        <a:srgbClr val="F57E20"/>
      </a:accent6>
      <a:hlink>
        <a:srgbClr val="007DC3"/>
      </a:hlink>
      <a:folHlink>
        <a:srgbClr val="7C477E"/>
      </a:folHlink>
    </a:clrScheme>
    <a:fontScheme name="CentralBank_MasterFonts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18D9BE2-E0AD-4161-84CC-220B15AFE75C}" vid="{95355A1F-C609-4FD0-9234-8F6C721B81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entralBank_MasterColours">
      <a:dk1>
        <a:sysClr val="windowText" lastClr="000000"/>
      </a:dk1>
      <a:lt1>
        <a:sysClr val="window" lastClr="FFFFFF"/>
      </a:lt1>
      <a:dk2>
        <a:srgbClr val="7C477E"/>
      </a:dk2>
      <a:lt2>
        <a:srgbClr val="09506C"/>
      </a:lt2>
      <a:accent1>
        <a:srgbClr val="0083A0"/>
      </a:accent1>
      <a:accent2>
        <a:srgbClr val="5EC5C2"/>
      </a:accent2>
      <a:accent3>
        <a:srgbClr val="D4E388"/>
      </a:accent3>
      <a:accent4>
        <a:srgbClr val="007DC3"/>
      </a:accent4>
      <a:accent5>
        <a:srgbClr val="D12E7C"/>
      </a:accent5>
      <a:accent6>
        <a:srgbClr val="F57E20"/>
      </a:accent6>
      <a:hlink>
        <a:srgbClr val="007DC3"/>
      </a:hlink>
      <a:folHlink>
        <a:srgbClr val="7C477E"/>
      </a:folHlink>
    </a:clrScheme>
    <a:fontScheme name="CentralBank_MasterFonts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r_x0020_of_x0020_preference xmlns="1202ef8d-ee8a-4e96-aa4f-538a7a2ecf9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7D3C9080DC76469F4D6D11E21BBF3B" ma:contentTypeVersion="13" ma:contentTypeDescription="Create a new document." ma:contentTypeScope="" ma:versionID="ed7015c0ae3b5d5e442642bb2df946a9">
  <xsd:schema xmlns:xsd="http://www.w3.org/2001/XMLSchema" xmlns:xs="http://www.w3.org/2001/XMLSchema" xmlns:p="http://schemas.microsoft.com/office/2006/metadata/properties" xmlns:ns2="1202ef8d-ee8a-4e96-aa4f-538a7a2ecf90" xmlns:ns3="b4da83e0-5202-4324-b3bb-9864dce47279" targetNamespace="http://schemas.microsoft.com/office/2006/metadata/properties" ma:root="true" ma:fieldsID="9834f4f9b2c24e9812daccbf52d9114d" ns2:_="" ns3:_="">
    <xsd:import namespace="1202ef8d-ee8a-4e96-aa4f-538a7a2ecf90"/>
    <xsd:import namespace="b4da83e0-5202-4324-b3bb-9864dce47279"/>
    <xsd:element name="properties">
      <xsd:complexType>
        <xsd:sequence>
          <xsd:element name="documentManagement">
            <xsd:complexType>
              <xsd:all>
                <xsd:element ref="ns2:Order_x0020_of_x0020_preference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02ef8d-ee8a-4e96-aa4f-538a7a2ecf90" elementFormDefault="qualified">
    <xsd:import namespace="http://schemas.microsoft.com/office/2006/documentManagement/types"/>
    <xsd:import namespace="http://schemas.microsoft.com/office/infopath/2007/PartnerControls"/>
    <xsd:element name="Order_x0020_of_x0020_preference" ma:index="4" nillable="true" ma:displayName="Order of preference" ma:internalName="Order_x0020_of_x0020_preference" ma:readOnly="false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da83e0-5202-4324-b3bb-9864dce47279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sisl xmlns:xsi="http://www.w3.org/2001/XMLSchema-instance" xmlns:xsd="http://www.w3.org/2001/XMLSchema" xmlns="http://www.boldonjames.com/2008/01/sie/internal/label" sislVersion="0" policy="a586b747-2a7c-4f57-bcd1-e81df5c8c005" origin="userSelected">
  <element uid="33ed6465-8d2f-4fab-bbbc-787e2c148707" value=""/>
  <element uid="28c775dd-3fa7-40f2-8368-0e7fa48abc25" value=""/>
</sisl>
</file>

<file path=customXml/itemProps1.xml><?xml version="1.0" encoding="utf-8"?>
<ds:datastoreItem xmlns:ds="http://schemas.openxmlformats.org/officeDocument/2006/customXml" ds:itemID="{DE94853A-2391-49C2-821B-F987EC2B64C5}">
  <ds:schemaRefs>
    <ds:schemaRef ds:uri="http://purl.org/dc/elements/1.1/"/>
    <ds:schemaRef ds:uri="http://schemas.microsoft.com/office/2006/metadata/properties"/>
    <ds:schemaRef ds:uri="1202ef8d-ee8a-4e96-aa4f-538a7a2ecf90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b4da83e0-5202-4324-b3bb-9864dce47279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22384F7-91ED-4432-B013-41334220A7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02ef8d-ee8a-4e96-aa4f-538a7a2ecf90"/>
    <ds:schemaRef ds:uri="b4da83e0-5202-4324-b3bb-9864dce472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74FF24D-7991-42B6-8967-63FDA2126508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5E5F06AB-96C6-40EB-861D-CB34A42AE8A0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Light-2-Template</Template>
  <TotalTime>28383</TotalTime>
  <Words>1856</Words>
  <Application>Microsoft Office PowerPoint</Application>
  <PresentationFormat>Widescreen</PresentationFormat>
  <Paragraphs>383</Paragraphs>
  <Slides>34</Slides>
  <Notes>34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Aptos</vt:lpstr>
      <vt:lpstr>Arial</vt:lpstr>
      <vt:lpstr>Calibri</vt:lpstr>
      <vt:lpstr>Lato</vt:lpstr>
      <vt:lpstr>Times New Roman</vt:lpstr>
      <vt:lpstr>Wingdings</vt:lpstr>
      <vt:lpstr>CB_Numbered_Presentation</vt:lpstr>
      <vt:lpstr>Digital Operational Resilience Act (DORA)  Register of Information (RoI) Collection 2026 Industry Briefing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Central Bank of Ireland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DORA Industry Event</dc:title>
  <dc:creator>Higgins, John (Contractor)</dc:creator>
  <cp:keywords>Public</cp:keywords>
  <cp:lastModifiedBy>McGuinness, Lucia</cp:lastModifiedBy>
  <cp:revision>406</cp:revision>
  <cp:lastPrinted>2024-11-01T16:43:56Z</cp:lastPrinted>
  <dcterms:created xsi:type="dcterms:W3CDTF">2024-09-30T13:27:30Z</dcterms:created>
  <dcterms:modified xsi:type="dcterms:W3CDTF">2026-02-05T16:33:08Z</dcterms:modified>
  <cp:category>Public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bjSaver">
    <vt:lpwstr>izTU/sF2A0Br28u+EhLAVaV4x7ANGQY8</vt:lpwstr>
  </property>
  <property fmtid="{D5CDD505-2E9C-101B-9397-08002B2CF9AE}" pid="3" name="_AdHocReviewCycleID">
    <vt:i4>-2048622635</vt:i4>
  </property>
  <property fmtid="{D5CDD505-2E9C-101B-9397-08002B2CF9AE}" pid="4" name="_NewReviewCycle">
    <vt:lpwstr/>
  </property>
  <property fmtid="{D5CDD505-2E9C-101B-9397-08002B2CF9AE}" pid="5" name="_EmailSubject">
    <vt:lpwstr>DORA Website Update -  External How To Guide Publication - P1 </vt:lpwstr>
  </property>
  <property fmtid="{D5CDD505-2E9C-101B-9397-08002B2CF9AE}" pid="6" name="_AuthorEmail">
    <vt:lpwstr>Helen.Murphy@centralbank.ie</vt:lpwstr>
  </property>
  <property fmtid="{D5CDD505-2E9C-101B-9397-08002B2CF9AE}" pid="7" name="_AuthorEmailDisplayName">
    <vt:lpwstr>Murphy, Helen</vt:lpwstr>
  </property>
  <property fmtid="{D5CDD505-2E9C-101B-9397-08002B2CF9AE}" pid="8" name="bjClsUserRVM">
    <vt:lpwstr>[]</vt:lpwstr>
  </property>
  <property fmtid="{D5CDD505-2E9C-101B-9397-08002B2CF9AE}" pid="9" name="ContentTypeId">
    <vt:lpwstr>0x0101005D7D3C9080DC76469F4D6D11E21BBF3B</vt:lpwstr>
  </property>
  <property fmtid="{D5CDD505-2E9C-101B-9397-08002B2CF9AE}" pid="10" name="_dlc_DocIdItemGuid">
    <vt:lpwstr>780fb043-c33c-4c83-a921-9bb35c4760ee</vt:lpwstr>
  </property>
  <property fmtid="{D5CDD505-2E9C-101B-9397-08002B2CF9AE}" pid="11" name="_PreviousAdHocReviewCycleID">
    <vt:i4>-1333332229</vt:i4>
  </property>
  <property fmtid="{D5CDD505-2E9C-101B-9397-08002B2CF9AE}" pid="12" name="docIndexRef">
    <vt:lpwstr>2d1fc58c-4ee1-4a00-a975-9aa4453efd6c</vt:lpwstr>
  </property>
  <property fmtid="{D5CDD505-2E9C-101B-9397-08002B2CF9AE}" pid="13" name="bjDocumentSecurityLabel">
    <vt:lpwstr>Public</vt:lpwstr>
  </property>
  <property fmtid="{D5CDD505-2E9C-101B-9397-08002B2CF9AE}" pid="14" name="bjDocumentLabelXML">
    <vt:lpwstr>&lt;?xml version="1.0" encoding="us-ascii"?&gt;&lt;sisl xmlns:xsi="http://www.w3.org/2001/XMLSchema-instance" xmlns:xsd="http://www.w3.org/2001/XMLSchema" sislVersion="0" policy="a586b747-2a7c-4f57-bcd1-e81df5c8c005" origin="userSelected" xmlns="http://www.boldonj</vt:lpwstr>
  </property>
  <property fmtid="{D5CDD505-2E9C-101B-9397-08002B2CF9AE}" pid="15" name="bjDocumentLabelXML-0">
    <vt:lpwstr>ames.com/2008/01/sie/internal/label"&gt;&lt;element uid="33ed6465-8d2f-4fab-bbbc-787e2c148707" value="" /&gt;&lt;element uid="28c775dd-3fa7-40f2-8368-0e7fa48abc25" value="" /&gt;&lt;/sisl&gt;</vt:lpwstr>
  </property>
  <property fmtid="{D5CDD505-2E9C-101B-9397-08002B2CF9AE}" pid="16" name="bjSlideMasterFooterText">
    <vt:lpwstr> </vt:lpwstr>
  </property>
  <property fmtid="{D5CDD505-2E9C-101B-9397-08002B2CF9AE}" pid="17" name="bjpmDocIH">
    <vt:lpwstr>ShpuAftXq6sqqwFVW1+QfoxJsfo3gCRG</vt:lpwstr>
  </property>
</Properties>
</file>